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04" r:id="rId4"/>
    <p:sldId id="258" r:id="rId5"/>
    <p:sldId id="286" r:id="rId6"/>
    <p:sldId id="274" r:id="rId7"/>
    <p:sldId id="263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59" r:id="rId16"/>
    <p:sldId id="281" r:id="rId17"/>
    <p:sldId id="293" r:id="rId18"/>
    <p:sldId id="294" r:id="rId19"/>
    <p:sldId id="280" r:id="rId20"/>
    <p:sldId id="295" r:id="rId21"/>
    <p:sldId id="296" r:id="rId22"/>
    <p:sldId id="261" r:id="rId23"/>
    <p:sldId id="297" r:id="rId24"/>
    <p:sldId id="270" r:id="rId25"/>
    <p:sldId id="264" r:id="rId26"/>
    <p:sldId id="303" r:id="rId27"/>
    <p:sldId id="272" r:id="rId28"/>
    <p:sldId id="298" r:id="rId29"/>
    <p:sldId id="299" r:id="rId30"/>
    <p:sldId id="282" r:id="rId31"/>
    <p:sldId id="284" r:id="rId32"/>
    <p:sldId id="273" r:id="rId33"/>
    <p:sldId id="278" r:id="rId34"/>
    <p:sldId id="300" r:id="rId35"/>
    <p:sldId id="301" r:id="rId36"/>
    <p:sldId id="302" r:id="rId37"/>
    <p:sldId id="30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66FFCC"/>
    <a:srgbClr val="EA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A2BA-F169-4186-B343-CB0BF9833C96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063C-228C-4F6C-A45C-8E1B1AB05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E206-F048-41F4-B3DC-001D2A8E2967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E029-779D-48D0-8DDB-F3734569B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9AC0-675B-4CB6-BD39-BF345ECD2E5A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351C-4217-4402-A96B-4A3234EA1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DA1D-5590-4B94-BABD-2C8C5EFE28D4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12C1-1FC9-41A8-B920-9FEBB706D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9E8E-24D8-430F-A749-9C1171FCA999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CFA6-BC82-4173-9C5E-5DDDDB6D1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71-2C98-4B55-85F0-FB9A25C74854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963D-87D4-499A-B52D-E2256B3B8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E86C-759A-4A47-BBC2-A328D2660239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71A4-5BA5-41D8-97E9-985A39F91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656D-B2C2-4473-B952-7C1777545889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0142-ECE4-4A0B-ADC9-6A8B95A10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D5E8-B2AB-4C6E-B4B7-D2F1542FCC5C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34E7-9D8B-4F99-9F83-A079B1CFA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0C20-392D-4333-BDE2-B458593D5750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2833-9098-4172-99AA-F27048142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9322-B54B-4EA2-8C38-08EA839FF2D0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2E99-D281-4830-9302-B22D62B48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66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FF6DA-A7CC-4163-AECC-FB7665755AE0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88342F-A9D8-4E46-AB4C-214078DD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4" y="476672"/>
            <a:ext cx="601158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Сретение Господне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февраля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331913" y="2997200"/>
            <a:ext cx="69119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2800">
                <a:solidFill>
                  <a:srgbClr val="7030A0"/>
                </a:solidFill>
              </a:rPr>
              <a:t>Иконография Сретения Господня.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800">
                <a:solidFill>
                  <a:srgbClr val="7030A0"/>
                </a:solidFill>
              </a:rPr>
              <a:t>Сретение Господне в росписи храмов.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800">
                <a:solidFill>
                  <a:srgbClr val="7030A0"/>
                </a:solidFill>
              </a:rPr>
              <a:t>Сретение Господне в живописи.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800">
                <a:solidFill>
                  <a:srgbClr val="7030A0"/>
                </a:solidFill>
              </a:rPr>
              <a:t>Храмы в честь Сретения Господня.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800">
                <a:solidFill>
                  <a:srgbClr val="7030A0"/>
                </a:solidFill>
              </a:rPr>
              <a:t>Сретение Господне. Открытки к празднику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0113" y="239713"/>
            <a:ext cx="2698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СРЕТЕНИЕ ГОСПОДНЕ</a:t>
            </a:r>
          </a:p>
          <a:p>
            <a:pPr algn="ctr">
              <a:defRPr/>
            </a:pPr>
            <a:r>
              <a:rPr lang="ru-RU" sz="1400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Икона 16 в.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51275" y="303839"/>
            <a:ext cx="4968875" cy="62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40425" y="333375"/>
            <a:ext cx="269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" Сретение Господне ", </a:t>
            </a: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Икона  XVIII ( 18 ) век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016" y="260350"/>
            <a:ext cx="514839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8888" y="333375"/>
            <a:ext cx="27003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СРЕТЕНИЕ ГОСПОДНЕ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Первая треть XIX века.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67034" y="260350"/>
            <a:ext cx="458662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80063" y="260350"/>
            <a:ext cx="2376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Сретение Господне </a:t>
            </a: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Конец XIX в.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0825" y="274318"/>
            <a:ext cx="5041900" cy="63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0825" y="597298"/>
            <a:ext cx="4056063" cy="559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16461" y="597298"/>
            <a:ext cx="4286813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50153"/>
            <a:ext cx="4392488" cy="61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859338" y="260350"/>
            <a:ext cx="4130675" cy="2124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Матери Христа старец Симеон сказал: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Monotype Corsiva" pitchFamily="66" charset="0"/>
              </a:rPr>
              <a:t>«Вот из-за Него будут спорить в народе: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Monotype Corsiva" pitchFamily="66" charset="0"/>
              </a:rPr>
              <a:t>одни спасутся, а другие погибнут. 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Monotype Corsiva" pitchFamily="66" charset="0"/>
              </a:rPr>
              <a:t>А Тебе Самой оружие пройдёт душу».</a:t>
            </a:r>
          </a:p>
          <a:p>
            <a:pPr algn="ctr"/>
            <a:r>
              <a:rPr lang="ru-RU" altLang="ru-RU">
                <a:solidFill>
                  <a:srgbClr val="0070C0"/>
                </a:solidFill>
              </a:rPr>
              <a:t>Так святой старец предсказал</a:t>
            </a:r>
          </a:p>
          <a:p>
            <a:pPr algn="ctr"/>
            <a:r>
              <a:rPr lang="ru-RU" altLang="ru-RU">
                <a:solidFill>
                  <a:srgbClr val="0070C0"/>
                </a:solidFill>
              </a:rPr>
              <a:t> великое горе Богоматери </a:t>
            </a:r>
          </a:p>
          <a:p>
            <a:pPr algn="ctr"/>
            <a:r>
              <a:rPr lang="ru-RU" altLang="ru-RU">
                <a:solidFill>
                  <a:srgbClr val="0070C0"/>
                </a:solidFill>
              </a:rPr>
              <a:t>из-за страданий Её Сына.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50109" y="692150"/>
            <a:ext cx="664378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8990" y="1772816"/>
            <a:ext cx="36134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8343" y="1700808"/>
            <a:ext cx="3835825" cy="48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71550" y="476250"/>
            <a:ext cx="7453313" cy="9540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i="1">
                <a:solidFill>
                  <a:srgbClr val="0070C0"/>
                </a:solidFill>
              </a:rPr>
              <a:t>Праведного Симеона называют </a:t>
            </a:r>
            <a:r>
              <a:rPr lang="ru-RU" altLang="ru-RU" sz="3200">
                <a:solidFill>
                  <a:srgbClr val="FF0000"/>
                </a:solidFill>
                <a:latin typeface="Monotype Corsiva" pitchFamily="66" charset="0"/>
              </a:rPr>
              <a:t>Богоприимцем,</a:t>
            </a:r>
            <a:r>
              <a:rPr lang="ru-RU" altLang="ru-RU" sz="2400"/>
              <a:t> </a:t>
            </a:r>
          </a:p>
          <a:p>
            <a:pPr algn="ctr"/>
            <a:r>
              <a:rPr lang="ru-RU" altLang="ru-RU" sz="2400" i="1">
                <a:solidFill>
                  <a:srgbClr val="0070C0"/>
                </a:solidFill>
              </a:rPr>
              <a:t>то есть принявшим на свои руки Бога Иисуса Христа.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42919" y="260648"/>
            <a:ext cx="469852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66688" y="333375"/>
            <a:ext cx="3103562" cy="12001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C00000"/>
                </a:solidFill>
                <a:latin typeface="Monotype Corsiva" pitchFamily="66" charset="0"/>
              </a:rPr>
              <a:t>Симеон   Богоприимец  и</a:t>
            </a:r>
          </a:p>
          <a:p>
            <a:pPr algn="ctr"/>
            <a:r>
              <a:rPr lang="ru-RU" altLang="ru-RU" sz="2400" b="1">
                <a:solidFill>
                  <a:srgbClr val="C00000"/>
                </a:solidFill>
                <a:latin typeface="Monotype Corsiva" pitchFamily="66" charset="0"/>
              </a:rPr>
              <a:t>Божественный Младенец</a:t>
            </a:r>
          </a:p>
          <a:p>
            <a:pPr algn="ctr"/>
            <a:r>
              <a:rPr lang="ru-RU" altLang="ru-RU" sz="2400" b="1">
                <a:solidFill>
                  <a:srgbClr val="C00000"/>
                </a:solidFill>
                <a:latin typeface="Monotype Corsiva" pitchFamily="66" charset="0"/>
              </a:rPr>
              <a:t>Иисус Христос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08653"/>
            <a:ext cx="4680520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559425" y="333375"/>
            <a:ext cx="3308350" cy="20304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i="1">
                <a:solidFill>
                  <a:srgbClr val="0070C0"/>
                </a:solidFill>
              </a:rPr>
              <a:t>В Иерусалимском храме:</a:t>
            </a:r>
          </a:p>
          <a:p>
            <a:pPr algn="ctr"/>
            <a:r>
              <a:rPr lang="ru-RU" altLang="ru-RU" i="1">
                <a:solidFill>
                  <a:srgbClr val="0070C0"/>
                </a:solidFill>
              </a:rPr>
              <a:t>Младенец Иисус Христос,</a:t>
            </a:r>
          </a:p>
          <a:p>
            <a:pPr algn="ctr"/>
            <a:r>
              <a:rPr lang="ru-RU" altLang="ru-RU" i="1">
                <a:solidFill>
                  <a:srgbClr val="0070C0"/>
                </a:solidFill>
              </a:rPr>
              <a:t>Дева Мария – Матерь Христа,</a:t>
            </a:r>
          </a:p>
          <a:p>
            <a:pPr algn="ctr"/>
            <a:r>
              <a:rPr lang="ru-RU" altLang="ru-RU" i="1">
                <a:solidFill>
                  <a:srgbClr val="0070C0"/>
                </a:solidFill>
              </a:rPr>
              <a:t>обручник  Иосиф,</a:t>
            </a:r>
          </a:p>
          <a:p>
            <a:pPr algn="ctr"/>
            <a:r>
              <a:rPr lang="ru-RU" altLang="ru-RU" i="1">
                <a:solidFill>
                  <a:srgbClr val="0070C0"/>
                </a:solidFill>
              </a:rPr>
              <a:t>праведный старец </a:t>
            </a:r>
          </a:p>
          <a:p>
            <a:pPr algn="ctr"/>
            <a:r>
              <a:rPr lang="ru-RU" altLang="ru-RU" i="1">
                <a:solidFill>
                  <a:srgbClr val="0070C0"/>
                </a:solidFill>
              </a:rPr>
              <a:t>Симеон  Богоприимец,</a:t>
            </a:r>
          </a:p>
          <a:p>
            <a:pPr algn="ctr"/>
            <a:r>
              <a:rPr lang="ru-RU" altLang="ru-RU" i="1">
                <a:solidFill>
                  <a:srgbClr val="0070C0"/>
                </a:solidFill>
              </a:rPr>
              <a:t>Анна пророчица.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572000" y="1196975"/>
            <a:ext cx="33131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Monotype Corsiva" pitchFamily="66" charset="0"/>
              </a:rPr>
              <a:t>Патриаршее служение в день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Monotype Corsiva" pitchFamily="66" charset="0"/>
              </a:rPr>
              <a:t>Сретения Господня. </a:t>
            </a:r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3311" y="260350"/>
            <a:ext cx="3519277" cy="47625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140200" y="3445302"/>
            <a:ext cx="4697413" cy="305508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50825" y="5229225"/>
            <a:ext cx="3529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70C0"/>
                </a:solidFill>
                <a:latin typeface="Monotype Corsiva" pitchFamily="66" charset="0"/>
              </a:rPr>
              <a:t>Святейший  Патриарх Московский и всея Руси Кирилл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899245"/>
            <a:ext cx="6768752" cy="49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139952" y="391973"/>
            <a:ext cx="4752528" cy="607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4213" y="333375"/>
            <a:ext cx="2824162" cy="1630363"/>
          </a:xfrm>
          <a:prstGeom prst="rect">
            <a:avLst/>
          </a:prstGeom>
          <a:solidFill>
            <a:srgbClr val="99FF66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0070C0"/>
                </a:solidFill>
              </a:rPr>
              <a:t>Праздник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Monotype Corsiva" pitchFamily="66" charset="0"/>
              </a:rPr>
              <a:t>Сретения Господня</a:t>
            </a:r>
          </a:p>
          <a:p>
            <a:pPr algn="ctr"/>
            <a:r>
              <a:rPr lang="ru-RU" altLang="ru-RU" sz="2000" b="1">
                <a:solidFill>
                  <a:srgbClr val="0070C0"/>
                </a:solidFill>
                <a:latin typeface="Monotype Corsiva" pitchFamily="66" charset="0"/>
              </a:rPr>
              <a:t>отмечается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Monotype Corsiva" pitchFamily="66" charset="0"/>
              </a:rPr>
              <a:t>15 февраля.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95513" y="519631"/>
            <a:ext cx="4679950" cy="581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43438" y="537476"/>
            <a:ext cx="4249737" cy="47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825" y="1164344"/>
            <a:ext cx="4033838" cy="53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427538" y="260350"/>
            <a:ext cx="447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2000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Складень с иконой Сретение Господне.</a:t>
            </a:r>
            <a:endParaRPr lang="ru-RU" altLang="ru-RU" sz="2000">
              <a:solidFill>
                <a:srgbClr val="C00000"/>
              </a:solidFill>
              <a:latin typeface="Arial" charset="0"/>
              <a:ea typeface="Calibri" pitchFamily="34" charset="0"/>
            </a:endParaRP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650" y="993468"/>
            <a:ext cx="7488238" cy="544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2988" y="6308725"/>
            <a:ext cx="730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Сретение Господне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(мозаика в монастыре св. Луки (Греция, гора Геликон)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1474" y="1052513"/>
            <a:ext cx="7161051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227763" y="115888"/>
            <a:ext cx="28082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</a:rPr>
              <a:t>Сретение Господне в росписи храмов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87724" y="332656"/>
            <a:ext cx="4752527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4048" y="2563599"/>
            <a:ext cx="3888432" cy="39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84557" y="188640"/>
            <a:ext cx="3870430" cy="309634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8495" y="1412776"/>
            <a:ext cx="886701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4859338" y="6088063"/>
            <a:ext cx="3960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6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А. Иванов: </a:t>
            </a:r>
            <a:r>
              <a:rPr lang="ru-RU" altLang="ru-RU" sz="2000" i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Сретение Господне. </a:t>
            </a:r>
            <a:endParaRPr lang="ru-RU" altLang="ru-RU" sz="2000">
              <a:solidFill>
                <a:srgbClr val="C00000"/>
              </a:solidFill>
              <a:latin typeface="Arial" charset="0"/>
              <a:ea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825" y="260350"/>
            <a:ext cx="3598863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Сретение Господне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в живописи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917623" y="260350"/>
            <a:ext cx="3509279" cy="6337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187450" y="5876925"/>
            <a:ext cx="3011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 err="1">
                <a:solidFill>
                  <a:srgbClr val="0070C0"/>
                </a:solidFill>
              </a:rPr>
              <a:t>Витторе</a:t>
            </a:r>
            <a:r>
              <a:rPr lang="ru-RU" altLang="ru-RU" sz="1600" b="1" i="1" dirty="0">
                <a:solidFill>
                  <a:srgbClr val="0070C0"/>
                </a:solidFill>
              </a:rPr>
              <a:t> </a:t>
            </a:r>
            <a:r>
              <a:rPr lang="ru-RU" altLang="ru-RU" sz="1600" b="1" i="1" dirty="0" err="1">
                <a:solidFill>
                  <a:srgbClr val="0070C0"/>
                </a:solidFill>
              </a:rPr>
              <a:t>Карпаччо</a:t>
            </a:r>
            <a:r>
              <a:rPr lang="ru-RU" altLang="ru-RU" sz="1600" b="1" i="1" dirty="0">
                <a:solidFill>
                  <a:srgbClr val="0070C0"/>
                </a:solidFill>
              </a:rPr>
              <a:t> - </a:t>
            </a:r>
            <a:r>
              <a:rPr lang="ru-RU" altLang="ru-RU" sz="2000" b="1" i="1" dirty="0">
                <a:solidFill>
                  <a:srgbClr val="FF0000"/>
                </a:solidFill>
              </a:rPr>
              <a:t>Сретение Господне.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9367" y="260648"/>
            <a:ext cx="422482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8000">
                <a:alpha val="40000"/>
              </a:srgb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5508625" y="260350"/>
            <a:ext cx="30241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</a:rPr>
              <a:t>Иконография Сретения Господня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163" y="5949950"/>
            <a:ext cx="3508375" cy="614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Сретение Господне.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Икона.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XVI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век</a:t>
            </a:r>
            <a:r>
              <a:rPr lang="ru-RU" sz="14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70C0"/>
                </a:solidFill>
                <a:latin typeface="+mn-lt"/>
                <a:cs typeface="+mn-cs"/>
              </a:rPr>
              <a:t>Синай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. Монастырь святой Екатерины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691580" y="404664"/>
            <a:ext cx="583284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27763" y="333375"/>
            <a:ext cx="2736850" cy="93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</a:rPr>
              <a:t>Храмы в честь Сретения Господня</a:t>
            </a:r>
          </a:p>
        </p:txBody>
      </p:sp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3528" y="1296714"/>
            <a:ext cx="6912768" cy="53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724525" y="188913"/>
            <a:ext cx="2843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b="1" i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Храм Сретения Господня </a:t>
            </a:r>
            <a:r>
              <a:rPr lang="ru-RU" altLang="ru-RU" b="1" i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Сретенская церковь в поселке </a:t>
            </a:r>
            <a:r>
              <a:rPr lang="ru-RU" altLang="ru-RU" sz="1400" b="1" i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Старопышминск</a:t>
            </a:r>
            <a:r>
              <a:rPr lang="ru-RU" altLang="ru-RU" sz="1400" b="1" i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srgbClr val="0070C0"/>
              </a:solidFill>
              <a:latin typeface="Arial" charset="0"/>
              <a:ea typeface="Calibri" pitchFamily="34" charset="0"/>
            </a:endParaRPr>
          </a:p>
        </p:txBody>
      </p:sp>
      <p:pic>
        <p:nvPicPr>
          <p:cNvPr id="34819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88640"/>
            <a:ext cx="4531493" cy="33986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611188" y="5732463"/>
            <a:ext cx="29162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b="1" i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Храм Сретения Господня </a:t>
            </a:r>
          </a:p>
          <a:p>
            <a:pPr algn="ctr"/>
            <a:r>
              <a:rPr lang="ru-RU" altLang="ru-RU" sz="1400" b="1" i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с. Ново-Николаевское </a:t>
            </a:r>
            <a:r>
              <a:rPr lang="ru-RU" altLang="ru-RU" sz="1400" b="1" i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Судогодского</a:t>
            </a:r>
            <a:r>
              <a:rPr lang="ru-RU" altLang="ru-RU" sz="1400" b="1" i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района.</a:t>
            </a:r>
            <a:endParaRPr lang="ru-RU" altLang="ru-RU" sz="1400" b="1" dirty="0">
              <a:solidFill>
                <a:srgbClr val="0070C0"/>
              </a:solidFill>
              <a:latin typeface="Arial" charset="0"/>
              <a:ea typeface="Calibri" pitchFamily="34" charset="0"/>
            </a:endParaRPr>
          </a:p>
        </p:txBody>
      </p:sp>
      <p:pic>
        <p:nvPicPr>
          <p:cNvPr id="34821" name="Рисунок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8024" y="3645024"/>
            <a:ext cx="4032249" cy="30241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4716463" y="188913"/>
            <a:ext cx="4032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FF0000"/>
                </a:solidFill>
              </a:rPr>
              <a:t>Церковь Сретения Господня, </a:t>
            </a:r>
            <a:r>
              <a:rPr lang="ru-RU" altLang="ru-RU" sz="1600" b="1" i="1">
                <a:solidFill>
                  <a:srgbClr val="00B050"/>
                </a:solidFill>
              </a:rPr>
              <a:t>Ярославль, </a:t>
            </a:r>
            <a:r>
              <a:rPr lang="ru-RU" altLang="ru-RU" sz="1600" i="1">
                <a:solidFill>
                  <a:srgbClr val="00B050"/>
                </a:solidFill>
              </a:rPr>
              <a:t>фотография. </a:t>
            </a:r>
            <a:endParaRPr lang="ru-RU" altLang="ru-RU" sz="1600">
              <a:solidFill>
                <a:srgbClr val="00B050"/>
              </a:solidFill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16463" y="1075797"/>
            <a:ext cx="4103687" cy="54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323850" y="4365625"/>
            <a:ext cx="396081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</a:rPr>
              <a:t>Во имя Сретения Господня церковь. </a:t>
            </a:r>
            <a:r>
              <a:rPr lang="ru-RU" altLang="ru-RU" sz="1600" b="1" i="1" dirty="0">
                <a:solidFill>
                  <a:srgbClr val="00B050"/>
                </a:solidFill>
              </a:rPr>
              <a:t>Ярославская область. 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pic>
        <p:nvPicPr>
          <p:cNvPr id="35845" name="Рисунок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6784" y="260350"/>
            <a:ext cx="321494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435600" y="260350"/>
            <a:ext cx="33845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</a:rPr>
              <a:t>Сретение Господне. Открытки к празднику.</a:t>
            </a:r>
          </a:p>
        </p:txBody>
      </p:sp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2251" y="260350"/>
            <a:ext cx="3807148" cy="47625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6868" name="Рисунок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148263" y="1388309"/>
            <a:ext cx="3659187" cy="51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5639" y="1196975"/>
            <a:ext cx="3592372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1" name="Рисунок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850" y="238955"/>
            <a:ext cx="3960813" cy="465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67787" y="2205038"/>
            <a:ext cx="30791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683152" y="2205038"/>
            <a:ext cx="2864047" cy="43926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8916" name="Рисунок 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89006" y="188913"/>
            <a:ext cx="2565988" cy="1871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 smtClean="0">
                <a:solidFill>
                  <a:srgbClr val="C00000"/>
                </a:solidFill>
              </a:rPr>
              <a:t>Благодарю за внимание!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Заведующий Витязевской сельской библиотекой   - филиалом № 10 А. Ю. </a:t>
            </a: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Вакулюк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90840"/>
      </p:ext>
    </p:extLst>
  </p:cSld>
  <p:clrMapOvr>
    <a:masterClrMapping/>
  </p:clrMapOvr>
  <p:transition advClick="0" advTm="8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290" y="260350"/>
            <a:ext cx="4815944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580063" y="333375"/>
            <a:ext cx="3157537" cy="14763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7030A0"/>
                </a:solidFill>
              </a:rPr>
              <a:t>Праведному старцу Симеону </a:t>
            </a:r>
          </a:p>
          <a:p>
            <a:pPr algn="ctr"/>
            <a:r>
              <a:rPr lang="ru-RU" altLang="ru-RU" b="1">
                <a:solidFill>
                  <a:srgbClr val="7030A0"/>
                </a:solidFill>
              </a:rPr>
              <a:t>было предсказано, что он </a:t>
            </a:r>
          </a:p>
          <a:p>
            <a:pPr algn="ctr"/>
            <a:r>
              <a:rPr lang="ru-RU" altLang="ru-RU" b="1">
                <a:solidFill>
                  <a:srgbClr val="7030A0"/>
                </a:solidFill>
              </a:rPr>
              <a:t>не умрет до тех пор, пока </a:t>
            </a:r>
          </a:p>
          <a:p>
            <a:pPr algn="ctr"/>
            <a:r>
              <a:rPr lang="ru-RU" altLang="ru-RU" b="1">
                <a:solidFill>
                  <a:srgbClr val="7030A0"/>
                </a:solidFill>
              </a:rPr>
              <a:t>не увидит пришествия</a:t>
            </a:r>
          </a:p>
          <a:p>
            <a:pPr algn="ctr"/>
            <a:r>
              <a:rPr lang="ru-RU" altLang="ru-RU" b="1">
                <a:solidFill>
                  <a:srgbClr val="7030A0"/>
                </a:solidFill>
              </a:rPr>
              <a:t> на землю Мессии.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508625" y="5013325"/>
            <a:ext cx="3455988" cy="1477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C00000"/>
                </a:solidFill>
              </a:rPr>
              <a:t>По внушению Святого Духа</a:t>
            </a:r>
          </a:p>
          <a:p>
            <a:pPr algn="ctr"/>
            <a:r>
              <a:rPr lang="ru-RU" altLang="ru-RU" b="1">
                <a:solidFill>
                  <a:srgbClr val="C00000"/>
                </a:solidFill>
              </a:rPr>
              <a:t>Симеон пришел </a:t>
            </a:r>
          </a:p>
          <a:p>
            <a:pPr algn="ctr"/>
            <a:r>
              <a:rPr lang="ru-RU" altLang="ru-RU" b="1">
                <a:solidFill>
                  <a:srgbClr val="C00000"/>
                </a:solidFill>
              </a:rPr>
              <a:t>в Иерусалимский </a:t>
            </a:r>
          </a:p>
          <a:p>
            <a:pPr algn="ctr"/>
            <a:r>
              <a:rPr lang="ru-RU" altLang="ru-RU" b="1">
                <a:solidFill>
                  <a:srgbClr val="C00000"/>
                </a:solidFill>
              </a:rPr>
              <a:t>храм, чтобы встретить там </a:t>
            </a:r>
          </a:p>
          <a:p>
            <a:pPr algn="ctr"/>
            <a:r>
              <a:rPr lang="ru-RU" altLang="ru-RU" b="1">
                <a:solidFill>
                  <a:srgbClr val="C00000"/>
                </a:solidFill>
              </a:rPr>
              <a:t>Божественного Младенца.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25195" y="260648"/>
            <a:ext cx="419806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3952875" cy="1476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На 40-день после рождения </a:t>
            </a:r>
          </a:p>
          <a:p>
            <a:pPr algn="ctr"/>
            <a:r>
              <a:rPr lang="ru-RU" altLang="ru-RU" b="1">
                <a:solidFill>
                  <a:srgbClr val="0070C0"/>
                </a:solidFill>
              </a:rPr>
              <a:t>Младенца Иисуса по древнему </a:t>
            </a:r>
          </a:p>
          <a:p>
            <a:pPr algn="ctr"/>
            <a:r>
              <a:rPr lang="ru-RU" altLang="ru-RU" b="1">
                <a:solidFill>
                  <a:srgbClr val="0070C0"/>
                </a:solidFill>
              </a:rPr>
              <a:t>еврейскому обычаю Иосиф и Мария</a:t>
            </a:r>
          </a:p>
          <a:p>
            <a:pPr algn="ctr"/>
            <a:r>
              <a:rPr lang="ru-RU" altLang="ru-RU" b="1">
                <a:solidFill>
                  <a:srgbClr val="0070C0"/>
                </a:solidFill>
              </a:rPr>
              <a:t> пришли в храм и принесли в жертву </a:t>
            </a:r>
          </a:p>
          <a:p>
            <a:pPr algn="ctr"/>
            <a:r>
              <a:rPr lang="ru-RU" altLang="ru-RU" b="1">
                <a:solidFill>
                  <a:srgbClr val="0070C0"/>
                </a:solidFill>
              </a:rPr>
              <a:t>двух птенцов голубиных.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1520" y="290720"/>
            <a:ext cx="4680520" cy="62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292725" y="333375"/>
            <a:ext cx="3527425" cy="20304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Анна Пророчица много лет </a:t>
            </a:r>
          </a:p>
          <a:p>
            <a:pPr algn="ctr"/>
            <a:r>
              <a:rPr lang="ru-RU" altLang="ru-RU" b="1">
                <a:solidFill>
                  <a:srgbClr val="0070C0"/>
                </a:solidFill>
              </a:rPr>
              <a:t>в храме  служила Богу постом и молитвой и ждала пришествия Спасителя мира. Узнав Христа, она стала славить Господа и рассказывать о Нём в Иерусалиме.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851920" y="332656"/>
            <a:ext cx="513067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67544" y="404664"/>
            <a:ext cx="3044825" cy="12001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Сретение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0070C0"/>
                </a:solidFill>
              </a:rPr>
              <a:t>– встреча – </a:t>
            </a:r>
          </a:p>
          <a:p>
            <a:pPr algn="ctr"/>
            <a:r>
              <a:rPr lang="ru-RU" altLang="ru-RU" sz="2400" b="1">
                <a:solidFill>
                  <a:srgbClr val="00B050"/>
                </a:solidFill>
              </a:rPr>
              <a:t>старцем Симеоном </a:t>
            </a:r>
          </a:p>
          <a:p>
            <a:pPr algn="ctr"/>
            <a:r>
              <a:rPr lang="ru-RU" altLang="ru-RU" sz="2400" b="1">
                <a:solidFill>
                  <a:srgbClr val="00B050"/>
                </a:solidFill>
              </a:rPr>
              <a:t>Христа Спасителя.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974694" y="692696"/>
            <a:ext cx="72666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97013" y="188913"/>
            <a:ext cx="6022975" cy="368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i="1">
                <a:solidFill>
                  <a:srgbClr val="7030A0"/>
                </a:solidFill>
              </a:rPr>
              <a:t>Симеон  взял на руки Младенца  и, славя Господа, сказал: 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55650" y="5805488"/>
            <a:ext cx="7777163" cy="708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FF0000"/>
                </a:solidFill>
                <a:latin typeface="Monotype Corsiva" pitchFamily="66" charset="0"/>
              </a:rPr>
              <a:t>«Ныне отпускаешь, Владыко, раба Твоего, по слову Твоему, с миром; ибо видели  очи мои спасение Твоё, которое Ты приготовил для всех людей.»</a:t>
            </a: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850" y="387731"/>
            <a:ext cx="4824413" cy="622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35600" y="333375"/>
            <a:ext cx="338455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0000"/>
                </a:solidFill>
                <a:latin typeface="+mn-lt"/>
                <a:cs typeface="+mn-cs"/>
              </a:rPr>
              <a:t>СРЕТЕНИЕ ГОСПОДНЕ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15 в. Новгородская школа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37.0 </a:t>
            </a:r>
            <a:r>
              <a:rPr lang="ru-RU" sz="14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x</a:t>
            </a: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28.5 </a:t>
            </a:r>
            <a:r>
              <a:rPr lang="ru-RU" sz="14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cm</a:t>
            </a:r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438</Words>
  <Application>Microsoft Office PowerPoint</Application>
  <PresentationFormat>Экран (4:3)</PresentationFormat>
  <Paragraphs>82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      Благодарю за внимание! Заведующий Витязевской сельской библиотекой   - филиалом № 10 А. Ю. Вакулюк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ОКТ</cp:lastModifiedBy>
  <cp:revision>75</cp:revision>
  <dcterms:created xsi:type="dcterms:W3CDTF">2011-12-08T18:44:00Z</dcterms:created>
  <dcterms:modified xsi:type="dcterms:W3CDTF">2018-02-15T12:42:24Z</dcterms:modified>
</cp:coreProperties>
</file>