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71" r:id="rId3"/>
    <p:sldId id="260" r:id="rId4"/>
    <p:sldId id="272" r:id="rId5"/>
    <p:sldId id="273" r:id="rId6"/>
    <p:sldId id="267" r:id="rId7"/>
    <p:sldId id="274" r:id="rId8"/>
    <p:sldId id="288" r:id="rId9"/>
    <p:sldId id="284" r:id="rId10"/>
    <p:sldId id="286" r:id="rId11"/>
    <p:sldId id="256" r:id="rId12"/>
    <p:sldId id="290" r:id="rId13"/>
    <p:sldId id="291" r:id="rId14"/>
    <p:sldId id="292" r:id="rId15"/>
    <p:sldId id="268" r:id="rId16"/>
    <p:sldId id="259" r:id="rId17"/>
    <p:sldId id="294" r:id="rId18"/>
    <p:sldId id="295" r:id="rId19"/>
    <p:sldId id="293" r:id="rId20"/>
    <p:sldId id="263" r:id="rId21"/>
    <p:sldId id="285" r:id="rId22"/>
    <p:sldId id="296" r:id="rId23"/>
    <p:sldId id="298" r:id="rId24"/>
    <p:sldId id="302" r:id="rId25"/>
    <p:sldId id="303" r:id="rId26"/>
    <p:sldId id="304" r:id="rId27"/>
    <p:sldId id="305" r:id="rId28"/>
    <p:sldId id="306" r:id="rId29"/>
    <p:sldId id="258" r:id="rId30"/>
    <p:sldId id="308" r:id="rId31"/>
    <p:sldId id="307" r:id="rId32"/>
    <p:sldId id="309" r:id="rId33"/>
    <p:sldId id="311" r:id="rId34"/>
    <p:sldId id="313" r:id="rId35"/>
    <p:sldId id="312" r:id="rId36"/>
    <p:sldId id="314" r:id="rId37"/>
    <p:sldId id="300" r:id="rId38"/>
    <p:sldId id="318" r:id="rId39"/>
    <p:sldId id="315" r:id="rId40"/>
    <p:sldId id="310" r:id="rId41"/>
    <p:sldId id="321" r:id="rId42"/>
    <p:sldId id="322" r:id="rId43"/>
    <p:sldId id="317" r:id="rId44"/>
    <p:sldId id="326" r:id="rId45"/>
    <p:sldId id="323" r:id="rId46"/>
    <p:sldId id="301" r:id="rId47"/>
    <p:sldId id="325" r:id="rId48"/>
    <p:sldId id="332" r:id="rId49"/>
    <p:sldId id="281" r:id="rId50"/>
    <p:sldId id="334" r:id="rId51"/>
    <p:sldId id="333" r:id="rId52"/>
    <p:sldId id="327" r:id="rId53"/>
    <p:sldId id="275" r:id="rId54"/>
    <p:sldId id="335" r:id="rId55"/>
    <p:sldId id="328" r:id="rId56"/>
    <p:sldId id="331" r:id="rId57"/>
    <p:sldId id="330" r:id="rId58"/>
    <p:sldId id="261" r:id="rId59"/>
    <p:sldId id="336" r:id="rId60"/>
    <p:sldId id="337" r:id="rId61"/>
    <p:sldId id="338" r:id="rId62"/>
    <p:sldId id="339" r:id="rId63"/>
    <p:sldId id="340" r:id="rId64"/>
    <p:sldId id="341" r:id="rId65"/>
    <p:sldId id="343" r:id="rId66"/>
    <p:sldId id="344" r:id="rId67"/>
    <p:sldId id="262" r:id="rId6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CC3399"/>
    <a:srgbClr val="CCCCFF"/>
    <a:srgbClr val="CC3300"/>
    <a:srgbClr val="CC0066"/>
    <a:srgbClr val="FFFF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E3938-AF05-49A0-BEAE-B81B97E7C8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63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87450-DCB1-4483-82B5-9BC53A6438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3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C2D4-2F72-4D8F-A77C-71F3DA7D54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82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56126-229F-442D-9B82-D0F6BF1FFF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3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C368C-70DF-464F-A4CE-0D61F7B49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33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FAB1D-B1DE-441E-84E9-A18D47C04C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43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BD64-38F2-49B7-A280-DD00397F5C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94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60675-0E29-4AED-9D88-6FEE49E6F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28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C32A6-3CC7-4C73-9F85-76554CCAF0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29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AD03D-76B4-45FA-B94F-F0EEBC0411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62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1D32D-93A4-4B7E-9E2C-0F825D1403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54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622BF-C365-4F04-8CDF-157AE5F70F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alyapin-museum.org/content/view/7271/485/" TargetMode="External"/><Relationship Id="rId13" Type="http://schemas.openxmlformats.org/officeDocument/2006/relationships/hyperlink" Target="http://chtoby-pomnili.net/page.php?id=3279" TargetMode="External"/><Relationship Id="rId18" Type="http://schemas.openxmlformats.org/officeDocument/2006/relationships/hyperlink" Target="http://rufact.org/wiki/&#1064;&#1072;&#1083;&#1103;&#1087;&#1080;&#1085;%20&#1060;&#1105;&#1076;&#1086;&#1088;%20&#1048;&#1074;&#1072;&#1085;&#1086;&#1074;&#1080;&#1095;" TargetMode="External"/><Relationship Id="rId3" Type="http://schemas.openxmlformats.org/officeDocument/2006/relationships/hyperlink" Target="https://biography.wikireading.ru/206974" TargetMode="External"/><Relationship Id="rId7" Type="http://schemas.openxmlformats.org/officeDocument/2006/relationships/hyperlink" Target="http://www.aif.ru/culture/person/dve_zheny_devyat_detey_i_milliony_poklonnic_istoriya_uspeha_fyodora_shalyapina" TargetMode="External"/><Relationship Id="rId12" Type="http://schemas.openxmlformats.org/officeDocument/2006/relationships/hyperlink" Target="http://www.classicalmusicnews.ru/articles/shalyapin-and-tornagi/" TargetMode="External"/><Relationship Id="rId17" Type="http://schemas.openxmlformats.org/officeDocument/2006/relationships/hyperlink" Target="http://sta-sta.ru/?p=42412" TargetMode="External"/><Relationship Id="rId2" Type="http://schemas.openxmlformats.org/officeDocument/2006/relationships/hyperlink" Target="https://jenskiymir.com/znamenitosti/velikie-lyudi/1405-fedor-ivanovich-shalyapin-dve-semi-i-dva-doma.html" TargetMode="External"/><Relationship Id="rId16" Type="http://schemas.openxmlformats.org/officeDocument/2006/relationships/hyperlink" Target="http://fb.ru/article/240841/fedor-fedorovich-shalyapin---syin-znamenitogo-ottsa-biografiya-filmy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goslovo.ru/forum/all/topic_6556/" TargetMode="External"/><Relationship Id="rId11" Type="http://schemas.openxmlformats.org/officeDocument/2006/relationships/hyperlink" Target="https://www.syl.ru/article/309061/fedor-fedorovich-shalyapin-put-k-uspehu" TargetMode="External"/><Relationship Id="rId5" Type="http://schemas.openxmlformats.org/officeDocument/2006/relationships/hyperlink" Target="https://www.svoboda.org/a/26921911.html" TargetMode="External"/><Relationship Id="rId15" Type="http://schemas.openxmlformats.org/officeDocument/2006/relationships/hyperlink" Target="http://www.tonnel.ru/?l=gzl&amp;uid=349&amp;op=bio" TargetMode="External"/><Relationship Id="rId10" Type="http://schemas.openxmlformats.org/officeDocument/2006/relationships/hyperlink" Target="http://www.medved-magazine.ru/articles/article_1420.html" TargetMode="External"/><Relationship Id="rId19" Type="http://schemas.openxmlformats.org/officeDocument/2006/relationships/hyperlink" Target="http://www.vseportrety.ru/info-shalyapin.html" TargetMode="External"/><Relationship Id="rId4" Type="http://schemas.openxmlformats.org/officeDocument/2006/relationships/hyperlink" Target="https://globalsib.com/fedor-shalyapin-biografiya-lichnaya-zhizn-semya-zhena-deti-foto/" TargetMode="External"/><Relationship Id="rId9" Type="http://schemas.openxmlformats.org/officeDocument/2006/relationships/hyperlink" Target="https://kulturologia.ru/blogs/291016/32012/" TargetMode="External"/><Relationship Id="rId14" Type="http://schemas.openxmlformats.org/officeDocument/2006/relationships/hyperlink" Target="http://stories-of-success.ru/fedora-shalyapina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0"/>
            <a:ext cx="600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42913"/>
            <a:ext cx="5351462" cy="70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-107950" y="0"/>
            <a:ext cx="4211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/>
              <a:t>Муниципальное бюджетное учреждение культуры                                                                                                                                                                      «</a:t>
            </a:r>
            <a:r>
              <a:rPr lang="ru-RU" sz="1200" dirty="0" err="1"/>
              <a:t>Анапская</a:t>
            </a:r>
            <a:r>
              <a:rPr lang="ru-RU" sz="1200" dirty="0"/>
              <a:t> централизованная библиотечная система »                                                                                     Центральная </a:t>
            </a:r>
            <a:r>
              <a:rPr lang="ru-RU" sz="1200" dirty="0" smtClean="0"/>
              <a:t>библиотека</a:t>
            </a:r>
            <a:endParaRPr lang="ru-RU" sz="1200" b="1" dirty="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57163" y="5691188"/>
            <a:ext cx="26749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Презентация, </a:t>
            </a:r>
          </a:p>
          <a:p>
            <a:r>
              <a:rPr lang="ru-RU" sz="1600" b="1"/>
              <a:t>Посвящённая 145-летию</a:t>
            </a:r>
          </a:p>
          <a:p>
            <a:r>
              <a:rPr lang="ru-RU" sz="1600" b="1"/>
              <a:t>со дня рождения</a:t>
            </a:r>
          </a:p>
          <a:p>
            <a:r>
              <a:rPr lang="ru-RU" sz="1600" b="1"/>
              <a:t>Ф.И.Шаляпина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2600325" cy="5143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Парень</a:t>
            </a:r>
          </a:p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из Суконной</a:t>
            </a:r>
          </a:p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слободы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pic>
        <p:nvPicPr>
          <p:cNvPr id="41991" name="Picture 7" descr="учил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632700" cy="59404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66813" y="6132513"/>
            <a:ext cx="6945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0000FF"/>
                </a:solidFill>
              </a:rPr>
              <a:t>Городское четырёхклассное училище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875" y="0"/>
            <a:ext cx="188912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42988" y="2276475"/>
            <a:ext cx="70580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</a:rPr>
              <a:t>После окончания училища отец устраивает Федора на работу писцом в ссудную кассу банкирской конторы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716463" y="549275"/>
            <a:ext cx="442753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У мальчика рано обнаружился дивной красоты голос, с девяти лет Федор пел в церковных хорах. Его заметили, стали приглашать в другие церкви, петь на свадьбах и похоронах, потом взяли в архиерейский хор в Спасском монастыре Казани. </a:t>
            </a:r>
          </a:p>
        </p:txBody>
      </p:sp>
      <p:pic>
        <p:nvPicPr>
          <p:cNvPr id="46085" name="Picture 2" descr="Шаляпин Федор Иванович - юношеские годы"/>
          <p:cNvPicPr>
            <a:picLocks noChangeAspect="1" noChangeArrowheads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400550" cy="6264275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4" descr="C:\Documents and Settings\Администратор\Мои документы\Downloads\dns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137525" cy="4895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5084763"/>
            <a:ext cx="91440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sz="2400" b="1">
                <a:solidFill>
                  <a:srgbClr val="FFFF00"/>
                </a:solidFill>
              </a:rPr>
              <a:t>В 1883 году он в первый раз попал в театр. В тот знаменательный день давали «Русскую свадьбу»               П. П. Сухонина. Посещение театра решило судьбу Федора Ивановича Шаляпина. Он стремился попасть сюда             едва ли не на каждый спектакль.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ru-RU" sz="2400" b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700338" y="260350"/>
            <a:ext cx="384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6600CC"/>
                </a:solidFill>
              </a:rPr>
              <a:t>Городской театр Казани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875" y="0"/>
            <a:ext cx="188912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11188" y="1773238"/>
            <a:ext cx="784860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>
                <a:solidFill>
                  <a:srgbClr val="0000FF"/>
                </a:solidFill>
              </a:rPr>
              <a:t>В двенадцать лет Фёдор участвовал в спектаклях гастролировавшей в Казани труппы в качестве статиста. Неуемная тяга к театру приводила его в различные актерские труппы, с которыми он кочевал по городам Поволжья, Кавказа, Средней Азии, работая то грузчиком, то крючником на пристани, часто голодая и ночуя на скамейках.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Documents and Settings\Администратор\Мои документы\Лариса\Шаляпин фото\shlp1901gor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27400" cy="403225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3" descr="C:\Documents and Settings\Администратор\Мои документы\Лариса\Шаляпин фото\gorki-shaljap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5219700" cy="403225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868863"/>
            <a:ext cx="9144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Совсем юным он нанимается в увеселительный хор Серебрякова, где происходит его встреча с Максимом Горьким, с которым они подружаться на всю жизнь.</a:t>
            </a:r>
          </a:p>
          <a:p>
            <a:endParaRPr lang="ru-RU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8475" y="1557338"/>
            <a:ext cx="47625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27538" y="3041650"/>
            <a:ext cx="4500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500563" y="549275"/>
            <a:ext cx="4643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800" b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356100" y="38100"/>
            <a:ext cx="478790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ja-JP" sz="2800" b="1">
              <a:solidFill>
                <a:srgbClr val="0000FF"/>
              </a:solidFill>
            </a:endParaRPr>
          </a:p>
          <a:p>
            <a:r>
              <a:rPr lang="ru-RU" altLang="ja-JP" sz="2400" b="1">
                <a:solidFill>
                  <a:srgbClr val="0000FF"/>
                </a:solidFill>
              </a:rPr>
              <a:t>В тринадцать лет певческая карьера Федора внезапно рухнула – у него начал ломаться голос. Некоторое время Шаляпин подрабатывал в порту на разгрузке барж, а потом вновь решил попытать счастья и пошел устраиваться артистом в драматическую труппу В. Б. Серебрякова. На этот раз его взяли – на должность простого статиста.                            После нескольких спектаклей его «повысили» до</a:t>
            </a:r>
            <a:r>
              <a:rPr lang="ru-RU" altLang="ja-JP" sz="2800" b="1">
                <a:solidFill>
                  <a:srgbClr val="0000FF"/>
                </a:solidFill>
              </a:rPr>
              <a:t> </a:t>
            </a:r>
            <a:r>
              <a:rPr lang="ru-RU" altLang="ja-JP" sz="2400" b="1">
                <a:solidFill>
                  <a:srgbClr val="0000FF"/>
                </a:solidFill>
              </a:rPr>
              <a:t>должности «хориста». </a:t>
            </a:r>
          </a:p>
        </p:txBody>
      </p:sp>
      <p:pic>
        <p:nvPicPr>
          <p:cNvPr id="5133" name="Picture 2" descr="Федор Шаляп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105275" cy="619283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816350" cy="5256212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0" y="836613"/>
            <a:ext cx="43211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29 марта 1890 года состоялось первое сольное выступление Шаляпина — партия Зарецкого в опере «Евгений Онегин», в постановке Казанского общества любителей сценического искусства.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187450" y="765175"/>
            <a:ext cx="7056438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 сентябре 1890 года Шаляпин прибывает из Казани в Уфу и начинает работать в хоре опереточной труппы под руководством                                            С. Я. Семёнова-Самарского.</a:t>
            </a:r>
          </a:p>
          <a:p>
            <a:r>
              <a:rPr lang="ru-RU" sz="2800" b="1">
                <a:solidFill>
                  <a:srgbClr val="0000FF"/>
                </a:solidFill>
              </a:rPr>
              <a:t>Совершенно случайно пришлось из хориста преобразиться в солиста, заменив в опере заболевшего артиста.</a:t>
            </a:r>
          </a:p>
          <a:p>
            <a:r>
              <a:rPr lang="ru-RU" sz="2800" b="1">
                <a:solidFill>
                  <a:srgbClr val="0000FF"/>
                </a:solidFill>
              </a:rPr>
              <a:t/>
            </a:r>
            <a:br>
              <a:rPr lang="ru-RU" sz="2800" b="1">
                <a:solidFill>
                  <a:srgbClr val="0000FF"/>
                </a:solidFill>
              </a:rPr>
            </a:br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 descr="C:\Documents and Settings\Администратор\Мои документы\Лариса\Шаляпин фото\5189324665_8aa5c6f788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333375"/>
            <a:ext cx="4064000" cy="5688013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643438" y="333375"/>
            <a:ext cx="4500562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>
                <a:solidFill>
                  <a:srgbClr val="0000FF"/>
                </a:solidFill>
              </a:rPr>
              <a:t>Этот дебют выдвинул 17-летнего Шаляпина, которому изредка стали поручать небольшие оперные партии, например, Фернандо в «Трубадуре». В следующем году Шаляпин выступил в партии Неизвестного в «Аскольдовой могиле» Верстовского.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</a:rPr>
              <a:t>Федор Иванович  Шаляпин – 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легендарный артист, ставший олицетворением русской силы. Богатырь исполинского роста, баловень судьбы, скандалист и красавец, перед этим образом «русского мужика» преклонялась вся Европа. Судьба Федора Шаляпина – это история о том, как крестьянский паренек сумел подняться к вершинам не только российской, но и мировой славы. Он стал воплощением национального характера и русской души, которая настолько широка, насколько и загадочна.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Прекрасные певцы были, есть и будут… Но все музыканты мира воздают дань восхищения неповторимому гению Шаляпина.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 descr="http://pics.livejournal.com/aidatiflis7/pic/000cbcbf/s320x240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71638" y="373063"/>
            <a:ext cx="3690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0000FF"/>
                </a:solidFill>
              </a:rPr>
              <a:t>Старинный Тифлис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9750" y="404813"/>
            <a:ext cx="7848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Два года Шаляпин скитался </a:t>
            </a:r>
          </a:p>
          <a:p>
            <a:r>
              <a:rPr lang="ru-RU" sz="2400" b="1">
                <a:solidFill>
                  <a:srgbClr val="0000FF"/>
                </a:solidFill>
              </a:rPr>
              <a:t>с бродячими группами артистов, пел за</a:t>
            </a:r>
          </a:p>
          <a:p>
            <a:r>
              <a:rPr lang="ru-RU" sz="2400" b="1">
                <a:solidFill>
                  <a:srgbClr val="0000FF"/>
                </a:solidFill>
              </a:rPr>
              <a:t>копейки, его обманывали, даже </a:t>
            </a:r>
          </a:p>
          <a:p>
            <a:r>
              <a:rPr lang="ru-RU" sz="2400" b="1">
                <a:solidFill>
                  <a:srgbClr val="0000FF"/>
                </a:solidFill>
              </a:rPr>
              <a:t>не отпустили на похороны матери </a:t>
            </a:r>
          </a:p>
          <a:p>
            <a:r>
              <a:rPr lang="ru-RU" sz="2400" b="1">
                <a:solidFill>
                  <a:srgbClr val="0000FF"/>
                </a:solidFill>
              </a:rPr>
              <a:t>и в конце концов он оказался в Тифлисе.</a:t>
            </a:r>
          </a:p>
          <a:p>
            <a:r>
              <a:rPr lang="ru-RU" sz="2400" b="1">
                <a:solidFill>
                  <a:srgbClr val="0000FF"/>
                </a:solidFill>
              </a:rPr>
              <a:t>Здесь он берёт бесплатные уроки пения</a:t>
            </a:r>
          </a:p>
          <a:p>
            <a:r>
              <a:rPr lang="ru-RU" sz="2400" b="1">
                <a:solidFill>
                  <a:srgbClr val="0000FF"/>
                </a:solidFill>
              </a:rPr>
              <a:t>у известного певца Усатова </a:t>
            </a:r>
          </a:p>
          <a:p>
            <a:r>
              <a:rPr lang="ru-RU" sz="2400" b="1">
                <a:solidFill>
                  <a:srgbClr val="0000FF"/>
                </a:solidFill>
              </a:rPr>
              <a:t>и участвует в любительских спектаклях.</a:t>
            </a:r>
          </a:p>
          <a:p>
            <a:r>
              <a:rPr lang="ru-RU" sz="2400" b="1">
                <a:solidFill>
                  <a:srgbClr val="0000FF"/>
                </a:solidFill>
              </a:rPr>
              <a:t>И уже через год о Шаляпине </a:t>
            </a:r>
          </a:p>
          <a:p>
            <a:r>
              <a:rPr lang="ru-RU" sz="2400" b="1">
                <a:solidFill>
                  <a:srgbClr val="0000FF"/>
                </a:solidFill>
              </a:rPr>
              <a:t>заговорил весь Тифлис.</a:t>
            </a:r>
          </a:p>
          <a:p>
            <a:r>
              <a:rPr lang="ru-RU" altLang="ja-JP" sz="2400" b="1">
                <a:solidFill>
                  <a:srgbClr val="0000FF"/>
                </a:solidFill>
              </a:rPr>
              <a:t>В том же году закончился тифлисский период Шаляпина, и он, с благословения Усатова, с его рекомендательными письмами, уехал в столицу империи, в Санкт-Петербург.</a:t>
            </a:r>
            <a:r>
              <a:rPr lang="ru-RU" altLang="ja-JP" sz="2400">
                <a:solidFill>
                  <a:srgbClr val="0000FF"/>
                </a:solidFill>
              </a:rPr>
              <a:t> </a:t>
            </a:r>
            <a:endParaRPr lang="ru-RU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3850" y="1412875"/>
            <a:ext cx="40338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2400" b="1">
                <a:solidFill>
                  <a:srgbClr val="FFFF00"/>
                </a:solidFill>
              </a:rPr>
              <a:t>Вскоре Шаляпин принимает приглашение известного русского миллионера и мецената Саввы Мамонтова, хозяина Московской частной оперы. В ту пору Мамонтов приступил к воплощению своей давней мечты: он хотел создать чисто русский оперный театр. </a:t>
            </a:r>
          </a:p>
        </p:txBody>
      </p:sp>
      <p:pic>
        <p:nvPicPr>
          <p:cNvPr id="52228" name="Picture 4" descr="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7488"/>
            <a:ext cx="4392612" cy="58039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11825" y="6303963"/>
            <a:ext cx="231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b="1">
                <a:solidFill>
                  <a:schemeClr val="bg1"/>
                </a:solidFill>
              </a:rPr>
              <a:t>Савва Мамонтов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1604963"/>
            <a:ext cx="7705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Мамонтову удалось собрать вокруг себя много талантливых и горячо сочувствующих его начинанию людей. Именно здесь оперный и драматический талант Шаляпина развернулся во всю свою мощь.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4525" y="274638"/>
            <a:ext cx="2962275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Объект 2"/>
          <p:cNvSpPr>
            <a:spLocks noGrp="1"/>
          </p:cNvSpPr>
          <p:nvPr>
            <p:ph idx="4294967295"/>
          </p:nvPr>
        </p:nvSpPr>
        <p:spPr>
          <a:xfrm>
            <a:off x="395288" y="2636838"/>
            <a:ext cx="3455987" cy="1468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Иван Сусанин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 «Жизнь за царя» М. И. Глинки</a:t>
            </a:r>
            <a:br>
              <a:rPr lang="ru-RU" sz="2800" b="1">
                <a:solidFill>
                  <a:srgbClr val="0000FF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8373" name="Picture 3" descr="C:\Documents and Settings\Администратор\Мои документы\Лариса\Шаляпин фото\0_7451_e148d11a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4443412" cy="58181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11863" y="274638"/>
            <a:ext cx="2674937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Объект 2"/>
          <p:cNvSpPr>
            <a:spLocks noGrp="1"/>
          </p:cNvSpPr>
          <p:nvPr>
            <p:ph idx="4294967295"/>
          </p:nvPr>
        </p:nvSpPr>
        <p:spPr>
          <a:xfrm>
            <a:off x="0" y="2924175"/>
            <a:ext cx="4643438" cy="1511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Мельник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в «Русалке»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А. С. Даргомыжского</a:t>
            </a:r>
          </a:p>
        </p:txBody>
      </p:sp>
      <p:pic>
        <p:nvPicPr>
          <p:cNvPr id="59398" name="Picture 7" descr="C:\Documents and Settings\Администратор\Мои документы\Лариса\Шаляпин фото\в опере русалка.jpgмель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457700" cy="64531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13388" y="274638"/>
            <a:ext cx="3173412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Объект 2"/>
          <p:cNvSpPr>
            <a:spLocks noGrp="1"/>
          </p:cNvSpPr>
          <p:nvPr>
            <p:ph idx="4294967295"/>
          </p:nvPr>
        </p:nvSpPr>
        <p:spPr>
          <a:xfrm>
            <a:off x="250825" y="2997200"/>
            <a:ext cx="3744913" cy="1828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Борис Годунов в одноименной опере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М. П. Мусоргского</a:t>
            </a:r>
          </a:p>
        </p:txBody>
      </p:sp>
      <p:pic>
        <p:nvPicPr>
          <p:cNvPr id="60422" name="Picture 5" descr="C:\Documents and Settings\Администратор\Мои документы\Лариса\Шаляпин фото\в роли царя Бориса.jp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529138" cy="640873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0063" y="274638"/>
            <a:ext cx="3106737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Объект 2"/>
          <p:cNvSpPr>
            <a:spLocks noGrp="1"/>
          </p:cNvSpPr>
          <p:nvPr>
            <p:ph idx="4294967295"/>
          </p:nvPr>
        </p:nvSpPr>
        <p:spPr>
          <a:xfrm>
            <a:off x="250825" y="2852738"/>
            <a:ext cx="3887788" cy="1976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Иоанн Грозный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в «Псковитянке» </a:t>
            </a:r>
          </a:p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Н. А. Римского-Корсакова</a:t>
            </a:r>
          </a:p>
        </p:txBody>
      </p:sp>
      <p:pic>
        <p:nvPicPr>
          <p:cNvPr id="61445" name="Picture 2" descr="C:\Documents and Settings\Администратор\Мои документы\Лариса\Шаляпин фото\в опере Псковитя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248150" cy="6399212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8513" y="360363"/>
            <a:ext cx="3394075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Объект 2"/>
          <p:cNvSpPr>
            <a:spLocks noGrp="1"/>
          </p:cNvSpPr>
          <p:nvPr>
            <p:ph idx="4294967295"/>
          </p:nvPr>
        </p:nvSpPr>
        <p:spPr>
          <a:xfrm>
            <a:off x="5003800" y="1092200"/>
            <a:ext cx="3816350" cy="52562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В то же время он много работал и над ролями в иностранных операх. Так, например, роль Мефистофеля в «Фаусте» Гуно. </a:t>
            </a:r>
          </a:p>
        </p:txBody>
      </p:sp>
      <p:pic>
        <p:nvPicPr>
          <p:cNvPr id="62469" name="Picture 8" descr="C:\Documents and Settings\Администратор\Мои документы\Лариса\Шаляпин фото\в опере фау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9"/>
          <a:stretch>
            <a:fillRect/>
          </a:stretch>
        </p:blipFill>
        <p:spPr bwMode="auto">
          <a:xfrm>
            <a:off x="539750" y="620713"/>
            <a:ext cx="3960813" cy="597693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7127875" cy="5300662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И что очень важно, в том же 1896 году Федор Шаляпин познакомился со своей будущей женой – итальянской балериной Иолой Торнаги.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200400"/>
            <a:ext cx="66690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-shaljapin-7_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752975" cy="504056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35600" y="1700213"/>
            <a:ext cx="27066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D60093"/>
                </a:solidFill>
              </a:rPr>
              <a:t>Фёдор Шаляпин родился </a:t>
            </a:r>
          </a:p>
          <a:p>
            <a:r>
              <a:rPr lang="ru-RU" sz="2400" b="1">
                <a:solidFill>
                  <a:srgbClr val="D60093"/>
                </a:solidFill>
              </a:rPr>
              <a:t>13 февраля 1873 года в городе Казани.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922837" cy="5661025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87450" y="5795963"/>
            <a:ext cx="6642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9900"/>
                </a:solidFill>
              </a:rPr>
              <a:t>Фёдор и Иола перед венчанием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184775" cy="6669088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940425" y="2781300"/>
            <a:ext cx="30337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Венчание</a:t>
            </a:r>
          </a:p>
          <a:p>
            <a:r>
              <a:rPr lang="ru-RU" sz="2800" b="1">
                <a:solidFill>
                  <a:srgbClr val="0000FF"/>
                </a:solidFill>
              </a:rPr>
              <a:t>Ф.Шаляпина</a:t>
            </a:r>
          </a:p>
          <a:p>
            <a:r>
              <a:rPr lang="ru-RU" sz="2800" b="1">
                <a:solidFill>
                  <a:srgbClr val="0000FF"/>
                </a:solidFill>
              </a:rPr>
              <a:t>и Иолы Торнаги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1341438"/>
            <a:ext cx="43561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2400" b="1">
                <a:solidFill>
                  <a:srgbClr val="0000FF"/>
                </a:solidFill>
              </a:rPr>
              <a:t>После свадьбы молодожены поселились в Москве, в купленном особнячке в Леонтьевском переулке. К удивлению коллег, Иола решительно оставила сцену и всецело посвятила себя семье, родив в 1899 году первенца –                     мальчика Игоря.</a:t>
            </a:r>
            <a:r>
              <a:rPr lang="ru-RU" altLang="ja-JP" sz="2400" b="1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На следующий год Иола родила второго ребенка - дочку Ирину. Еще через год у Шаляпина родилась вторая дочь – Лидия.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479800"/>
            <a:ext cx="9144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В январе 1903 года, врачи обнаружили у Шаляпина горловую жабу, а попросту говоря, нарывы в горле. Певцу пришлось пережить две опасные и очень болезненные операции, которые грозили ему полной потерей голоса. Но едва Шаляпин чуть-чуть отошел от болезни, как на него свалилось новое несчастье –                                                    его сын Игорь умер от аппендицита. </a:t>
            </a:r>
          </a:p>
          <a:p>
            <a:r>
              <a:rPr lang="ru-RU" altLang="ja-JP" sz="2400" b="1">
                <a:solidFill>
                  <a:srgbClr val="0000FF"/>
                </a:solidFill>
              </a:rPr>
              <a:t>Певец не находил себе места от горя.</a:t>
            </a:r>
          </a:p>
        </p:txBody>
      </p:sp>
      <p:pic>
        <p:nvPicPr>
          <p:cNvPr id="69640" name="Picture 8" descr="1895 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690813" cy="3068638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2713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 sz="2400" b="1"/>
          </a:p>
        </p:txBody>
      </p:sp>
      <p:pic>
        <p:nvPicPr>
          <p:cNvPr id="68614" name="Picture 6" descr="16903564307_90407b8b8f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403350" y="404813"/>
            <a:ext cx="537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FF00"/>
                </a:solidFill>
              </a:rPr>
              <a:t>Зачатьевский монастырь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5229225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CCECFF"/>
                </a:solidFill>
              </a:rPr>
              <a:t>От отчаяния его спасла игуменья Валентина из Зачатьевского женского монастыря. Она же и посоветовала певцу переехать поближе к монастырю, и вскоре Шаляпин купил двухэтажный особняк в 3-м Зачатьевском переулке. </a:t>
            </a:r>
          </a:p>
          <a:p>
            <a:pPr eaLnBrk="0" hangingPunct="0"/>
            <a:endParaRPr lang="ru-RU" sz="2400">
              <a:solidFill>
                <a:srgbClr val="CCE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859338" y="981075"/>
            <a:ext cx="34559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2400" b="1">
                <a:solidFill>
                  <a:srgbClr val="0000FF"/>
                </a:solidFill>
              </a:rPr>
              <a:t>Именно в этом доме, в столовой на первом этаже, родился четвертый его сын – Борис. </a:t>
            </a:r>
          </a:p>
          <a:p>
            <a:r>
              <a:rPr lang="ru-RU" sz="2400" b="1">
                <a:solidFill>
                  <a:srgbClr val="0000FF"/>
                </a:solidFill>
              </a:rPr>
              <a:t>Еще через год в семье Шаляпиных снова появились прибавление – родились двойняшки               Федор и Татьяна. </a:t>
            </a:r>
          </a:p>
        </p:txBody>
      </p:sp>
      <p:pic>
        <p:nvPicPr>
          <p:cNvPr id="70662" name="Picture 4" descr="C:\Documents and Settings\Администратор\Мои документы\Downloads\с борисо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230687" cy="5976938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pic>
        <p:nvPicPr>
          <p:cNvPr id="56326" name="Picture 6" descr="иола и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33375"/>
            <a:ext cx="6361112" cy="4608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258888" y="5229225"/>
            <a:ext cx="676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</a:rPr>
              <a:t>Иола Торнаги со своими детьми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851275" y="0"/>
            <a:ext cx="529272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С 1899 года Шаляпин — ведущий солист Большого и одновременно Мариинского театров, с триумфальным успехом гастролирует за рубежом. </a:t>
            </a:r>
          </a:p>
          <a:p>
            <a:r>
              <a:rPr lang="ru-RU" sz="2800" b="1">
                <a:solidFill>
                  <a:srgbClr val="0000FF"/>
                </a:solidFill>
              </a:rPr>
              <a:t>Мировую славу русского певца утвердили гастроли в Риме, Монте-Карло, Франции, Берлине, Нью-Йорке, Париже, Лондоне.</a:t>
            </a:r>
          </a:p>
          <a:p>
            <a:r>
              <a:rPr lang="ru-RU" sz="2800" b="1">
                <a:solidFill>
                  <a:srgbClr val="0000FF"/>
                </a:solidFill>
              </a:rPr>
              <a:t>Божественная красота голоса Шаляпина покоряла слушателей всех стран. </a:t>
            </a:r>
          </a:p>
        </p:txBody>
      </p:sp>
      <p:pic>
        <p:nvPicPr>
          <p:cNvPr id="74757" name="Picture 5" descr="1414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600450" cy="5905500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356100" y="830263"/>
            <a:ext cx="44640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Но в 1905 году в судьбе Шаляпина произошел новый крутой разворот. Все началось того, что Иола Игнатьевна вместе с детьми отправилась в Италию навестить свою заболевшую мать. Именно в этот момент Федор Иванович, скучавший в Петербурге, и познакомился со свей второй любимой женщиной – Марией Петцольд. 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032250" cy="568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каз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66775" y="5805488"/>
            <a:ext cx="752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00FFFF"/>
                </a:solidFill>
              </a:rPr>
              <a:t>Старинная Казань, где родился Шаляпин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39750" y="1036638"/>
            <a:ext cx="77771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2800" b="1">
                <a:solidFill>
                  <a:srgbClr val="0000FF"/>
                </a:solidFill>
              </a:rPr>
              <a:t>О романе мужа Иола узнала только тогда, когда Мария родила Федору дочь Марфу. Потом родилась Марина, а следом Дарья. И так получилось, что у Шаляпина в старой столице оказалась одна семья, а в новой — другая. Он разрывался между двумя домами — в Москве и Петербурге — и двумя женщинами. Но дома он практически не бывал, так как нужно было зарабатывать на содержание обеих жён и детей.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7" descr="2266-img1269384424127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0338" cy="5734050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924300" y="193675"/>
            <a:ext cx="49942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В годы Первой мировой войны гастрольные поездки Шаляпина прекратились.</a:t>
            </a:r>
          </a:p>
          <a:p>
            <a:r>
              <a:rPr lang="ru-RU" sz="2400" b="1">
                <a:solidFill>
                  <a:srgbClr val="0000FF"/>
                </a:solidFill>
              </a:rPr>
              <a:t>Певец открыл на свои средства два лазарета для раненых солдат, но не рекламировал свои «благодеяния». </a:t>
            </a:r>
          </a:p>
          <a:p>
            <a:r>
              <a:rPr lang="ru-RU" sz="2400" b="1">
                <a:solidFill>
                  <a:srgbClr val="0000FF"/>
                </a:solidFill>
              </a:rPr>
              <a:t>После Октябрьской революции 1917 года Федор Иванович занимался творческим переустройством бывших императорских театров, был членом дирекций Большого и Мариинского театров.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11188" y="641350"/>
            <a:ext cx="77057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После того как в 1917 году у Шаляпина конфисковали дом, </a:t>
            </a:r>
          </a:p>
          <a:p>
            <a:r>
              <a:rPr lang="ru-RU" sz="2800" b="1">
                <a:solidFill>
                  <a:srgbClr val="0000FF"/>
                </a:solidFill>
              </a:rPr>
              <a:t>он стал задумываться о том чтобы остаться за границей. </a:t>
            </a:r>
          </a:p>
          <a:p>
            <a:r>
              <a:rPr lang="ru-RU" sz="2800" b="1">
                <a:solidFill>
                  <a:srgbClr val="0000FF"/>
                </a:solidFill>
              </a:rPr>
              <a:t>Окончательно это решение созрело только 1922 году. Вместе </a:t>
            </a:r>
          </a:p>
          <a:p>
            <a:r>
              <a:rPr lang="ru-RU" sz="2800" b="1">
                <a:solidFill>
                  <a:srgbClr val="0000FF"/>
                </a:solidFill>
              </a:rPr>
              <a:t>с ним эмигрировала его вторая жена и почти все дети.</a:t>
            </a:r>
          </a:p>
          <a:p>
            <a:r>
              <a:rPr lang="ru-RU" sz="2800" b="1">
                <a:solidFill>
                  <a:srgbClr val="0000FF"/>
                </a:solidFill>
              </a:rPr>
              <a:t>В Москве  остались только Иола                и дочь Ирина.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79388" y="1412875"/>
            <a:ext cx="5003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b="1">
                <a:solidFill>
                  <a:srgbClr val="0000FF"/>
                </a:solidFill>
              </a:rPr>
              <a:t>На чужбине певец пользовался неизменным успехом, гастролируя почти во всех странах мира (Англия, Америка, Канада, Китай, Япония, Гавайские острова). С 1930 Шаляпин выступал в труппе «Русская опера», спектакли которой славились высоким уровнем постановочной культуры.</a:t>
            </a:r>
          </a:p>
        </p:txBody>
      </p:sp>
      <p:pic>
        <p:nvPicPr>
          <p:cNvPr id="73734" name="Picture 7" descr="0066-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5734050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3220">
            <a:off x="-53975" y="-411163"/>
            <a:ext cx="529272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7338"/>
            <a:ext cx="6408738" cy="4365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4213" y="4941888"/>
            <a:ext cx="80454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Его репертуар включал до 400 песен, романсов и других жанров                             камерно-вокальной музыки.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5157788"/>
            <a:ext cx="145732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 descr="vinyl0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203575" y="1052513"/>
            <a:ext cx="594042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В 20—30-е годы им сделано около трехсот грамзаписей.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«Люблю граммофонные записи… — признавался Федор Иванович. — Меня волнует и творчески возбуждает мысль, что микрофон символизирует собой не какую-то конкретную публику, а миллионы слушателей».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806450" y="5418138"/>
            <a:ext cx="71501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Вдали от родины для Шаляпина были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особенно дороги встречи с русскими.</a:t>
            </a:r>
            <a:r>
              <a:rPr lang="ru-RU" sz="28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88"/>
          <a:stretch>
            <a:fillRect/>
          </a:stretch>
        </p:blipFill>
        <p:spPr bwMode="auto">
          <a:xfrm>
            <a:off x="1331913" y="333375"/>
            <a:ext cx="6264275" cy="4786313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411413" y="4581525"/>
            <a:ext cx="444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</a:rPr>
              <a:t>Ф.Шаляпин и Анна Павлова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8" descr="0012-012-Marija-Nikolaevna-Ermolova-1853-1928-Russkaja-aktrisa-narodn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370387" cy="6480175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272088" y="2244725"/>
            <a:ext cx="3036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9900"/>
                </a:solidFill>
              </a:rPr>
              <a:t>Ф.Шаляпин </a:t>
            </a:r>
          </a:p>
          <a:p>
            <a:r>
              <a:rPr lang="ru-RU" sz="2800" b="1">
                <a:solidFill>
                  <a:srgbClr val="FF9900"/>
                </a:solidFill>
              </a:rPr>
              <a:t>и С.Рахманинов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3794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80"/>
                </a:solidFill>
              </a:rPr>
              <a:t>В семейном кругу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473700" cy="56610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3213" y="33766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/>
              <a:t>Дасия ш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046537" cy="6119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859338" y="2060575"/>
            <a:ext cx="3832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Фёдор Иванович</a:t>
            </a:r>
          </a:p>
          <a:p>
            <a:r>
              <a:rPr lang="ru-RU" sz="2800" b="1">
                <a:solidFill>
                  <a:srgbClr val="0000FF"/>
                </a:solidFill>
              </a:rPr>
              <a:t>с сыновьями</a:t>
            </a:r>
          </a:p>
          <a:p>
            <a:r>
              <a:rPr lang="ru-RU" sz="2800" b="1">
                <a:solidFill>
                  <a:srgbClr val="0000FF"/>
                </a:solidFill>
              </a:rPr>
              <a:t>Фёдором и Борисом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-768421">
            <a:off x="250825" y="5084763"/>
            <a:ext cx="5218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Доходный дом купца Лисицына, </a:t>
            </a:r>
          </a:p>
          <a:p>
            <a:r>
              <a:rPr lang="ru-RU" sz="2400" b="1">
                <a:solidFill>
                  <a:srgbClr val="0000FF"/>
                </a:solidFill>
              </a:rPr>
              <a:t>во флигеле которого </a:t>
            </a:r>
          </a:p>
          <a:p>
            <a:r>
              <a:rPr lang="ru-RU" sz="2400" b="1">
                <a:solidFill>
                  <a:srgbClr val="0000FF"/>
                </a:solidFill>
              </a:rPr>
              <a:t>родился Фёдор Шаляпин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42988" y="227647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 b="1">
              <a:solidFill>
                <a:srgbClr val="0033CC"/>
              </a:solidFill>
            </a:endParaRPr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24637" cy="4953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311275" y="5124450"/>
            <a:ext cx="5864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С дочерьми Мариной и Марфой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57486">
            <a:off x="22225" y="-68263"/>
            <a:ext cx="5076825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6840538" cy="48244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5875" y="5661025"/>
            <a:ext cx="9085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80"/>
                </a:solidFill>
              </a:rPr>
              <a:t>Фёдор Шаляпин с сыном Фёдором, который стал актёром</a:t>
            </a:r>
          </a:p>
          <a:p>
            <a:r>
              <a:rPr lang="ru-RU" sz="2400" b="1">
                <a:solidFill>
                  <a:srgbClr val="800080"/>
                </a:solidFill>
              </a:rPr>
              <a:t> и второй супругой Марией Петцольд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60350"/>
            <a:ext cx="4603750" cy="51847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740150" cy="51831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95288" y="5734050"/>
            <a:ext cx="400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800080"/>
                </a:solidFill>
              </a:rPr>
              <a:t>Сын Борис. Автопортрет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580063" y="5661025"/>
            <a:ext cx="195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800080"/>
                </a:solidFill>
              </a:rPr>
              <a:t>Дочь Дасия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22738" cy="5473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6021388"/>
            <a:ext cx="299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800080"/>
                </a:solidFill>
              </a:rPr>
              <a:t>Марина Шаляпина</a:t>
            </a:r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960812" cy="54006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027988" y="501332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/>
              <a:t>Ирина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80063" y="6021388"/>
            <a:ext cx="278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800080"/>
                </a:solidFill>
              </a:rPr>
              <a:t>Ирина Шаляпина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319588" cy="59753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932363" y="1700213"/>
            <a:ext cx="42116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Первая жена Ф.Шаляпина –Иола Торнаги,                   которая прожила 92 года и похоронена в Риме.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57486">
            <a:off x="77788" y="6350"/>
            <a:ext cx="4500562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643438" y="836613"/>
            <a:ext cx="41052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Оказавшись в эмиграции уже на склоне лет,</a:t>
            </a:r>
          </a:p>
          <a:p>
            <a:r>
              <a:rPr lang="ru-RU" sz="2400" b="1">
                <a:solidFill>
                  <a:srgbClr val="0000FF"/>
                </a:solidFill>
              </a:rPr>
              <a:t>Шаляпин тосковал по России, постепенно потерял </a:t>
            </a:r>
          </a:p>
          <a:p>
            <a:r>
              <a:rPr lang="ru-RU" sz="2400" b="1">
                <a:solidFill>
                  <a:srgbClr val="0000FF"/>
                </a:solidFill>
              </a:rPr>
              <a:t>жизнерадостность и оптимизм, не пел новых </a:t>
            </a:r>
          </a:p>
          <a:p>
            <a:r>
              <a:rPr lang="ru-RU" sz="2400" b="1">
                <a:solidFill>
                  <a:srgbClr val="0000FF"/>
                </a:solidFill>
              </a:rPr>
              <a:t>оперных партий, стал часто болеть, врачи поставили ему грозный диагноз – лейкемия.</a:t>
            </a:r>
          </a:p>
        </p:txBody>
      </p:sp>
      <p:pic>
        <p:nvPicPr>
          <p:cNvPr id="84997" name="Picture 7" descr="433px-Федя_Шаляпин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522787" cy="62642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03263" y="5949950"/>
            <a:ext cx="725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FF"/>
                </a:solidFill>
              </a:rPr>
              <a:t>Гавр. Франция. Ф.Шаляпин во время болезни.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57486">
            <a:off x="77788" y="6350"/>
            <a:ext cx="4500562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c4895586a10cdc11d23bb2206eda4f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41613"/>
            <a:ext cx="5545137" cy="41163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35150" y="0"/>
            <a:ext cx="73088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80"/>
                </a:solidFill>
              </a:rPr>
              <a:t>12 апреля 1938 года великого певца не стало.</a:t>
            </a:r>
          </a:p>
          <a:p>
            <a:r>
              <a:rPr lang="ru-RU" sz="2400" b="1">
                <a:solidFill>
                  <a:srgbClr val="800080"/>
                </a:solidFill>
              </a:rPr>
              <a:t>Его похоронили на парижском кладбище Батиньоль и любимица французов певица Эдит Пиаф возложила на могилу венок из белых роз с надписью: «Соловью России от воробышка Франции.».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 descr="img16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3375"/>
            <a:ext cx="4491037" cy="62642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932363" y="404813"/>
            <a:ext cx="4032250" cy="57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До конца своей жизни Шаляпин оставался русским гражданином — он не принял иностранного подданства, мечтал быть похороненным на родине. Его желание исполнилось, прах певца был перевезен в Москву и 29 октября 1984 года захоронен на Новодевичьем кладбище.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7" descr="C:\Documents and Settings\Администратор\Мои документы\Лариса\Шаляпин фото\Коровин К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 rot="-686021">
            <a:off x="2735263" y="3937000"/>
            <a:ext cx="60356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«Шаляпин никогда не умрет. Умереть не может. Ибо он, этот чудо-артист, с истинно сказочным дарованием, незабываем... Для будущих поколений он будет легендой»</a:t>
            </a:r>
          </a:p>
          <a:p>
            <a:r>
              <a:rPr lang="ru-RU" sz="2400" b="1">
                <a:solidFill>
                  <a:srgbClr val="FFFF00"/>
                </a:solidFill>
              </a:rPr>
              <a:t>                                         </a:t>
            </a:r>
            <a:r>
              <a:rPr lang="ru-RU" sz="2000" b="1">
                <a:solidFill>
                  <a:srgbClr val="FFFF00"/>
                </a:solidFill>
              </a:rPr>
              <a:t>С.Рахманинов</a:t>
            </a:r>
            <a:r>
              <a:rPr lang="en-US" sz="2000">
                <a:solidFill>
                  <a:srgbClr val="FFFF00"/>
                </a:solidFill>
              </a:rPr>
              <a:t>                          </a:t>
            </a:r>
            <a:r>
              <a:rPr lang="ru-RU" sz="2000">
                <a:solidFill>
                  <a:srgbClr val="FFFF00"/>
                </a:solidFill>
              </a:rPr>
              <a:t>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 descr="C:\Documents and Settings\Администратор\Мои документы\Лариса\Шаляпин фото\отей И. Я. Шаляп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816350" cy="5472112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43438" y="765175"/>
            <a:ext cx="45005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Отец Иван Яковлевич Шаляпин и мать Евдокия Михайловна Шаляпина, были выходцами из крестьян Вятской губернии, но в момент рождения сына отец уже работал помощником писаря Ильинского волостного правления Казанского уезда.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1550" y="6156325"/>
            <a:ext cx="2270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b="1">
                <a:solidFill>
                  <a:schemeClr val="bg1"/>
                </a:solidFill>
              </a:rPr>
              <a:t>Отец Шаляпина </a:t>
            </a:r>
          </a:p>
          <a:p>
            <a:pPr algn="l"/>
            <a:r>
              <a:rPr lang="ru-RU" sz="2000" b="1">
                <a:solidFill>
                  <a:schemeClr val="bg1"/>
                </a:solidFill>
              </a:rPr>
              <a:t>Иван Яковлевич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ъект 2"/>
          <p:cNvSpPr>
            <a:spLocks noGrp="1"/>
          </p:cNvSpPr>
          <p:nvPr>
            <p:ph idx="4294967295"/>
          </p:nvPr>
        </p:nvSpPr>
        <p:spPr>
          <a:xfrm>
            <a:off x="1722438" y="333375"/>
            <a:ext cx="5699125" cy="792163"/>
          </a:xfrm>
        </p:spPr>
        <p:txBody>
          <a:bodyPr/>
          <a:lstStyle/>
          <a:p>
            <a:pPr marL="0" indent="0">
              <a:buFontTx/>
              <a:buNone/>
            </a:pPr>
            <a:endParaRPr lang="ru-RU"/>
          </a:p>
        </p:txBody>
      </p:sp>
      <p:sp>
        <p:nvSpPr>
          <p:cNvPr id="942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67493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2" descr="C:\Documents and Settings\Администратор\Мои документы\Downloads\fedor_shalyapin-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07375" cy="4941887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816100" y="1116013"/>
            <a:ext cx="5919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</a:rPr>
              <a:t>Память о Фёдоре Шаляпине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04137" cy="5978525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032000" y="6083300"/>
            <a:ext cx="5735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</a:rPr>
              <a:t>Отель в Казани «Шаляпин»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10" descr="C:\Documents and Settings\Администратор\Мои документы\Downloads\музей в СП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488238" cy="5435600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547813" y="5805488"/>
            <a:ext cx="6046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Дом-музей Шаляпина на Аптекарском </a:t>
            </a:r>
          </a:p>
          <a:p>
            <a:r>
              <a:rPr lang="ru-RU" sz="2400" b="1">
                <a:solidFill>
                  <a:srgbClr val="0000FF"/>
                </a:solidFill>
              </a:rPr>
              <a:t>острове в Санкт-Петербурге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728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/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2" descr="C:\Documents and Settings\Администратор\Мои документы\Лариса\Шаляпин фото\1916 н. харито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00263"/>
            <a:ext cx="2133600" cy="28575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4" descr="C:\Documents and Settings\Администратор\Мои документы\Лариса\Шаляпин фото\Б. Кустодиев портрет Шаляп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38" y="868363"/>
            <a:ext cx="2816225" cy="44323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TextBox 4"/>
          <p:cNvSpPr txBox="1">
            <a:spLocks noChangeArrowheads="1"/>
          </p:cNvSpPr>
          <p:nvPr/>
        </p:nvSpPr>
        <p:spPr bwMode="auto">
          <a:xfrm>
            <a:off x="6588125" y="6092825"/>
            <a:ext cx="2271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solidFill>
                  <a:srgbClr val="0000FF"/>
                </a:solidFill>
                <a:latin typeface="Calibri" panose="020F0502020204030204" pitchFamily="34" charset="0"/>
              </a:rPr>
              <a:t>Худ. Б. Кустодиев. </a:t>
            </a:r>
          </a:p>
        </p:txBody>
      </p:sp>
      <p:sp>
        <p:nvSpPr>
          <p:cNvPr id="97288" name="TextBox 5"/>
          <p:cNvSpPr txBox="1">
            <a:spLocks noChangeArrowheads="1"/>
          </p:cNvSpPr>
          <p:nvPr/>
        </p:nvSpPr>
        <p:spPr bwMode="auto">
          <a:xfrm>
            <a:off x="179388" y="5300663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solidFill>
                  <a:srgbClr val="0000FF"/>
                </a:solidFill>
                <a:latin typeface="Calibri" panose="020F0502020204030204" pitchFamily="34" charset="0"/>
              </a:rPr>
              <a:t>Худ. Н. Харитонов</a:t>
            </a:r>
          </a:p>
        </p:txBody>
      </p:sp>
      <p:sp>
        <p:nvSpPr>
          <p:cNvPr id="97289" name="TextBox 6"/>
          <p:cNvSpPr txBox="1">
            <a:spLocks noChangeArrowheads="1"/>
          </p:cNvSpPr>
          <p:nvPr/>
        </p:nvSpPr>
        <p:spPr bwMode="auto">
          <a:xfrm>
            <a:off x="1835150" y="908050"/>
            <a:ext cx="4391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b="1">
                <a:solidFill>
                  <a:srgbClr val="0000FF"/>
                </a:solidFill>
                <a:latin typeface="Calibri" panose="020F0502020204030204" pitchFamily="34" charset="0"/>
              </a:rPr>
              <a:t>Портреты Ф. Шаляпина</a:t>
            </a:r>
          </a:p>
        </p:txBody>
      </p:sp>
      <p:pic>
        <p:nvPicPr>
          <p:cNvPr id="97290" name="Picture 11" descr="C:\Documents and Settings\Администратор\Мои документы\Downloads\Б. Григорьев порт. ш.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905125"/>
            <a:ext cx="3794125" cy="29908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291" name="TextBox 1"/>
          <p:cNvSpPr txBox="1">
            <a:spLocks noChangeArrowheads="1"/>
          </p:cNvSpPr>
          <p:nvPr/>
        </p:nvSpPr>
        <p:spPr bwMode="auto">
          <a:xfrm>
            <a:off x="3395663" y="6132513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solidFill>
                  <a:srgbClr val="0000FF"/>
                </a:solidFill>
                <a:latin typeface="Calibri" panose="020F0502020204030204" pitchFamily="34" charset="0"/>
              </a:rPr>
              <a:t>Худ. Б. Григорьев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962275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98307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32512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ru-RU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2" descr="C:\Documents and Settings\Администратор\Мои документы\Лариса\Шаляпин фото\chaliapin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908050"/>
            <a:ext cx="3787775" cy="46529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3" descr="C:\Documents and Settings\Администратор\Мои документы\Лариса\Шаляпин фото\Кузнецов Н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3395663" cy="39322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Box 5"/>
          <p:cNvSpPr txBox="1">
            <a:spLocks noChangeArrowheads="1"/>
          </p:cNvSpPr>
          <p:nvPr/>
        </p:nvSpPr>
        <p:spPr bwMode="auto">
          <a:xfrm>
            <a:off x="1258888" y="5821363"/>
            <a:ext cx="19446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solidFill>
                  <a:srgbClr val="0000FF"/>
                </a:solidFill>
                <a:latin typeface="Calibri" panose="020F0502020204030204" pitchFamily="34" charset="0"/>
              </a:rPr>
              <a:t>Худ. Н. Кузнецов</a:t>
            </a:r>
          </a:p>
          <a:p>
            <a:pPr algn="ctr"/>
            <a:endParaRPr lang="ru-RU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98312" name="TextBox 6"/>
          <p:cNvSpPr txBox="1">
            <a:spLocks noChangeArrowheads="1"/>
          </p:cNvSpPr>
          <p:nvPr/>
        </p:nvSpPr>
        <p:spPr bwMode="auto">
          <a:xfrm>
            <a:off x="6011863" y="5840413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solidFill>
                  <a:srgbClr val="0000FF"/>
                </a:solidFill>
                <a:latin typeface="Calibri" panose="020F0502020204030204" pitchFamily="34" charset="0"/>
              </a:rPr>
              <a:t>Худ. С. А. Сорин</a:t>
            </a:r>
          </a:p>
          <a:p>
            <a:pPr algn="ctr"/>
            <a:endParaRPr lang="ru-RU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4791075" cy="5300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-626591">
            <a:off x="3992563" y="5170488"/>
            <a:ext cx="5102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CC0066"/>
                </a:solidFill>
              </a:rPr>
              <a:t>В Голливуде на «Аллее славы» </a:t>
            </a:r>
          </a:p>
          <a:p>
            <a:pPr algn="l"/>
            <a:r>
              <a:rPr lang="ru-RU" sz="2400" b="1">
                <a:solidFill>
                  <a:srgbClr val="CC0066"/>
                </a:solidFill>
              </a:rPr>
              <a:t>сияет звезда Фёдора Шаляпина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-333375"/>
            <a:ext cx="9144000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endParaRPr lang="ru-RU" u="sng"/>
          </a:p>
          <a:p>
            <a:pPr algn="l"/>
            <a:endParaRPr lang="ru-RU" u="sng"/>
          </a:p>
          <a:p>
            <a:pPr algn="l"/>
            <a:endParaRPr lang="ru-RU" u="sng"/>
          </a:p>
          <a:p>
            <a:pPr algn="l"/>
            <a:r>
              <a:rPr lang="ru-RU" u="sng">
                <a:hlinkClick r:id="rId2"/>
              </a:rPr>
              <a:t>https://jenskiymir.com/znamenitosti/velikie-lyudi/1405-fedor-ivanovich-shalyapin-dve-semi-i-dva-doma.html</a:t>
            </a:r>
            <a:endParaRPr lang="ru-RU"/>
          </a:p>
          <a:p>
            <a:pPr algn="l"/>
            <a:r>
              <a:rPr lang="ru-RU" u="sng">
                <a:hlinkClick r:id="rId3"/>
              </a:rPr>
              <a:t>https://biography.wikireading.ru/206974</a:t>
            </a:r>
            <a:endParaRPr lang="ru-RU"/>
          </a:p>
          <a:p>
            <a:pPr algn="l"/>
            <a:r>
              <a:rPr lang="ru-RU" u="sng">
                <a:hlinkClick r:id="rId4"/>
              </a:rPr>
              <a:t>https://globalsib.com/fedor-shalyapin-biografiya-lichnaya-zhizn-semya-zhena-deti-foto/</a:t>
            </a:r>
            <a:endParaRPr lang="ru-RU"/>
          </a:p>
          <a:p>
            <a:pPr algn="l"/>
            <a:r>
              <a:rPr lang="ru-RU" u="sng">
                <a:hlinkClick r:id="rId5"/>
              </a:rPr>
              <a:t>https://www.svoboda.org/a/26921911.html</a:t>
            </a:r>
            <a:endParaRPr lang="ru-RU"/>
          </a:p>
          <a:p>
            <a:pPr algn="l"/>
            <a:r>
              <a:rPr lang="ru-RU" u="sng">
                <a:hlinkClick r:id="rId6"/>
              </a:rPr>
              <a:t>http://www.logoslovo.ru/forum/all/topic_6556/</a:t>
            </a:r>
            <a:endParaRPr lang="ru-RU"/>
          </a:p>
          <a:p>
            <a:pPr algn="l"/>
            <a:r>
              <a:rPr lang="ru-RU" u="sng">
                <a:hlinkClick r:id="rId7"/>
              </a:rPr>
              <a:t>http://www.aif.ru/culture/person/dve_zheny_devyat_detey_i_milliony_poklonnic_istoriya_uspeha_fyodora_shalyapina</a:t>
            </a:r>
            <a:endParaRPr lang="ru-RU"/>
          </a:p>
          <a:p>
            <a:pPr algn="l"/>
            <a:r>
              <a:rPr lang="ru-RU" u="sng">
                <a:hlinkClick r:id="rId8"/>
              </a:rPr>
              <a:t>http://www.shalyapin-museum.org/content/view/7271/485/</a:t>
            </a:r>
            <a:endParaRPr lang="ru-RU"/>
          </a:p>
          <a:p>
            <a:pPr algn="l"/>
            <a:r>
              <a:rPr lang="ru-RU" u="sng">
                <a:hlinkClick r:id="rId9"/>
              </a:rPr>
              <a:t>https://kulturologia.ru/blogs/291016/32012/</a:t>
            </a:r>
            <a:endParaRPr lang="ru-RU"/>
          </a:p>
          <a:p>
            <a:pPr algn="l"/>
            <a:r>
              <a:rPr lang="ru-RU" u="sng">
                <a:hlinkClick r:id="rId10"/>
              </a:rPr>
              <a:t>http://www.medved-magazine.ru/articles/article_1420.html</a:t>
            </a:r>
            <a:endParaRPr lang="ru-RU"/>
          </a:p>
          <a:p>
            <a:pPr algn="l"/>
            <a:r>
              <a:rPr lang="ru-RU" u="sng">
                <a:hlinkClick r:id="rId11"/>
              </a:rPr>
              <a:t>https://www.syl.ru/article/309061/fedor-fedorovich-shalyapin-put-k-uspehu</a:t>
            </a:r>
            <a:endParaRPr lang="ru-RU"/>
          </a:p>
          <a:p>
            <a:pPr algn="l"/>
            <a:r>
              <a:rPr lang="ru-RU" u="sng">
                <a:hlinkClick r:id="rId12"/>
              </a:rPr>
              <a:t>http://www.classicalmusicnews.ru/articles/shalyapin-and-tornagi/</a:t>
            </a:r>
            <a:endParaRPr lang="ru-RU"/>
          </a:p>
          <a:p>
            <a:pPr algn="l"/>
            <a:r>
              <a:rPr lang="ru-RU" u="sng">
                <a:hlinkClick r:id="rId13"/>
              </a:rPr>
              <a:t>http://chtoby-pomnili.net/page.php?id=3279</a:t>
            </a:r>
            <a:endParaRPr lang="ru-RU"/>
          </a:p>
          <a:p>
            <a:pPr algn="l"/>
            <a:r>
              <a:rPr lang="ru-RU" u="sng">
                <a:hlinkClick r:id="rId14"/>
              </a:rPr>
              <a:t>http://stories-of-success.ru/fedora-shalyapina</a:t>
            </a:r>
            <a:endParaRPr lang="ru-RU"/>
          </a:p>
          <a:p>
            <a:pPr algn="l"/>
            <a:r>
              <a:rPr lang="ru-RU" u="sng">
                <a:hlinkClick r:id="rId15"/>
              </a:rPr>
              <a:t>http://www.tonnel.ru/?l=gzl&amp;uid=349&amp;op=bio</a:t>
            </a:r>
            <a:endParaRPr lang="ru-RU"/>
          </a:p>
          <a:p>
            <a:pPr algn="l"/>
            <a:r>
              <a:rPr lang="ru-RU" u="sng">
                <a:hlinkClick r:id="rId16"/>
              </a:rPr>
              <a:t>http://fb.ru/article/240841/fedor-fedorovich-shalyapin---syin-znamenitogo-ottsa-biografiya-filmyi</a:t>
            </a:r>
            <a:endParaRPr lang="ru-RU"/>
          </a:p>
          <a:p>
            <a:pPr algn="l"/>
            <a:r>
              <a:rPr lang="ru-RU" u="sng">
                <a:hlinkClick r:id="rId17"/>
              </a:rPr>
              <a:t>http://sta-sta.ru/?p=42412</a:t>
            </a:r>
            <a:endParaRPr lang="ru-RU"/>
          </a:p>
          <a:p>
            <a:pPr algn="l"/>
            <a:r>
              <a:rPr lang="ru-RU" u="sng">
                <a:hlinkClick r:id="rId18"/>
              </a:rPr>
              <a:t>http://rufact.org/wiki/Шаляпин%20Фёдор%20Иванович</a:t>
            </a:r>
            <a:endParaRPr lang="ru-RU"/>
          </a:p>
          <a:p>
            <a:pPr algn="l"/>
            <a:r>
              <a:rPr lang="ru-RU" u="sng">
                <a:hlinkClick r:id="rId19"/>
              </a:rPr>
              <a:t>http://www.vseportrety.ru/info-shalyapin.html</a:t>
            </a:r>
            <a:endParaRPr lang="ru-RU"/>
          </a:p>
          <a:p>
            <a:pPr algn="l"/>
            <a:r>
              <a:rPr lang="ru-RU"/>
              <a:t/>
            </a:r>
            <a:br>
              <a:rPr lang="ru-RU"/>
            </a:br>
            <a:endParaRPr lang="ru-RU"/>
          </a:p>
          <a:p>
            <a:pPr algn="l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308225" y="188913"/>
            <a:ext cx="402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Использованы материалы с сайтов: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90763" y="2833688"/>
            <a:ext cx="4562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99CCFF"/>
                </a:solidFill>
              </a:rPr>
              <a:t>Подготовила главный  библиограф читального зала </a:t>
            </a:r>
          </a:p>
          <a:p>
            <a:r>
              <a:rPr lang="ru-RU" sz="1600" b="1">
                <a:solidFill>
                  <a:srgbClr val="99CCFF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4213" y="260350"/>
            <a:ext cx="741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66"/>
                </a:solidFill>
              </a:rPr>
              <a:t>Вот такой была церковь Богоявления </a:t>
            </a:r>
          </a:p>
          <a:p>
            <a:r>
              <a:rPr lang="ru-RU" sz="2400" b="1">
                <a:solidFill>
                  <a:srgbClr val="CC0066"/>
                </a:solidFill>
              </a:rPr>
              <a:t>на Большой Проломной улице,                                   в которой его крестили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971550" y="4292600"/>
            <a:ext cx="71294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2400" b="1">
                <a:solidFill>
                  <a:srgbClr val="0000FF"/>
                </a:solidFill>
              </a:rPr>
              <a:t>Когда Федору исполнилось 6 лет родители снова переехали – на этот раз в Суконную слободу под Казанью. Шаляпины были из тех предприимчивых крестьян, которые, промышляя в городах самой черной работой, старались во что бы то ни стало обучить грамоте своих детей.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328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32363" y="741363"/>
            <a:ext cx="3960812" cy="54721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Федора рано отдали учиться ремеслу у сапожника, а вскоре семье Шаляпиных удалось устроить Федю в городское четырехклассное училище, которое он окончил с похвальной грамотой.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8198" name="Picture 4" descr="C:\Documents and Settings\Администратор\Мои документы\Downloads\шаляпин-молодой-сайт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8953" y="1349196"/>
            <a:ext cx="4152468" cy="520807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 для культуры</Template>
  <TotalTime>1135</TotalTime>
  <Words>1835</Words>
  <Application>Microsoft Office PowerPoint</Application>
  <PresentationFormat>Экран (4:3)</PresentationFormat>
  <Paragraphs>162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36</cp:revision>
  <dcterms:created xsi:type="dcterms:W3CDTF">2018-02-09T11:07:29Z</dcterms:created>
  <dcterms:modified xsi:type="dcterms:W3CDTF">2018-02-14T11:18:48Z</dcterms:modified>
</cp:coreProperties>
</file>