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315" r:id="rId2"/>
    <p:sldId id="316" r:id="rId3"/>
    <p:sldId id="317" r:id="rId4"/>
    <p:sldId id="331" r:id="rId5"/>
    <p:sldId id="318" r:id="rId6"/>
    <p:sldId id="332" r:id="rId7"/>
    <p:sldId id="319" r:id="rId8"/>
    <p:sldId id="384" r:id="rId9"/>
    <p:sldId id="314" r:id="rId10"/>
    <p:sldId id="385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5" r:id="rId23"/>
    <p:sldId id="333" r:id="rId24"/>
    <p:sldId id="337" r:id="rId25"/>
    <p:sldId id="358" r:id="rId26"/>
    <p:sldId id="372" r:id="rId27"/>
    <p:sldId id="371" r:id="rId28"/>
    <p:sldId id="357" r:id="rId29"/>
    <p:sldId id="360" r:id="rId30"/>
    <p:sldId id="361" r:id="rId31"/>
    <p:sldId id="362" r:id="rId32"/>
    <p:sldId id="363" r:id="rId33"/>
    <p:sldId id="364" r:id="rId34"/>
    <p:sldId id="365" r:id="rId35"/>
    <p:sldId id="377" r:id="rId36"/>
    <p:sldId id="378" r:id="rId37"/>
    <p:sldId id="366" r:id="rId38"/>
    <p:sldId id="336" r:id="rId39"/>
    <p:sldId id="370" r:id="rId40"/>
    <p:sldId id="373" r:id="rId41"/>
    <p:sldId id="374" r:id="rId42"/>
    <p:sldId id="375" r:id="rId43"/>
    <p:sldId id="380" r:id="rId44"/>
    <p:sldId id="382" r:id="rId45"/>
    <p:sldId id="381" r:id="rId46"/>
    <p:sldId id="383" r:id="rId47"/>
    <p:sldId id="295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9900"/>
    <a:srgbClr val="FF0066"/>
    <a:srgbClr val="EEAF32"/>
    <a:srgbClr val="FFFFCC"/>
    <a:srgbClr val="C3DFA7"/>
    <a:srgbClr val="E109C2"/>
    <a:srgbClr val="2C16CC"/>
    <a:srgbClr val="FFFF66"/>
    <a:srgbClr val="1030D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0969300-2B72-4E21-B753-EC98A2A53B71}" type="datetimeFigureOut">
              <a:rPr lang="ru-RU" smtClean="0"/>
              <a:pPr/>
              <a:t>14.11.2017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782E1FE-9F67-46D2-80E8-53EF0BB35D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969300-2B72-4E21-B753-EC98A2A53B71}" type="datetimeFigureOut">
              <a:rPr lang="ru-RU" smtClean="0"/>
              <a:pPr/>
              <a:t>14.11.2017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82E1FE-9F67-46D2-80E8-53EF0BB35D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969300-2B72-4E21-B753-EC98A2A53B71}" type="datetimeFigureOut">
              <a:rPr lang="ru-RU" smtClean="0"/>
              <a:pPr/>
              <a:t>14.11.2017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82E1FE-9F67-46D2-80E8-53EF0BB35D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969300-2B72-4E21-B753-EC98A2A53B71}" type="datetimeFigureOut">
              <a:rPr lang="ru-RU" smtClean="0"/>
              <a:pPr/>
              <a:t>14.11.2017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82E1FE-9F67-46D2-80E8-53EF0BB35D3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969300-2B72-4E21-B753-EC98A2A53B71}" type="datetimeFigureOut">
              <a:rPr lang="ru-RU" smtClean="0"/>
              <a:pPr/>
              <a:t>14.11.2017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82E1FE-9F67-46D2-80E8-53EF0BB35D3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969300-2B72-4E21-B753-EC98A2A53B71}" type="datetimeFigureOut">
              <a:rPr lang="ru-RU" smtClean="0"/>
              <a:pPr/>
              <a:t>14.11.2017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82E1FE-9F67-46D2-80E8-53EF0BB35D3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969300-2B72-4E21-B753-EC98A2A53B71}" type="datetimeFigureOut">
              <a:rPr lang="ru-RU" smtClean="0"/>
              <a:pPr/>
              <a:t>14.11.2017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82E1FE-9F67-46D2-80E8-53EF0BB35D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969300-2B72-4E21-B753-EC98A2A53B71}" type="datetimeFigureOut">
              <a:rPr lang="ru-RU" smtClean="0"/>
              <a:pPr/>
              <a:t>14.11.2017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82E1FE-9F67-46D2-80E8-53EF0BB35D3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0969300-2B72-4E21-B753-EC98A2A53B71}" type="datetimeFigureOut">
              <a:rPr lang="ru-RU" smtClean="0"/>
              <a:pPr/>
              <a:t>14.11.2017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82E1FE-9F67-46D2-80E8-53EF0BB35D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0969300-2B72-4E21-B753-EC98A2A53B71}" type="datetimeFigureOut">
              <a:rPr lang="ru-RU" smtClean="0"/>
              <a:pPr/>
              <a:t>14.11.2017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82E1FE-9F67-46D2-80E8-53EF0BB35D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0969300-2B72-4E21-B753-EC98A2A53B71}" type="datetimeFigureOut">
              <a:rPr lang="ru-RU" smtClean="0"/>
              <a:pPr/>
              <a:t>14.11.2017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782E1FE-9F67-46D2-80E8-53EF0BB35D3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0969300-2B72-4E21-B753-EC98A2A53B71}" type="datetimeFigureOut">
              <a:rPr lang="ru-RU" smtClean="0"/>
              <a:pPr/>
              <a:t>14.11.2017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782E1FE-9F67-46D2-80E8-53EF0BB35D3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gif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gif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АБ1\Desktop\кальман1\кальман\п6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357166"/>
            <a:ext cx="2707435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  <a:softEdge rad="127000"/>
          </a:effectLst>
          <a:scene3d>
            <a:camera prst="perspectiveRight"/>
            <a:lightRig rig="threePt" dir="t"/>
          </a:scene3d>
        </p:spPr>
      </p:pic>
      <p:sp>
        <p:nvSpPr>
          <p:cNvPr id="7" name="Прямоугольник 6"/>
          <p:cNvSpPr/>
          <p:nvPr/>
        </p:nvSpPr>
        <p:spPr>
          <a:xfrm>
            <a:off x="3786182" y="857232"/>
            <a:ext cx="5000660" cy="18938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1030D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Музыка</a:t>
            </a:r>
            <a:endParaRPr lang="ru-RU" sz="6600" b="1" cap="none" spc="0" dirty="0">
              <a:ln w="11430">
                <a:solidFill>
                  <a:schemeClr val="bg2">
                    <a:lumMod val="50000"/>
                  </a:schemeClr>
                </a:solidFill>
              </a:ln>
              <a:solidFill>
                <a:srgbClr val="1030D2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000240"/>
            <a:ext cx="6143668" cy="421484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urveUp">
              <a:avLst>
                <a:gd name="adj" fmla="val 40118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1030D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к</a:t>
            </a:r>
            <a:r>
              <a:rPr lang="ru-RU" sz="7200" b="1" cap="none" spc="0" dirty="0" smtClean="0">
                <a:ln w="11430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1030D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ак солнца </a:t>
            </a:r>
          </a:p>
          <a:p>
            <a:pPr algn="ctr"/>
            <a:endParaRPr lang="ru-RU" sz="7200" b="1" cap="none" spc="0" dirty="0">
              <a:ln w="11430">
                <a:solidFill>
                  <a:schemeClr val="bg2">
                    <a:lumMod val="50000"/>
                  </a:schemeClr>
                </a:solidFill>
              </a:ln>
              <a:solidFill>
                <a:srgbClr val="1030D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" name="Picture 2" descr="D:\Документы АБ1 с ПК ЧЗ\Брагина\Брагина\презентации 2016\Пейзажи\FLOWERS\daylily.jpg"/>
          <p:cNvPicPr>
            <a:picLocks noChangeAspect="1" noChangeArrowheads="1"/>
          </p:cNvPicPr>
          <p:nvPr/>
        </p:nvPicPr>
        <p:blipFill>
          <a:blip r:embed="rId4" cstate="email">
            <a:lum bright="-20000" contrast="-10000"/>
          </a:blip>
          <a:srcRect/>
          <a:stretch>
            <a:fillRect/>
          </a:stretch>
        </p:blipFill>
        <p:spPr bwMode="auto">
          <a:xfrm>
            <a:off x="7584284" y="5312364"/>
            <a:ext cx="1559716" cy="154563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1" name="Picture 2" descr="C:\Users\АБ1\Desktop\кальман1\кальман\к8.jpg"/>
          <p:cNvPicPr>
            <a:picLocks noChangeAspect="1" noChangeArrowheads="1"/>
          </p:cNvPicPr>
          <p:nvPr/>
        </p:nvPicPr>
        <p:blipFill>
          <a:blip r:embed="rId5" cstate="email">
            <a:lum contrast="20000"/>
          </a:blip>
          <a:srcRect/>
          <a:stretch>
            <a:fillRect/>
          </a:stretch>
        </p:blipFill>
        <p:spPr bwMode="auto">
          <a:xfrm>
            <a:off x="5429256" y="3701433"/>
            <a:ext cx="3536683" cy="2877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  <a:softEdge rad="317500"/>
          </a:effectLst>
          <a:scene3d>
            <a:camera prst="perspectiveLeft"/>
            <a:lightRig rig="threePt" dir="t"/>
          </a:scene3d>
        </p:spPr>
      </p:pic>
      <p:sp>
        <p:nvSpPr>
          <p:cNvPr id="13" name="Прямоугольник 12"/>
          <p:cNvSpPr/>
          <p:nvPr/>
        </p:nvSpPr>
        <p:spPr>
          <a:xfrm>
            <a:off x="357158" y="4643446"/>
            <a:ext cx="4429156" cy="364333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1030D2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луч</a:t>
            </a:r>
            <a:r>
              <a:rPr lang="ru-RU" sz="7200" b="1" cap="none" spc="0" dirty="0" smtClean="0">
                <a:ln w="11430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1030D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</a:p>
          <a:p>
            <a:pPr algn="ctr"/>
            <a:endParaRPr lang="ru-RU" sz="7200" b="1" cap="none" spc="0" dirty="0">
              <a:ln w="11430">
                <a:solidFill>
                  <a:schemeClr val="bg2">
                    <a:lumMod val="50000"/>
                  </a:schemeClr>
                </a:solidFill>
              </a:ln>
              <a:solidFill>
                <a:srgbClr val="1030D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14546" y="0"/>
            <a:ext cx="500066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</a:rPr>
              <a:t>Муниципальное  бюджетное  учреждение  культуры</a:t>
            </a:r>
          </a:p>
          <a:p>
            <a:pPr algn="ctr">
              <a:defRPr/>
            </a:pPr>
            <a:r>
              <a:rPr lang="ru-RU" sz="12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Schoolbook"/>
              </a:rPr>
              <a:t>"Анапская  централизованная  библиотечная  система</a:t>
            </a:r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WordArt 8"/>
          <p:cNvSpPr>
            <a:spLocks noChangeArrowheads="1" noChangeShapeType="1" noTextEdit="1"/>
          </p:cNvSpPr>
          <p:nvPr/>
        </p:nvSpPr>
        <p:spPr bwMode="auto">
          <a:xfrm>
            <a:off x="4143372" y="6500834"/>
            <a:ext cx="928691" cy="1428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1200" b="1" kern="10" cap="all" dirty="0">
                <a:ln w="9000" cmpd="sng">
                  <a:solidFill>
                    <a:srgbClr val="0000FF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entury Schoolbook"/>
              </a:rPr>
              <a:t>Анапа - 2017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АБ1\Desktop\кальман1\музыка, шаблоны\м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071546"/>
            <a:ext cx="42862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perspectiveRight"/>
            <a:lightRig rig="threePt" dir="t"/>
          </a:scene3d>
        </p:spPr>
      </p:pic>
      <p:sp>
        <p:nvSpPr>
          <p:cNvPr id="8" name="Прямоугольник 7"/>
          <p:cNvSpPr/>
          <p:nvPr/>
        </p:nvSpPr>
        <p:spPr>
          <a:xfrm>
            <a:off x="4572000" y="214311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 В отчаянии от бедности и категорического непризнания своей музыки  </a:t>
            </a:r>
            <a:r>
              <a:rPr lang="ru-RU" sz="2800" dirty="0" err="1" smtClean="0">
                <a:latin typeface="Arial Black" pitchFamily="34" charset="0"/>
              </a:rPr>
              <a:t>Имре</a:t>
            </a:r>
            <a:r>
              <a:rPr lang="ru-RU" sz="2800" dirty="0" smtClean="0">
                <a:latin typeface="Arial Black" pitchFamily="34" charset="0"/>
              </a:rPr>
              <a:t> Кальман решает обратиться к «низкому жанру» - оперетте.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8794" y="0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solidFill>
                  <a:srgbClr val="1030D2"/>
                </a:solidFill>
                <a:latin typeface="Arial Black" pitchFamily="34" charset="0"/>
              </a:rPr>
              <a:t>Имре</a:t>
            </a:r>
            <a:r>
              <a:rPr lang="ru-RU" sz="4000" dirty="0" smtClean="0">
                <a:solidFill>
                  <a:srgbClr val="1030D2"/>
                </a:solidFill>
                <a:latin typeface="Arial Black" pitchFamily="34" charset="0"/>
              </a:rPr>
              <a:t>    Кальман</a:t>
            </a:r>
            <a:endParaRPr lang="ru-RU" sz="4000" dirty="0">
              <a:solidFill>
                <a:srgbClr val="1030D2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Б1\Desktop\кальман1\музыка, шаблоны\м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lum bright="-10000" contrast="-10000"/>
          </a:blip>
          <a:srcRect/>
          <a:stretch>
            <a:fillRect/>
          </a:stretch>
        </p:blipFill>
        <p:spPr bwMode="auto">
          <a:xfrm>
            <a:off x="5627357" y="785794"/>
            <a:ext cx="3516643" cy="442915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Lef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-142908" y="714356"/>
            <a:ext cx="5786478" cy="4793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50" dirty="0" smtClean="0"/>
              <a:t> </a:t>
            </a:r>
            <a:r>
              <a:rPr lang="ru-RU" sz="2350" dirty="0" smtClean="0">
                <a:latin typeface="Arial Black" pitchFamily="34" charset="0"/>
              </a:rPr>
              <a:t>Из-под его пера выходит первая оперетта - «Осенние маневры». Премьера прошла в Будапеште, и, когда прием оказался более чем теплым, Кальман решил показать её в столице. В 1909 году Вена рукоплескала новому гению оперетты, а чуть позже заслуженный успех ждал композитора в Берлине и Гамбурге. Кальман переезжает жить в Вену и принимается за работу.</a:t>
            </a:r>
            <a:endParaRPr lang="ru-RU" sz="235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794" y="0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solidFill>
                  <a:srgbClr val="1030D2"/>
                </a:solidFill>
                <a:latin typeface="Arial Black" pitchFamily="34" charset="0"/>
              </a:rPr>
              <a:t>Имре</a:t>
            </a:r>
            <a:r>
              <a:rPr lang="ru-RU" sz="4000" dirty="0" smtClean="0">
                <a:solidFill>
                  <a:srgbClr val="1030D2"/>
                </a:solidFill>
                <a:latin typeface="Arial Black" pitchFamily="34" charset="0"/>
              </a:rPr>
              <a:t>    Кальман</a:t>
            </a:r>
            <a:endParaRPr lang="ru-RU" sz="4000" dirty="0">
              <a:solidFill>
                <a:srgbClr val="1030D2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Б1\Desktop\кальман1\музыка, шаблоны\м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22" y="642918"/>
            <a:ext cx="4357717" cy="29009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Below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85720" y="3643314"/>
            <a:ext cx="86439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С этого момента Кальман начинает очень продуктивно создавать оперетты, часть их была успешна, часть не выдержала испытания временем. Успех продолжался до 1933 года. В 1932-м вся Вена с восторгом рукоплескала маэстро в день его 50-летнего юбилея. Но в 1933 году профессиональному счастью композитора пришел конец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1670" y="0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solidFill>
                  <a:srgbClr val="1030D2"/>
                </a:solidFill>
                <a:latin typeface="Arial Black" pitchFamily="34" charset="0"/>
              </a:rPr>
              <a:t>Имре</a:t>
            </a:r>
            <a:r>
              <a:rPr lang="ru-RU" sz="4000" dirty="0" smtClean="0">
                <a:solidFill>
                  <a:srgbClr val="1030D2"/>
                </a:solidFill>
                <a:latin typeface="Arial Black" pitchFamily="34" charset="0"/>
              </a:rPr>
              <a:t>    Кальман</a:t>
            </a:r>
            <a:endParaRPr lang="ru-RU" sz="4000" dirty="0">
              <a:solidFill>
                <a:srgbClr val="1030D2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D:\Документы АБ1 с ПК ЧЗ\Брагина\Брагина\презентации 2016\заготовки к през\рамки, фон, рисунки, картинки\ФОНЫ\sersvtum29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C:\Users\АБ1\Desktop\кальман1\музыка, шаблоны\м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857628"/>
            <a:ext cx="4000496" cy="3000372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785794"/>
            <a:ext cx="47625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pic>
        <p:nvPicPr>
          <p:cNvPr id="10" name="Picture 4" descr="D:\Документы АБ1 с ПК ЧЗ\Брагина\Брагина\презентации 2016\заготовки к през\рамки, фон, рисунки, картинки\ФОНЫ\sersvtum29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57166"/>
            <a:ext cx="1214446" cy="50006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1928794" y="0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solidFill>
                  <a:srgbClr val="1030D2"/>
                </a:solidFill>
                <a:latin typeface="Arial Black" pitchFamily="34" charset="0"/>
              </a:rPr>
              <a:t>Имре</a:t>
            </a:r>
            <a:r>
              <a:rPr lang="ru-RU" sz="4000" dirty="0" smtClean="0">
                <a:solidFill>
                  <a:srgbClr val="1030D2"/>
                </a:solidFill>
                <a:latin typeface="Arial Black" pitchFamily="34" charset="0"/>
              </a:rPr>
              <a:t>    Кальман</a:t>
            </a:r>
            <a:endParaRPr lang="ru-RU" sz="4000" dirty="0">
              <a:solidFill>
                <a:srgbClr val="1030D2"/>
              </a:solidFill>
              <a:latin typeface="Arial Black" pitchFamily="34" charset="0"/>
            </a:endParaRPr>
          </a:p>
        </p:txBody>
      </p:sp>
      <p:pic>
        <p:nvPicPr>
          <p:cNvPr id="11" name="Picture 2" descr="C:\Users\АБ1\Desktop\кальман1\музыка, шаблоны\м1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357554" y="1000108"/>
            <a:ext cx="1000100" cy="357166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13" name="Picture 4" descr="D:\Документы АБ1 с ПК ЧЗ\Брагина\Брагина\презентации 2016\заготовки к през\рамки, фон, рисунки, картинки\ФОНЫ\sersvtum29a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43306" y="1000109"/>
            <a:ext cx="714380" cy="28575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143372" y="785794"/>
            <a:ext cx="485778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Начав писать оперетты, Кальман вырабатывает свой стиль. </a:t>
            </a:r>
          </a:p>
          <a:p>
            <a:pPr algn="ctr"/>
            <a:r>
              <a:rPr lang="ru-RU" sz="2800" dirty="0" smtClean="0">
                <a:latin typeface="Arial Black" pitchFamily="34" charset="0"/>
              </a:rPr>
              <a:t>Его произведения так и искрятся радостью. Видимо, в них он выплескивал все свои надежды и мечты, которых накопилось немало в течение тяжелой жизни. 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Б1\Desktop\кальман1\музыка, шаблоны\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 l="26563" r="12499"/>
          <a:stretch>
            <a:fillRect/>
          </a:stretch>
        </p:blipFill>
        <p:spPr bwMode="auto">
          <a:xfrm>
            <a:off x="-1" y="928670"/>
            <a:ext cx="3482627" cy="4286280"/>
          </a:xfrm>
          <a:prstGeom prst="ellipse">
            <a:avLst/>
          </a:prstGeom>
          <a:ln w="63500" cap="rnd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perspectiveRigh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286116" y="1000108"/>
            <a:ext cx="57150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Arial Black" pitchFamily="34" charset="0"/>
              </a:rPr>
              <a:t>В 1912 году Кальман написал оперетту «Цыган-премьер», в которой выразилось новаторство композитора: народные венгерские мелодии, смешанная композиция, динамичное действие.  Этому произведению не суждено было испытать успех, но с этого времени Кальман все больше верит в то, что нашел свой путь. Он начинает сотрудничать с профессиональными либреттистами и трудится не покладая рук.</a:t>
            </a:r>
            <a:endParaRPr lang="ru-RU" sz="22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Б1\Desktop\кальман1\музыка, шаблоны\м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785794"/>
            <a:ext cx="2428859" cy="34611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email">
            <a:lum bright="-10000" contrast="-20000"/>
          </a:blip>
          <a:srcRect/>
          <a:stretch>
            <a:fillRect/>
          </a:stretch>
        </p:blipFill>
        <p:spPr bwMode="auto">
          <a:xfrm>
            <a:off x="6715090" y="4000504"/>
            <a:ext cx="2428910" cy="242889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Lef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2285984" y="714356"/>
            <a:ext cx="47148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В 1915 году состоялась </a:t>
            </a:r>
            <a:r>
              <a:rPr lang="ru-RU" sz="2400" dirty="0" err="1" smtClean="0">
                <a:latin typeface="Arial Black" pitchFamily="34" charset="0"/>
              </a:rPr>
              <a:t>премъера</a:t>
            </a:r>
            <a:r>
              <a:rPr lang="ru-RU" sz="2400" dirty="0" smtClean="0">
                <a:latin typeface="Arial Black" pitchFamily="34" charset="0"/>
              </a:rPr>
              <a:t>, «</a:t>
            </a:r>
            <a:r>
              <a:rPr lang="ru-RU" sz="2400" dirty="0" err="1" smtClean="0">
                <a:latin typeface="Arial Black" pitchFamily="34" charset="0"/>
              </a:rPr>
              <a:t>Сильвы</a:t>
            </a:r>
            <a:r>
              <a:rPr lang="ru-RU" sz="2400" dirty="0" smtClean="0">
                <a:latin typeface="Arial Black" pitchFamily="34" charset="0"/>
              </a:rPr>
              <a:t>»  ставшая настоящей сенсацией. Кальман становится признанным мастером оперетты.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 В 1921 году состоялась премьера «Баядеры», в 1924-м – «</a:t>
            </a:r>
            <a:r>
              <a:rPr lang="ru-RU" sz="2400" dirty="0" err="1" smtClean="0">
                <a:latin typeface="Arial Black" pitchFamily="34" charset="0"/>
              </a:rPr>
              <a:t>Марицы</a:t>
            </a:r>
            <a:r>
              <a:rPr lang="ru-RU" sz="2400" dirty="0" smtClean="0">
                <a:latin typeface="Arial Black" pitchFamily="34" charset="0"/>
              </a:rPr>
              <a:t>». Композитор прочно занял место ведущего музыканта Вены, столица музыки выбрала себе нового короля.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08" y="0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solidFill>
                  <a:srgbClr val="1030D2"/>
                </a:solidFill>
                <a:latin typeface="Arial Black" pitchFamily="34" charset="0"/>
              </a:rPr>
              <a:t>Имре</a:t>
            </a:r>
            <a:r>
              <a:rPr lang="ru-RU" sz="4000" dirty="0" smtClean="0">
                <a:solidFill>
                  <a:srgbClr val="1030D2"/>
                </a:solidFill>
                <a:latin typeface="Arial Black" pitchFamily="34" charset="0"/>
              </a:rPr>
              <a:t>    Кальман</a:t>
            </a:r>
            <a:endParaRPr lang="ru-RU" sz="4000" dirty="0">
              <a:solidFill>
                <a:srgbClr val="1030D2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1428736"/>
            <a:ext cx="3929090" cy="3781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Picture 2" descr="C:\Users\АБ1\Desktop\кальман1\музыка, шаблоны\м24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5786446" cy="6858000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57290" y="1428736"/>
            <a:ext cx="4357718" cy="84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71934" y="2285992"/>
            <a:ext cx="1643074" cy="12858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14678" y="3571876"/>
            <a:ext cx="2143140" cy="16573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5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5857884" y="500042"/>
            <a:ext cx="32861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В 1926 году оперетта, «Принцесса цирка» стала его настоящим триумфом Кальмана. 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В ней нашлось место всему, что так любила публика, арии из этого произведения распевали повсюду. 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4810" y="1714488"/>
            <a:ext cx="428628" cy="56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Б1\Desktop\кальман1\музыка, шаблоны\м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42852"/>
            <a:ext cx="814803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  <a:scene3d>
            <a:camera prst="perspectiveBelow"/>
            <a:lightRig rig="threePt" dir="t"/>
          </a:scene3d>
        </p:spPr>
      </p:pic>
      <p:sp>
        <p:nvSpPr>
          <p:cNvPr id="4" name="Прямоугольник 3"/>
          <p:cNvSpPr/>
          <p:nvPr/>
        </p:nvSpPr>
        <p:spPr>
          <a:xfrm>
            <a:off x="0" y="3286124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Arial Black" pitchFamily="34" charset="0"/>
              </a:rPr>
              <a:t>Не меньший успех ожидал и «Фиалку Монмартра»: она была показана в Вене рекордное количество раз – 170! Но начало 30-х годов стало трудным для Европы и Австрии, к власти приходят фашисты, а Кальман был евреем. Ему снова пришлось беспокоиться о своей жизни.</a:t>
            </a:r>
            <a:endParaRPr lang="ru-RU" sz="22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АБ1\Desktop\кальман1\музыка, шаблоны\м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428992" y="571480"/>
            <a:ext cx="557216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В 1938 году </a:t>
            </a:r>
            <a:r>
              <a:rPr lang="ru-RU" sz="2400" b="1" spc="50" dirty="0" err="1" smtClean="0">
                <a:ln w="127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Имре</a:t>
            </a:r>
            <a:r>
              <a:rPr lang="ru-RU" sz="2400" b="1" spc="50" dirty="0" smtClean="0">
                <a:ln w="127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 Кальман, вынужден покинуть Австрию. Он уезжает в Париж, где получает орден Почетного легиона, затем – в США.  Одиннадцать лет прожил  Кальман в Америке, перенес там инсульт и по настоянию родных вернулся в Европу, поселившись в Париже. За время </a:t>
            </a:r>
            <a:r>
              <a:rPr lang="ru-RU" sz="2400" b="1" spc="50" dirty="0" err="1" smtClean="0">
                <a:ln w="127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эммиграции</a:t>
            </a:r>
            <a:r>
              <a:rPr lang="ru-RU" sz="2400" b="1" spc="50" dirty="0" smtClean="0">
                <a:ln w="127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 Кальман создает всего две оперетты - «Маринка» и «</a:t>
            </a:r>
            <a:r>
              <a:rPr lang="ru-RU" sz="2400" b="1" spc="50" dirty="0" err="1" smtClean="0">
                <a:ln w="127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Аризонская</a:t>
            </a:r>
            <a:r>
              <a:rPr lang="ru-RU" sz="2400" b="1" spc="50" dirty="0" smtClean="0">
                <a:ln w="127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 леди», которые уже не имели такого успеха, как более ранние произведения композитора.</a:t>
            </a:r>
            <a:endParaRPr lang="ru-RU" sz="2400" b="1" spc="50" dirty="0">
              <a:ln w="127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714356"/>
            <a:ext cx="3357586" cy="432838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928794" y="0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ln>
                  <a:solidFill>
                    <a:schemeClr val="bg1"/>
                  </a:solidFill>
                </a:ln>
                <a:solidFill>
                  <a:srgbClr val="1030D2"/>
                </a:solidFill>
                <a:latin typeface="Arial Black" pitchFamily="34" charset="0"/>
              </a:rPr>
              <a:t>Имре</a:t>
            </a:r>
            <a:r>
              <a:rPr lang="ru-RU" sz="4000" dirty="0" smtClean="0">
                <a:ln>
                  <a:solidFill>
                    <a:schemeClr val="bg1"/>
                  </a:solidFill>
                </a:ln>
                <a:solidFill>
                  <a:srgbClr val="1030D2"/>
                </a:solidFill>
                <a:latin typeface="Arial Black" pitchFamily="34" charset="0"/>
              </a:rPr>
              <a:t>    Кальман</a:t>
            </a:r>
            <a:endParaRPr lang="ru-RU" sz="4000" dirty="0">
              <a:ln>
                <a:solidFill>
                  <a:schemeClr val="bg1"/>
                </a:solidFill>
              </a:ln>
              <a:solidFill>
                <a:srgbClr val="1030D2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АБ1\Desktop\кальман1\музыка, шаблоны\м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714612" y="714356"/>
            <a:ext cx="60722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Произведения </a:t>
            </a:r>
            <a:r>
              <a:rPr lang="ru-RU" sz="2000" dirty="0" err="1" smtClean="0">
                <a:latin typeface="Arial Black" pitchFamily="34" charset="0"/>
              </a:rPr>
              <a:t>Имре</a:t>
            </a:r>
            <a:r>
              <a:rPr lang="ru-RU" sz="2000" dirty="0" smtClean="0">
                <a:latin typeface="Arial Black" pitchFamily="34" charset="0"/>
              </a:rPr>
              <a:t> Кальмана сегодня известны по всему </a:t>
            </a:r>
            <a:r>
              <a:rPr lang="ru-RU" sz="2000" dirty="0" err="1" smtClean="0">
                <a:latin typeface="Arial Black" pitchFamily="34" charset="0"/>
              </a:rPr>
              <a:t>миру.Написал</a:t>
            </a:r>
            <a:r>
              <a:rPr lang="ru-RU" sz="2000" dirty="0" smtClean="0">
                <a:latin typeface="Arial Black" pitchFamily="34" charset="0"/>
              </a:rPr>
              <a:t> он всего 17 оперетт, из них 9 стали частью репертуара многих музыкальных театров не только Европы, но и США. Кроме того, сохранилось несколько симфонических и фортепианных произведений композитора. 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794" y="3500438"/>
            <a:ext cx="3143272" cy="30003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ContrastingLeftFacing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00042"/>
            <a:ext cx="1809750" cy="18097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isometricOffAxis1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9480" y="2214555"/>
            <a:ext cx="2685169" cy="27860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928794" y="0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solidFill>
                  <a:srgbClr val="1030D2"/>
                </a:solidFill>
                <a:latin typeface="Arial Black" pitchFamily="34" charset="0"/>
              </a:rPr>
              <a:t>Имре</a:t>
            </a:r>
            <a:r>
              <a:rPr lang="ru-RU" sz="4000" dirty="0" smtClean="0">
                <a:solidFill>
                  <a:srgbClr val="1030D2"/>
                </a:solidFill>
                <a:latin typeface="Arial Black" pitchFamily="34" charset="0"/>
              </a:rPr>
              <a:t>    Кальман</a:t>
            </a:r>
            <a:endParaRPr lang="ru-RU" sz="4000" dirty="0">
              <a:solidFill>
                <a:srgbClr val="1030D2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628" y="3286124"/>
            <a:ext cx="41433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Arial Black" pitchFamily="34" charset="0"/>
              </a:rPr>
              <a:t>Лучшими творениями Кальмана считают оперетты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 «Цыган-премьер», «Королева чардаша», «Графиня </a:t>
            </a:r>
            <a:r>
              <a:rPr lang="ru-RU" sz="2000" dirty="0" err="1" smtClean="0">
                <a:latin typeface="Arial Black" pitchFamily="34" charset="0"/>
              </a:rPr>
              <a:t>Марица</a:t>
            </a:r>
            <a:r>
              <a:rPr lang="ru-RU" sz="2000" dirty="0" smtClean="0">
                <a:latin typeface="Arial Black" pitchFamily="34" charset="0"/>
              </a:rPr>
              <a:t>», «Принцесса цирка», «Фиалка Монмартра».</a:t>
            </a:r>
            <a:endParaRPr lang="ru-RU" sz="2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АБ1\Desktop\кальман1\музыка, шаблоны\м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8486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142984"/>
            <a:ext cx="4786346" cy="4786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929190" y="1571612"/>
            <a:ext cx="38576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latin typeface="Arial Black" pitchFamily="34" charset="0"/>
              </a:rPr>
              <a:t>Имре</a:t>
            </a:r>
            <a:r>
              <a:rPr lang="ru-RU" sz="2400" dirty="0" smtClean="0">
                <a:latin typeface="Arial Black" pitchFamily="34" charset="0"/>
              </a:rPr>
              <a:t> Кальман родился 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24 октября 1882 года в небольшом венгерском городке </a:t>
            </a:r>
            <a:r>
              <a:rPr lang="ru-RU" sz="2400" dirty="0" err="1" smtClean="0">
                <a:latin typeface="Arial Black" pitchFamily="34" charset="0"/>
              </a:rPr>
              <a:t>Шиофоке</a:t>
            </a:r>
            <a:r>
              <a:rPr lang="ru-RU" sz="2400" dirty="0" smtClean="0">
                <a:latin typeface="Arial Black" pitchFamily="34" charset="0"/>
              </a:rPr>
              <a:t> на озере Балатон. </a:t>
            </a:r>
          </a:p>
          <a:p>
            <a:pPr algn="ctr"/>
            <a:r>
              <a:rPr lang="ru-RU" sz="2400" dirty="0" smtClean="0">
                <a:latin typeface="Arial Black" pitchFamily="34" charset="0"/>
              </a:rPr>
              <a:t>По-настоящему его звали </a:t>
            </a:r>
            <a:r>
              <a:rPr lang="ru-RU" sz="2400" dirty="0" err="1" smtClean="0">
                <a:latin typeface="Arial Black" pitchFamily="34" charset="0"/>
              </a:rPr>
              <a:t>Эммерих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err="1" smtClean="0">
                <a:latin typeface="Arial Black" pitchFamily="34" charset="0"/>
              </a:rPr>
              <a:t>Коппштейн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794" y="0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solidFill>
                  <a:srgbClr val="1030D2"/>
                </a:solidFill>
                <a:latin typeface="Arial Black" pitchFamily="34" charset="0"/>
              </a:rPr>
              <a:t>Имре</a:t>
            </a:r>
            <a:r>
              <a:rPr lang="ru-RU" sz="4000" dirty="0" smtClean="0">
                <a:solidFill>
                  <a:srgbClr val="1030D2"/>
                </a:solidFill>
                <a:latin typeface="Arial Black" pitchFamily="34" charset="0"/>
              </a:rPr>
              <a:t>    Кальман</a:t>
            </a:r>
            <a:endParaRPr lang="ru-RU" sz="4000" dirty="0">
              <a:solidFill>
                <a:srgbClr val="1030D2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Б1\Desktop\кальман1\музыка, шаблоны\м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137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86116" y="928670"/>
            <a:ext cx="557216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Arial Black" pitchFamily="34" charset="0"/>
              </a:rPr>
              <a:t>В жизни Кальмана было три сильнейших страсти. Его первой большой любовью стала </a:t>
            </a:r>
            <a:r>
              <a:rPr lang="ru-RU" sz="2200" dirty="0" err="1" smtClean="0">
                <a:latin typeface="Arial Black" pitchFamily="34" charset="0"/>
              </a:rPr>
              <a:t>Паула</a:t>
            </a:r>
            <a:r>
              <a:rPr lang="ru-RU" sz="2200" dirty="0" smtClean="0">
                <a:latin typeface="Arial Black" pitchFamily="34" charset="0"/>
              </a:rPr>
              <a:t> Дворжак – красавица, актриса оперетты. Через 18 лет совместной жизни </a:t>
            </a:r>
            <a:r>
              <a:rPr lang="ru-RU" sz="2200" dirty="0" err="1" smtClean="0">
                <a:latin typeface="Arial Black" pitchFamily="34" charset="0"/>
              </a:rPr>
              <a:t>Паула</a:t>
            </a:r>
            <a:r>
              <a:rPr lang="ru-RU" sz="2200" dirty="0" smtClean="0">
                <a:latin typeface="Arial Black" pitchFamily="34" charset="0"/>
              </a:rPr>
              <a:t> </a:t>
            </a:r>
          </a:p>
          <a:p>
            <a:pPr algn="ctr"/>
            <a:r>
              <a:rPr lang="ru-RU" sz="2200" dirty="0" smtClean="0">
                <a:latin typeface="Arial Black" pitchFamily="34" charset="0"/>
              </a:rPr>
              <a:t>умерла от туберкулеза. Горю композитора не было предела. За время их романа он создал свои лучшие </a:t>
            </a:r>
          </a:p>
          <a:p>
            <a:pPr algn="ctr"/>
            <a:r>
              <a:rPr lang="ru-RU" sz="2200" dirty="0" smtClean="0">
                <a:latin typeface="Arial Black" pitchFamily="34" charset="0"/>
              </a:rPr>
              <a:t>оперетты.</a:t>
            </a:r>
          </a:p>
          <a:p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lum bright="-10000" contrast="-10000"/>
          </a:blip>
          <a:srcRect/>
          <a:stretch>
            <a:fillRect/>
          </a:stretch>
        </p:blipFill>
        <p:spPr bwMode="auto">
          <a:xfrm>
            <a:off x="214282" y="1142983"/>
            <a:ext cx="3214710" cy="43707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928794" y="0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solidFill>
                  <a:srgbClr val="1030D2"/>
                </a:solidFill>
                <a:latin typeface="Arial Black" pitchFamily="34" charset="0"/>
              </a:rPr>
              <a:t>Имре</a:t>
            </a:r>
            <a:r>
              <a:rPr lang="ru-RU" sz="4000" dirty="0" smtClean="0">
                <a:solidFill>
                  <a:srgbClr val="1030D2"/>
                </a:solidFill>
                <a:latin typeface="Arial Black" pitchFamily="34" charset="0"/>
              </a:rPr>
              <a:t>    Кальман</a:t>
            </a:r>
            <a:endParaRPr lang="ru-RU" sz="4000" dirty="0">
              <a:solidFill>
                <a:srgbClr val="1030D2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Б1\Desktop\кальман1\музыка, шаблоны\м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1071546"/>
            <a:ext cx="4857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В 1940 году Кальман знакомится с совсем юной эмигранткой из России Верой </a:t>
            </a:r>
            <a:r>
              <a:rPr lang="ru-RU" sz="2400" dirty="0" err="1" smtClean="0">
                <a:latin typeface="Arial Black" pitchFamily="34" charset="0"/>
              </a:rPr>
              <a:t>Макинской</a:t>
            </a:r>
            <a:r>
              <a:rPr lang="ru-RU" sz="2400" dirty="0" smtClean="0">
                <a:latin typeface="Arial Black" pitchFamily="34" charset="0"/>
              </a:rPr>
              <a:t>, которая пыталась стать киноактрисой. Композитор был сражен ее молодостью и красотой. Он женился на Вере, но брак не был счастливым, хотя в нем и родились трое детей. 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lum bright="-10000" contrast="-10000"/>
          </a:blip>
          <a:srcRect/>
          <a:stretch>
            <a:fillRect/>
          </a:stretch>
        </p:blipFill>
        <p:spPr bwMode="auto">
          <a:xfrm>
            <a:off x="5000628" y="1285860"/>
            <a:ext cx="4031720" cy="31432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CC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2" descr="C:\Users\АБ1\Desktop\кальман1\музыка, шаблоны\м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72330" y="5857892"/>
            <a:ext cx="1857388" cy="85725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571868" y="714356"/>
            <a:ext cx="55721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dirty="0" smtClean="0">
                <a:latin typeface="Arial Black" pitchFamily="34" charset="0"/>
              </a:rPr>
              <a:t>После инсульта в 1949 году Кальман был частично парализован. Его жизнь была трудной, он занимался детьми, пытался писать музыку. Вернувшись в 1950 году в Париж, </a:t>
            </a:r>
            <a:r>
              <a:rPr lang="ru-RU" sz="2700" dirty="0" err="1" smtClean="0">
                <a:latin typeface="Arial Black" pitchFamily="34" charset="0"/>
              </a:rPr>
              <a:t>Имре</a:t>
            </a:r>
            <a:r>
              <a:rPr lang="ru-RU" sz="2700" dirty="0" smtClean="0">
                <a:latin typeface="Arial Black" pitchFamily="34" charset="0"/>
              </a:rPr>
              <a:t> Кальман пытается работать, создает последнюю оперетту, которая стала полным провалом композитора.</a:t>
            </a:r>
            <a:endParaRPr lang="ru-RU" sz="2700" dirty="0">
              <a:latin typeface="Arial Black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-10000" contrast="-10000"/>
          </a:blip>
          <a:srcRect/>
          <a:stretch>
            <a:fillRect/>
          </a:stretch>
        </p:blipFill>
        <p:spPr bwMode="auto">
          <a:xfrm>
            <a:off x="142844" y="857232"/>
            <a:ext cx="3604825" cy="48577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928794" y="0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ln>
                  <a:solidFill>
                    <a:srgbClr val="E109C2"/>
                  </a:solidFill>
                </a:ln>
                <a:solidFill>
                  <a:srgbClr val="2C16CC"/>
                </a:solidFill>
                <a:latin typeface="Arial Black" pitchFamily="34" charset="0"/>
              </a:rPr>
              <a:t>Имре</a:t>
            </a:r>
            <a:r>
              <a:rPr lang="ru-RU" sz="4000" dirty="0" smtClean="0">
                <a:ln>
                  <a:solidFill>
                    <a:srgbClr val="E109C2"/>
                  </a:solidFill>
                </a:ln>
                <a:solidFill>
                  <a:srgbClr val="2C16CC"/>
                </a:solidFill>
                <a:latin typeface="Arial Black" pitchFamily="34" charset="0"/>
              </a:rPr>
              <a:t>    Кальман</a:t>
            </a:r>
            <a:endParaRPr lang="ru-RU" sz="4000" dirty="0">
              <a:ln>
                <a:solidFill>
                  <a:srgbClr val="E109C2"/>
                </a:solidFill>
              </a:ln>
              <a:solidFill>
                <a:srgbClr val="2C16CC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АБ1\Desktop\кальман1\музыка, шаблоны\м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07944" cy="6858000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lum bright="-10000" contrast="-10000"/>
          </a:blip>
          <a:srcRect/>
          <a:stretch>
            <a:fillRect/>
          </a:stretch>
        </p:blipFill>
        <p:spPr bwMode="auto">
          <a:xfrm>
            <a:off x="1714480" y="928670"/>
            <a:ext cx="5582691" cy="414340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578645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dirty="0" smtClean="0"/>
              <a:t> </a:t>
            </a:r>
            <a:r>
              <a:rPr lang="ru-RU" sz="2700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latin typeface="Arial Black" pitchFamily="34" charset="0"/>
              </a:rPr>
              <a:t>30 октября 1953 года Кальман умер. </a:t>
            </a:r>
          </a:p>
          <a:p>
            <a:pPr algn="ctr"/>
            <a:r>
              <a:rPr lang="ru-RU" sz="2700" dirty="0" smtClean="0">
                <a:ln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latin typeface="Arial Black" pitchFamily="34" charset="0"/>
              </a:rPr>
              <a:t>Его похоронили в Вене – городе его триумфа.</a:t>
            </a:r>
            <a:endParaRPr lang="ru-RU" sz="2700" dirty="0">
              <a:ln>
                <a:solidFill>
                  <a:schemeClr val="accent1">
                    <a:lumMod val="40000"/>
                    <a:lumOff val="60000"/>
                  </a:schemeClr>
                </a:solidFill>
              </a:ln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794" y="0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solidFill>
                  <a:srgbClr val="1030D2"/>
                </a:solidFill>
                <a:latin typeface="Arial Black" pitchFamily="34" charset="0"/>
              </a:rPr>
              <a:t>Имре</a:t>
            </a:r>
            <a:r>
              <a:rPr lang="ru-RU" sz="4000" dirty="0" smtClean="0">
                <a:solidFill>
                  <a:srgbClr val="1030D2"/>
                </a:solidFill>
                <a:latin typeface="Arial Black" pitchFamily="34" charset="0"/>
              </a:rPr>
              <a:t>    Кальман</a:t>
            </a:r>
            <a:endParaRPr lang="ru-RU" sz="4000" dirty="0">
              <a:solidFill>
                <a:srgbClr val="1030D2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АБ1\Desktop\кальман1\музыка, шаблоны\м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642918"/>
            <a:ext cx="4071934" cy="30539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4810" y="642918"/>
            <a:ext cx="4786314" cy="30752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14282" y="3857628"/>
            <a:ext cx="8786874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>
                  <a:solidFill>
                    <a:srgbClr val="2C16CC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С  именем  </a:t>
            </a:r>
            <a:r>
              <a:rPr lang="ru-RU" sz="2400" b="1" dirty="0" err="1" smtClean="0">
                <a:ln w="11430">
                  <a:solidFill>
                    <a:srgbClr val="2C16CC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Имре</a:t>
            </a:r>
            <a:r>
              <a:rPr lang="ru-RU" sz="2400" b="1" dirty="0" smtClean="0">
                <a:ln w="11430">
                  <a:solidFill>
                    <a:srgbClr val="2C16CC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 Кальмана ассоциируется расцвет венской оперетты, он навсегда вошел в историю музыки как создатель ярких, оптимистичных и веселых произведений</a:t>
            </a:r>
            <a:endParaRPr lang="ru-RU" sz="2400" b="1" dirty="0">
              <a:ln w="11430">
                <a:solidFill>
                  <a:srgbClr val="2C16CC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8794" y="0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ln>
                  <a:solidFill>
                    <a:srgbClr val="FF0000"/>
                  </a:solidFill>
                </a:ln>
                <a:solidFill>
                  <a:srgbClr val="1030D2"/>
                </a:solidFill>
                <a:latin typeface="Arial Black" pitchFamily="34" charset="0"/>
              </a:rPr>
              <a:t>Имре</a:t>
            </a:r>
            <a:r>
              <a:rPr lang="ru-RU" sz="4000" dirty="0" smtClean="0">
                <a:ln>
                  <a:solidFill>
                    <a:srgbClr val="FF0000"/>
                  </a:solidFill>
                </a:ln>
                <a:solidFill>
                  <a:srgbClr val="1030D2"/>
                </a:solidFill>
                <a:latin typeface="Arial Black" pitchFamily="34" charset="0"/>
              </a:rPr>
              <a:t>    Кальман</a:t>
            </a:r>
            <a:endParaRPr lang="ru-RU" sz="4000" dirty="0">
              <a:ln>
                <a:solidFill>
                  <a:srgbClr val="FF0000"/>
                </a:solidFill>
              </a:ln>
              <a:solidFill>
                <a:srgbClr val="1030D2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Б1\Desktop\кальман1\музыка, шаблоны\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857288" y="-14290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000108"/>
            <a:ext cx="508000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  <a:scene3d>
            <a:camera prst="perspectiveBelow"/>
            <a:lightRig rig="threePt" dir="t"/>
          </a:scene3d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286124"/>
            <a:ext cx="757239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normalizeH="0" baseline="0" dirty="0" err="1" smtClean="0">
                <a:ln w="10541" cmpd="sng">
                  <a:solidFill>
                    <a:srgbClr val="E109C2"/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  <a:ea typeface="Times New Roman" pitchFamily="18" charset="0"/>
                <a:cs typeface="Calibri" pitchFamily="34" charset="0"/>
              </a:rPr>
              <a:t>Никколо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rgbClr val="E109C2"/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  <a:ea typeface="Times New Roman" pitchFamily="18" charset="0"/>
                <a:cs typeface="Calibri" pitchFamily="34" charset="0"/>
              </a:rPr>
              <a:t> Паганини родился в Генуе 27 октября 1782 года. Его </a:t>
            </a:r>
            <a:r>
              <a:rPr lang="ru-RU" sz="2400" b="1" dirty="0" smtClean="0">
                <a:ln w="10541" cmpd="sng">
                  <a:solidFill>
                    <a:srgbClr val="E109C2"/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  <a:ea typeface="Times New Roman" pitchFamily="18" charset="0"/>
                <a:cs typeface="Calibri" pitchFamily="34" charset="0"/>
              </a:rPr>
              <a:t>отец,  Антонио Паганини, 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rgbClr val="E109C2"/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  <a:ea typeface="Times New Roman" pitchFamily="18" charset="0"/>
                <a:cs typeface="Calibri" pitchFamily="34" charset="0"/>
              </a:rPr>
              <a:t>был мелким торговцем, но вместе с тем, очень увлекался музыкой и мечтал, чтобы его сын стал великим музыкантом</a:t>
            </a:r>
            <a:r>
              <a:rPr kumimoji="0" lang="ru-RU" sz="2400" b="1" i="0" u="none" strike="noStrike" normalizeH="0" baseline="0" dirty="0" smtClean="0">
                <a:ln w="10541" cmpd="sng">
                  <a:solidFill>
                    <a:srgbClr val="E109C2"/>
                  </a:solidFill>
                  <a:prstDash val="solid"/>
                </a:ln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 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0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643174" y="3714752"/>
            <a:ext cx="65008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Уже с 5-летнего возраста маленький </a:t>
            </a:r>
            <a:r>
              <a:rPr lang="ru-RU" sz="2400" dirty="0" err="1" smtClean="0">
                <a:latin typeface="Arial Black" pitchFamily="34" charset="0"/>
              </a:rPr>
              <a:t>Никколо</a:t>
            </a:r>
            <a:r>
              <a:rPr lang="ru-RU" sz="2400" dirty="0" smtClean="0">
                <a:latin typeface="Arial Black" pitchFamily="34" charset="0"/>
              </a:rPr>
              <a:t> начал заниматься на мандолине, а через год на скрипке. Отец часто запирал его на чердаке, чтобы он больше проводил время за инструментом, что впоследствии отразилось на здоровье музыканта.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00240"/>
            <a:ext cx="2603022" cy="392909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isometricOffAxis1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1928794" y="0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solidFill>
                  <a:srgbClr val="1030D2"/>
                </a:solidFill>
                <a:latin typeface="Arial Black" pitchFamily="34" charset="0"/>
              </a:rPr>
              <a:t>Никколо</a:t>
            </a:r>
            <a:r>
              <a:rPr lang="ru-RU" sz="4000" dirty="0" smtClean="0">
                <a:solidFill>
                  <a:srgbClr val="1030D2"/>
                </a:solidFill>
                <a:latin typeface="Arial Black" pitchFamily="34" charset="0"/>
              </a:rPr>
              <a:t>  Паганини</a:t>
            </a:r>
            <a:endParaRPr lang="ru-RU" sz="4000" dirty="0">
              <a:solidFill>
                <a:srgbClr val="1030D2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Б1\Desktop\кальман1\музыка, шаблоны\м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242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29058" y="1000108"/>
            <a:ext cx="507209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latin typeface="Arial Black" pitchFamily="34" charset="0"/>
              </a:rPr>
              <a:t>Первый концерт будущего виртуоза состоялся в 12 лет, в 1794 году. После чего на </a:t>
            </a:r>
            <a:r>
              <a:rPr lang="ru-RU" sz="2600" dirty="0" err="1" smtClean="0">
                <a:latin typeface="Arial Black" pitchFamily="34" charset="0"/>
              </a:rPr>
              <a:t>Никколо</a:t>
            </a:r>
            <a:r>
              <a:rPr lang="ru-RU" sz="2600" dirty="0" smtClean="0">
                <a:latin typeface="Arial Black" pitchFamily="34" charset="0"/>
              </a:rPr>
              <a:t> обратили внимание. </a:t>
            </a:r>
          </a:p>
          <a:p>
            <a:pPr algn="ctr"/>
            <a:r>
              <a:rPr lang="ru-RU" sz="2600" dirty="0" err="1" smtClean="0">
                <a:latin typeface="Arial Black" pitchFamily="34" charset="0"/>
              </a:rPr>
              <a:t>Джанкарло</a:t>
            </a:r>
            <a:r>
              <a:rPr lang="ru-RU" sz="2600" dirty="0" smtClean="0">
                <a:latin typeface="Arial Black" pitchFamily="34" charset="0"/>
              </a:rPr>
              <a:t> </a:t>
            </a:r>
            <a:r>
              <a:rPr lang="ru-RU" sz="2600" dirty="0" err="1" smtClean="0">
                <a:latin typeface="Arial Black" pitchFamily="34" charset="0"/>
              </a:rPr>
              <a:t>ди</a:t>
            </a:r>
            <a:r>
              <a:rPr lang="ru-RU" sz="2600" dirty="0" smtClean="0">
                <a:latin typeface="Arial Black" pitchFamily="34" charset="0"/>
              </a:rPr>
              <a:t> </a:t>
            </a:r>
            <a:r>
              <a:rPr lang="ru-RU" sz="2600" dirty="0" err="1" smtClean="0">
                <a:latin typeface="Arial Black" pitchFamily="34" charset="0"/>
              </a:rPr>
              <a:t>Негро</a:t>
            </a:r>
            <a:r>
              <a:rPr lang="ru-RU" sz="2600" dirty="0" smtClean="0">
                <a:latin typeface="Arial Black" pitchFamily="34" charset="0"/>
              </a:rPr>
              <a:t>, известный аристократ, стал покровителем и настоящим другом талантливого музыканта,</a:t>
            </a:r>
            <a:endParaRPr lang="ru-RU" sz="2600" dirty="0">
              <a:latin typeface="Arial Black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071546"/>
            <a:ext cx="3805145" cy="4786346"/>
          </a:xfrm>
          <a:prstGeom prst="roundRect">
            <a:avLst>
              <a:gd name="adj" fmla="val 11111"/>
            </a:avLst>
          </a:prstGeom>
          <a:ln w="190500" cap="rnd">
            <a:solidFill>
              <a:srgbClr val="C3DFA7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928794" y="0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solidFill>
                  <a:srgbClr val="1030D2"/>
                </a:solidFill>
                <a:latin typeface="Arial Black" pitchFamily="34" charset="0"/>
              </a:rPr>
              <a:t>Никколо</a:t>
            </a:r>
            <a:r>
              <a:rPr lang="ru-RU" sz="4000" dirty="0" smtClean="0">
                <a:solidFill>
                  <a:srgbClr val="1030D2"/>
                </a:solidFill>
                <a:latin typeface="Arial Black" pitchFamily="34" charset="0"/>
              </a:rPr>
              <a:t>  Паганини</a:t>
            </a:r>
            <a:endParaRPr lang="ru-RU" sz="4000" dirty="0">
              <a:solidFill>
                <a:srgbClr val="1030D2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АБ1\Desktop\кальман1\музыка, шаблоны\м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29058" y="1214422"/>
            <a:ext cx="50006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Благодаря поддержке аристократа, новым педагогом Паганини стал </a:t>
            </a:r>
            <a:r>
              <a:rPr lang="ru-RU" sz="2400" dirty="0" err="1" smtClean="0">
                <a:latin typeface="Arial Black" pitchFamily="34" charset="0"/>
              </a:rPr>
              <a:t>Гаспаро</a:t>
            </a:r>
            <a:r>
              <a:rPr lang="ru-RU" sz="2400" dirty="0" smtClean="0">
                <a:latin typeface="Arial Black" pitchFamily="34" charset="0"/>
              </a:rPr>
              <a:t> </a:t>
            </a:r>
            <a:r>
              <a:rPr lang="ru-RU" sz="2400" dirty="0" err="1" smtClean="0">
                <a:latin typeface="Arial Black" pitchFamily="34" charset="0"/>
              </a:rPr>
              <a:t>Гиретти</a:t>
            </a:r>
            <a:r>
              <a:rPr lang="ru-RU" sz="2400" dirty="0" smtClean="0">
                <a:latin typeface="Arial Black" pitchFamily="34" charset="0"/>
              </a:rPr>
              <a:t>, который обучил его композиции. Он научил музыканта пользоваться внутренним слухом во время сочинения мелодий. Под руководством учителя, за несколько месяцев Паганини смог сочинить 24 фуги, пьесы и даже концерты для скрипки.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071546"/>
            <a:ext cx="3427405" cy="378621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1928794" y="0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solidFill>
                  <a:srgbClr val="1030D2"/>
                </a:solidFill>
                <a:latin typeface="Arial Black" pitchFamily="34" charset="0"/>
              </a:rPr>
              <a:t>Никколо</a:t>
            </a:r>
            <a:r>
              <a:rPr lang="ru-RU" sz="4000" dirty="0" smtClean="0">
                <a:solidFill>
                  <a:srgbClr val="1030D2"/>
                </a:solidFill>
                <a:latin typeface="Arial Black" pitchFamily="34" charset="0"/>
              </a:rPr>
              <a:t>  Паганини</a:t>
            </a:r>
            <a:endParaRPr lang="ru-RU" sz="4000" dirty="0">
              <a:solidFill>
                <a:srgbClr val="1030D2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Б1\Desktop\кальман1\музыка, шаблоны\м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3786190"/>
            <a:ext cx="77867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Отец </a:t>
            </a:r>
            <a:r>
              <a:rPr lang="ru-RU" sz="2400" dirty="0" err="1" smtClean="0">
                <a:latin typeface="Arial Black" pitchFamily="34" charset="0"/>
              </a:rPr>
              <a:t>Никколо</a:t>
            </a:r>
            <a:r>
              <a:rPr lang="ru-RU" sz="2400" dirty="0" smtClean="0">
                <a:latin typeface="Arial Black" pitchFamily="34" charset="0"/>
              </a:rPr>
              <a:t> в качестве его </a:t>
            </a:r>
            <a:r>
              <a:rPr lang="ru-RU" sz="2400" dirty="0" err="1" smtClean="0">
                <a:latin typeface="Arial Black" pitchFamily="34" charset="0"/>
              </a:rPr>
              <a:t>импрессарио</a:t>
            </a:r>
            <a:r>
              <a:rPr lang="ru-RU" sz="2400" dirty="0" smtClean="0">
                <a:latin typeface="Arial Black" pitchFamily="34" charset="0"/>
              </a:rPr>
              <a:t>  подготовил  турне по стране. Выступление столь одаренного ребенка производило настоящий фурор. Именно в этот период из под его пера выходят знаменитые каприччио, совершившие самый настоящий переворот в мире скрипичной музыки.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6050" y="785794"/>
            <a:ext cx="3799707" cy="28559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C3DFA7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928794" y="0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solidFill>
                  <a:srgbClr val="1030D2"/>
                </a:solidFill>
                <a:latin typeface="Arial Black" pitchFamily="34" charset="0"/>
              </a:rPr>
              <a:t>Никколо</a:t>
            </a:r>
            <a:r>
              <a:rPr lang="ru-RU" sz="4000" dirty="0" smtClean="0">
                <a:solidFill>
                  <a:srgbClr val="1030D2"/>
                </a:solidFill>
                <a:latin typeface="Arial Black" pitchFamily="34" charset="0"/>
              </a:rPr>
              <a:t>  Паганини</a:t>
            </a:r>
            <a:endParaRPr lang="ru-RU" sz="4000" dirty="0">
              <a:solidFill>
                <a:srgbClr val="1030D2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АБ1\Desktop\кальман1\музыка, шаблоны\м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357686" y="1500174"/>
            <a:ext cx="47863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В 10 лет мальчика отдали сразу в две школы: классическую гимназию и музыкальную. Несмотря на бедность, для </a:t>
            </a:r>
            <a:r>
              <a:rPr lang="ru-RU" sz="2400" dirty="0" err="1" smtClean="0">
                <a:solidFill>
                  <a:schemeClr val="bg1"/>
                </a:solidFill>
                <a:latin typeface="Arial Black" pitchFamily="34" charset="0"/>
              </a:rPr>
              <a:t>Имре</a:t>
            </a: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 купили подержанный рояль, на котором он упражнялся каждую свободную минуту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lum bright="-20000" contrast="20000"/>
          </a:blip>
          <a:srcRect/>
          <a:stretch>
            <a:fillRect/>
          </a:stretch>
        </p:blipFill>
        <p:spPr bwMode="auto">
          <a:xfrm>
            <a:off x="142844" y="1071546"/>
            <a:ext cx="4378302" cy="49676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928794" y="0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solidFill>
                  <a:schemeClr val="bg1"/>
                </a:solidFill>
                <a:latin typeface="Arial Black" pitchFamily="34" charset="0"/>
              </a:rPr>
              <a:t>Имре</a:t>
            </a:r>
            <a:r>
              <a:rPr lang="ru-RU" sz="4000" dirty="0" smtClean="0">
                <a:solidFill>
                  <a:schemeClr val="bg1"/>
                </a:solidFill>
                <a:latin typeface="Arial Black" pitchFamily="34" charset="0"/>
              </a:rPr>
              <a:t>    Кальман</a:t>
            </a:r>
            <a:endParaRPr lang="ru-RU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АБ1\Desktop\кальман1\музыка, шаблоны\м54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D:\Документы АБ1 с ПК ЧЗ\Брагина\Брагина\презентации 2016\заготовки к през\музыка, шаблоны\т32.gif"/>
          <p:cNvPicPr>
            <a:picLocks noChangeAspect="1" noChangeArrowheads="1"/>
          </p:cNvPicPr>
          <p:nvPr/>
        </p:nvPicPr>
        <p:blipFill>
          <a:blip r:embed="rId3"/>
          <a:srcRect l="6363" t="7646" r="6363" b="76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42844" y="285728"/>
            <a:ext cx="900115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Arial Black" pitchFamily="34" charset="0"/>
              </a:rPr>
              <a:t>Вскоре </a:t>
            </a:r>
            <a:r>
              <a:rPr lang="ru-RU" sz="2200" dirty="0" err="1" smtClean="0">
                <a:latin typeface="Arial Black" pitchFamily="34" charset="0"/>
              </a:rPr>
              <a:t>Никколо</a:t>
            </a:r>
            <a:r>
              <a:rPr lang="ru-RU" sz="2200" dirty="0" smtClean="0">
                <a:latin typeface="Arial Black" pitchFamily="34" charset="0"/>
              </a:rPr>
              <a:t> решает начать независимую от своих родителей жизнь и карьеру, тем более он получает заманчивое предложение – место первой скрипки в </a:t>
            </a:r>
            <a:r>
              <a:rPr lang="ru-RU" sz="2200" dirty="0" err="1" smtClean="0">
                <a:latin typeface="Arial Black" pitchFamily="34" charset="0"/>
              </a:rPr>
              <a:t>Лукке</a:t>
            </a:r>
            <a:r>
              <a:rPr lang="ru-RU" sz="2200" dirty="0" smtClean="0">
                <a:latin typeface="Arial Black" pitchFamily="34" charset="0"/>
              </a:rPr>
              <a:t>. Он становится не только управляющим городского оркестра, но и продолжает успешно выступать по всей стране. Концерты музыканта по-прежнему проходят блестяще и вызывают бурный восторг у публики.</a:t>
            </a:r>
            <a:endParaRPr lang="ru-RU" sz="2200" dirty="0">
              <a:latin typeface="Arial Black" pitchFamily="34" charset="0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28794" y="2928934"/>
            <a:ext cx="5022854" cy="376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Б1\Desktop\кальман1\музыка, шаблоны\м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748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868" y="1428736"/>
            <a:ext cx="55721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Известно, что Паганини был очень влюбчив и именно в этот период времени, виртуозный скрипач встречает первую любовь. Он даже на три года прекратил гастролировать и всерьез увлекается композицией. Свои произведения, сочиненные в этот промежуток времени, </a:t>
            </a:r>
            <a:r>
              <a:rPr lang="ru-RU" sz="2400" dirty="0" err="1" smtClean="0">
                <a:latin typeface="Arial Black" pitchFamily="34" charset="0"/>
              </a:rPr>
              <a:t>Никколо</a:t>
            </a:r>
            <a:r>
              <a:rPr lang="ru-RU" sz="2400" dirty="0" smtClean="0">
                <a:latin typeface="Arial Black" pitchFamily="34" charset="0"/>
              </a:rPr>
              <a:t> посвящает «синьоре </a:t>
            </a:r>
            <a:r>
              <a:rPr lang="ru-RU" sz="2400" dirty="0" err="1" smtClean="0">
                <a:latin typeface="Arial Black" pitchFamily="34" charset="0"/>
              </a:rPr>
              <a:t>Диде</a:t>
            </a:r>
            <a:r>
              <a:rPr lang="ru-RU" sz="2400" dirty="0" smtClean="0">
                <a:latin typeface="Arial Black" pitchFamily="34" charset="0"/>
              </a:rPr>
              <a:t>». 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857232"/>
            <a:ext cx="3390304" cy="4357718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928794" y="0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solidFill>
                  <a:srgbClr val="1030D2"/>
                </a:solidFill>
                <a:latin typeface="Arial Black" pitchFamily="34" charset="0"/>
              </a:rPr>
              <a:t>Никколо</a:t>
            </a:r>
            <a:r>
              <a:rPr lang="ru-RU" sz="4000" dirty="0" smtClean="0">
                <a:solidFill>
                  <a:srgbClr val="1030D2"/>
                </a:solidFill>
                <a:latin typeface="Arial Black" pitchFamily="34" charset="0"/>
              </a:rPr>
              <a:t>  Паганини</a:t>
            </a:r>
            <a:endParaRPr lang="ru-RU" sz="4000" dirty="0">
              <a:solidFill>
                <a:srgbClr val="1030D2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1" y="1214422"/>
            <a:ext cx="3408071" cy="4572032"/>
          </a:xfrm>
          <a:prstGeom prst="roundRect">
            <a:avLst>
              <a:gd name="adj" fmla="val 11111"/>
            </a:avLst>
          </a:prstGeom>
          <a:ln w="190500" cap="rnd">
            <a:solidFill>
              <a:srgbClr val="FFFFCC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928794" y="0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solidFill>
                  <a:srgbClr val="1030D2"/>
                </a:solidFill>
                <a:latin typeface="Arial Black" pitchFamily="34" charset="0"/>
              </a:rPr>
              <a:t>Никколо</a:t>
            </a:r>
            <a:r>
              <a:rPr lang="ru-RU" sz="4000" dirty="0" smtClean="0">
                <a:solidFill>
                  <a:srgbClr val="1030D2"/>
                </a:solidFill>
                <a:latin typeface="Arial Black" pitchFamily="34" charset="0"/>
              </a:rPr>
              <a:t>  Паганини</a:t>
            </a:r>
            <a:endParaRPr lang="ru-RU" sz="4000" dirty="0">
              <a:solidFill>
                <a:srgbClr val="1030D2"/>
              </a:solidFill>
              <a:latin typeface="Arial Black" pitchFamily="34" charset="0"/>
            </a:endParaRPr>
          </a:p>
        </p:txBody>
      </p:sp>
      <p:pic>
        <p:nvPicPr>
          <p:cNvPr id="6" name="Picture 2" descr="C:\Users\АБ1\Desktop\кальман1\музыка, шаблоны\м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72330" y="5857892"/>
            <a:ext cx="1857388" cy="857256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500430" y="1142984"/>
            <a:ext cx="550072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В 1821 году здоровье Паганини сильно пошатнулось, ведь он уделял много времени музыке и совсем не заботился о себе. Музыкант пытался облегчить приступы кашля и боли различными мазями, поездками на морские курорты, однако ничего не помогало. Из-за этого Николо был вынужден на время прекратить концертную деятельность.</a:t>
            </a:r>
            <a:endParaRPr lang="ru-RU" sz="2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АБ1\Desktop\кальман1\музыка, шаблоны\м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857620" y="857232"/>
            <a:ext cx="500066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Весной 1824 года скрипач неожиданно посещает Милан, где тут же принимается организовывать свой концерт. После этого он уже с успехом выступает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Павии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и родном Генуе. Именно в этом время он вновь встречает свою прежнюю любовь Антонию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Бьянку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, известную певицу. Через некоторое время у них рождается сын Ахилл.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B714E"/>
              </a:clrFrom>
              <a:clrTo>
                <a:srgbClr val="8B714E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142844" y="1071546"/>
            <a:ext cx="3714776" cy="44223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928794" y="0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solidFill>
                  <a:srgbClr val="1030D2"/>
                </a:solidFill>
                <a:latin typeface="Arial Black" pitchFamily="34" charset="0"/>
              </a:rPr>
              <a:t>Никколо</a:t>
            </a:r>
            <a:r>
              <a:rPr lang="ru-RU" sz="4000" dirty="0" smtClean="0">
                <a:solidFill>
                  <a:srgbClr val="1030D2"/>
                </a:solidFill>
                <a:latin typeface="Arial Black" pitchFamily="34" charset="0"/>
              </a:rPr>
              <a:t>  Паганини</a:t>
            </a:r>
            <a:endParaRPr lang="ru-RU" sz="4000" dirty="0">
              <a:solidFill>
                <a:srgbClr val="1030D2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Б1\Desktop\кальман1\музыка, шаблоны\м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071546"/>
            <a:ext cx="2998777" cy="377806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5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3000364" y="785794"/>
            <a:ext cx="521497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Arial Black" pitchFamily="34" charset="0"/>
              </a:rPr>
              <a:t>В этот промежуток времени Паганини очень много времени посвящает композиции, постоянно сочиняя очередные шедевры: «Военная соната», Концерт для скрипки №2 – эти произведения становятся настоящей кульминацией его творческого пути. В 1830 году, после успешного выступления в Вестфалии, он удостаивается титула барона.</a:t>
            </a:r>
            <a:endParaRPr lang="ru-RU" sz="22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794" y="0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solidFill>
                  <a:srgbClr val="1030D2"/>
                </a:solidFill>
                <a:latin typeface="Arial Black" pitchFamily="34" charset="0"/>
              </a:rPr>
              <a:t>Никколо</a:t>
            </a:r>
            <a:r>
              <a:rPr lang="ru-RU" sz="4000" dirty="0" smtClean="0">
                <a:solidFill>
                  <a:srgbClr val="1030D2"/>
                </a:solidFill>
                <a:latin typeface="Arial Black" pitchFamily="34" charset="0"/>
              </a:rPr>
              <a:t>  Паганини</a:t>
            </a:r>
            <a:endParaRPr lang="ru-RU" sz="4000" dirty="0">
              <a:solidFill>
                <a:srgbClr val="1030D2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00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2844" y="4643446"/>
            <a:ext cx="885831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В конце декабря 1836 года Паганини выступает в Ницце с тремя концертами. </a:t>
            </a:r>
          </a:p>
          <a:p>
            <a:pPr algn="ctr"/>
            <a:r>
              <a:rPr lang="ru-RU" sz="2800" dirty="0" smtClean="0">
                <a:latin typeface="Arial Black" pitchFamily="34" charset="0"/>
              </a:rPr>
              <a:t>В октябре 1939 года он в последний раз навещает родную Геную</a:t>
            </a:r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42" y="857232"/>
            <a:ext cx="5868121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1928794" y="0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Никколо</a:t>
            </a:r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  Паганини</a:t>
            </a: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окументы АБ1 с ПК ЧЗ\Брагина\Брагина\презентации 2016\заготовки к през\рамки, фон, рисунки, картинки\ФОНЫ\tuman37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1071538" y="214290"/>
            <a:ext cx="660404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2844" y="3786190"/>
            <a:ext cx="9001156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200" b="1" spc="150" dirty="0" smtClean="0">
                <a:ln w="11430">
                  <a:solidFill>
                    <a:srgbClr val="EEAF32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В 1839 году </a:t>
            </a:r>
            <a:r>
              <a:rPr lang="ru-RU" sz="2200" b="1" spc="150" dirty="0" err="1" smtClean="0">
                <a:ln w="11430">
                  <a:solidFill>
                    <a:srgbClr val="EEAF32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Никколо</a:t>
            </a:r>
            <a:r>
              <a:rPr lang="ru-RU" sz="2200" b="1" spc="150" dirty="0" smtClean="0">
                <a:ln w="11430">
                  <a:solidFill>
                    <a:srgbClr val="EEAF32"/>
                  </a:solidFill>
                </a:ln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 отправляется в Ниццу, где снимает себе небольшой домик и несколько месяцев буквально  никуда не выходит из-за плохого самочувствия. Он был настолько истощен, что не мог взять в руку смычок, скрипка лежала рядом, и он перебирал её струны пальцами… Умер знаменитый скрипач и композитор в 1840 году.</a:t>
            </a:r>
            <a:endParaRPr lang="ru-RU" sz="2200" b="1" spc="150" dirty="0">
              <a:ln w="11430">
                <a:solidFill>
                  <a:srgbClr val="EEAF32"/>
                </a:solidFill>
              </a:ln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АБ1\Desktop\кальман1\музыка, шаблоны\м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214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lum bright="-10000" contrast="-10000"/>
          </a:blip>
          <a:srcRect l="8197" t="7684" r="7786" b="9323"/>
          <a:stretch>
            <a:fillRect/>
          </a:stretch>
        </p:blipFill>
        <p:spPr bwMode="auto">
          <a:xfrm>
            <a:off x="6357950" y="785794"/>
            <a:ext cx="2648497" cy="34882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Lef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714356"/>
            <a:ext cx="6572264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" b="1" dirty="0" smtClean="0">
                <a:ln w="11430">
                  <a:solidFill>
                    <a:srgbClr val="FF0066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Вокруг необычайного таланта Паганини всегда ходили легенды, и какие только истории не выдумывали современники, чтобы попытаться объяснить его гениальную игру на скрипке. </a:t>
            </a:r>
            <a:endParaRPr lang="ru-RU" sz="2200" b="1" dirty="0">
              <a:ln w="11430">
                <a:solidFill>
                  <a:srgbClr val="FF0066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email">
            <a:lum bright="-20000" contrast="-20000"/>
          </a:blip>
          <a:srcRect/>
          <a:stretch>
            <a:fillRect/>
          </a:stretch>
        </p:blipFill>
        <p:spPr bwMode="auto">
          <a:xfrm>
            <a:off x="428596" y="2928934"/>
            <a:ext cx="2604424" cy="37131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928794" y="0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err="1" smtClean="0">
                <a:ln w="11430">
                  <a:solidFill>
                    <a:srgbClr val="EEAF32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Никколо</a:t>
            </a:r>
            <a:r>
              <a:rPr lang="ru-RU" sz="4000" b="1" dirty="0" smtClean="0">
                <a:ln w="11430">
                  <a:solidFill>
                    <a:srgbClr val="EEAF32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  Паганини</a:t>
            </a:r>
            <a:endParaRPr lang="ru-RU" sz="4000" b="1" dirty="0">
              <a:ln w="11430">
                <a:solidFill>
                  <a:srgbClr val="EEAF32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4286256"/>
            <a:ext cx="6000792" cy="17851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Сговор с потусторонними силами, специальная операция, мошенничество - все эти слухи, лишь малая часть из множества других, окружавших музыканта. </a:t>
            </a:r>
            <a:endParaRPr lang="ru-RU" sz="2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Документы АБ1 с ПК ЧЗ\Брагина\Брагина\презентации 2016\заготовки к през\рамки, фон, рисунки, картинки\ФОНЫ\fiotum0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868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857232"/>
            <a:ext cx="3929090" cy="542987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20000"/>
                <a:lumOff val="8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4071934" y="1142984"/>
            <a:ext cx="48577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Американский врач </a:t>
            </a:r>
            <a:r>
              <a:rPr lang="ru-RU" sz="2800" dirty="0" err="1" smtClean="0">
                <a:latin typeface="Arial Black" pitchFamily="34" charset="0"/>
              </a:rPr>
              <a:t>Майрон</a:t>
            </a:r>
            <a:r>
              <a:rPr lang="ru-RU" sz="2800" dirty="0" smtClean="0">
                <a:latin typeface="Arial Black" pitchFamily="34" charset="0"/>
              </a:rPr>
              <a:t> </a:t>
            </a:r>
            <a:r>
              <a:rPr lang="ru-RU" sz="2800" dirty="0" err="1" smtClean="0">
                <a:latin typeface="Arial Black" pitchFamily="34" charset="0"/>
              </a:rPr>
              <a:t>Шенфельд</a:t>
            </a:r>
            <a:r>
              <a:rPr lang="ru-RU" sz="2800" dirty="0" smtClean="0">
                <a:latin typeface="Arial Black" pitchFamily="34" charset="0"/>
              </a:rPr>
              <a:t> попытался  объяснить секрет скрипичной техники маэстро. По его мнению, все дело в наследственном заболевании, от которого страдал Паганини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794" y="0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solidFill>
                  <a:srgbClr val="1030D2"/>
                </a:solidFill>
                <a:latin typeface="Arial Black" pitchFamily="34" charset="0"/>
              </a:rPr>
              <a:t>Никколо</a:t>
            </a:r>
            <a:r>
              <a:rPr lang="ru-RU" sz="4000" dirty="0" smtClean="0">
                <a:solidFill>
                  <a:srgbClr val="1030D2"/>
                </a:solidFill>
                <a:latin typeface="Arial Black" pitchFamily="34" charset="0"/>
              </a:rPr>
              <a:t>  Паганини</a:t>
            </a:r>
            <a:endParaRPr lang="ru-RU" sz="4000" dirty="0">
              <a:solidFill>
                <a:srgbClr val="1030D2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16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000108"/>
            <a:ext cx="371477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4572008"/>
            <a:ext cx="878687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chemeClr val="bg1"/>
                </a:solidFill>
                <a:latin typeface="Arial Black" pitchFamily="34" charset="0"/>
              </a:rPr>
              <a:t>Концерты Паганини всегда производили настоящий фурор, а особо впечатлительные дамы даже теряли сознание. Он продумывал все до мельчайших мелочей, даже «внезапно лопнувшая струна» или расстроенный инструмент, все было частью его гениальной программы. </a:t>
            </a:r>
            <a:endParaRPr lang="ru-RU" sz="22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Документы АБ1 с ПК ЧЗ\Брагина\Брагина\презентации 2016\заготовки к през\рамки, фон, рисунки, картинки\ФОНЫ\fiotum1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5214942" y="1285860"/>
            <a:ext cx="3500445" cy="481368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20000"/>
                <a:lumOff val="8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HeroicExtremeLeftFacing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0" y="928670"/>
            <a:ext cx="492922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dirty="0" smtClean="0">
                <a:latin typeface="Arial Black" pitchFamily="34" charset="0"/>
              </a:rPr>
              <a:t>Благодаря своему упорству </a:t>
            </a:r>
            <a:r>
              <a:rPr lang="ru-RU" sz="2800" dirty="0" err="1" smtClean="0">
                <a:latin typeface="Arial Black" pitchFamily="34" charset="0"/>
              </a:rPr>
              <a:t>Имре</a:t>
            </a:r>
            <a:r>
              <a:rPr lang="ru-RU" sz="2800" dirty="0" smtClean="0">
                <a:latin typeface="Arial Black" pitchFamily="34" charset="0"/>
              </a:rPr>
              <a:t> Кальман смог в дальнейшем поступить в музыкальное училище. Он даже начал давать концерты, которые принесли ему известность и небольшой доход.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794" y="0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solidFill>
                  <a:srgbClr val="1030D2"/>
                </a:solidFill>
                <a:latin typeface="Arial Black" pitchFamily="34" charset="0"/>
              </a:rPr>
              <a:t>Имре</a:t>
            </a:r>
            <a:r>
              <a:rPr lang="ru-RU" sz="4000" dirty="0" smtClean="0">
                <a:solidFill>
                  <a:srgbClr val="1030D2"/>
                </a:solidFill>
                <a:latin typeface="Arial Black" pitchFamily="34" charset="0"/>
              </a:rPr>
              <a:t>    Кальман</a:t>
            </a:r>
            <a:endParaRPr lang="ru-RU" sz="4000" dirty="0">
              <a:solidFill>
                <a:srgbClr val="1030D2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АБ1\Desktop\кальман1\музыка, шаблоны\м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071934" y="2857496"/>
            <a:ext cx="50720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Из-за умения </a:t>
            </a:r>
          </a:p>
          <a:p>
            <a:pPr algn="ctr"/>
            <a:r>
              <a:rPr lang="ru-RU" sz="2800" dirty="0" smtClean="0">
                <a:latin typeface="Arial Black" pitchFamily="34" charset="0"/>
              </a:rPr>
              <a:t>Паганини подражать на скрипке пению птиц, человеческому разговору, игре на гитаре и других инструментах, его называли «Южным колдуном».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509"/>
            <a:ext cx="3286116" cy="4385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lum/>
          </a:blip>
          <a:srcRect/>
          <a:stretch>
            <a:fillRect/>
          </a:stretch>
        </p:blipFill>
        <p:spPr bwMode="auto">
          <a:xfrm>
            <a:off x="2428860" y="571479"/>
            <a:ext cx="714380" cy="59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АБ1\Desktop\кальман1\музыка, шаблоны\м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57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4286256"/>
            <a:ext cx="8286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В коллекции маэстро было несколько скрипок, среди них работы Страдивари, Амати, но свою самую любимую – Гварнери, он завещал городку, в котором родился.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794" y="357167"/>
            <a:ext cx="5141917" cy="386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АБ1\Desktop\кальман1\музыка, шаблоны\м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86116" y="1214422"/>
            <a:ext cx="450059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/>
              <a:t> </a:t>
            </a:r>
            <a:r>
              <a:rPr lang="ru-RU" sz="2600" dirty="0" smtClean="0">
                <a:latin typeface="Arial Black" pitchFamily="34" charset="0"/>
              </a:rPr>
              <a:t>Один из  инструментов Паганини сейчас хранится в России. Речь идет о скрипке работы Карло </a:t>
            </a:r>
            <a:r>
              <a:rPr lang="ru-RU" sz="2600" dirty="0" err="1" smtClean="0">
                <a:latin typeface="Arial Black" pitchFamily="34" charset="0"/>
              </a:rPr>
              <a:t>Бергонци</a:t>
            </a:r>
            <a:r>
              <a:rPr lang="ru-RU" sz="2600" dirty="0" smtClean="0">
                <a:latin typeface="Arial Black" pitchFamily="34" charset="0"/>
              </a:rPr>
              <a:t>, которую приобрел Максим Викторов в 2005 году за 1 миллион долларов</a:t>
            </a:r>
            <a:endParaRPr lang="ru-RU" sz="2600" dirty="0">
              <a:latin typeface="Arial Black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000108"/>
            <a:ext cx="3190898" cy="47863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АБ1\Desktop\кальман1\музыка, шаблоны\м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891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6248" y="642918"/>
            <a:ext cx="464347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latin typeface="Arial Black" pitchFamily="34" charset="0"/>
              </a:rPr>
              <a:t>По завещанию </a:t>
            </a:r>
            <a:r>
              <a:rPr lang="ru-RU" sz="2600" dirty="0" err="1" smtClean="0">
                <a:latin typeface="Arial Black" pitchFamily="34" charset="0"/>
              </a:rPr>
              <a:t>Никколо</a:t>
            </a:r>
            <a:r>
              <a:rPr lang="ru-RU" sz="2600" dirty="0" smtClean="0">
                <a:latin typeface="Arial Black" pitchFamily="34" charset="0"/>
              </a:rPr>
              <a:t> Паганини оставил свою коллекцию инструментов Генуе. Впоследствии его скрипка получила название «Вдова Паганини», поскольку никто больше не смог извлечь из нее подобное звучание, какое получалось у Маэстро.</a:t>
            </a:r>
            <a:endParaRPr lang="ru-RU" sz="2600" dirty="0">
              <a:latin typeface="Arial Black" pitchFamily="34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785794"/>
            <a:ext cx="4107170" cy="407196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 descr="D:\Документы АБ1 с ПК ЧЗ\Брагина\Брагина\презентации 2016\шаблоны-1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19681" cy="6858000"/>
          </a:xfrm>
          <a:prstGeom prst="rect">
            <a:avLst/>
          </a:prstGeom>
          <a:noFill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32" y="285728"/>
            <a:ext cx="5143536" cy="385765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Below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0" y="3929066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По словам польского критика </a:t>
            </a:r>
            <a:r>
              <a:rPr lang="ru-RU" sz="2800" dirty="0" err="1" smtClean="0">
                <a:latin typeface="Arial Black" pitchFamily="34" charset="0"/>
              </a:rPr>
              <a:t>М.Мохнацкого</a:t>
            </a:r>
            <a:r>
              <a:rPr lang="ru-RU" sz="2800" dirty="0" smtClean="0">
                <a:latin typeface="Arial Black" pitchFamily="34" charset="0"/>
              </a:rPr>
              <a:t> «Скрипка в руках Паганини – орудие психики, инструмент души. Это – его индивидуальность, его своеобразие, открытие нового пути в инструментальном искусстве».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142844" y="714356"/>
            <a:ext cx="3978299" cy="5629668"/>
          </a:xfrm>
          <a:prstGeom prst="ellipse">
            <a:avLst/>
          </a:prstGeom>
          <a:ln w="190500" cap="rnd">
            <a:solidFill>
              <a:schemeClr val="accent3">
                <a:lumMod val="40000"/>
                <a:lumOff val="6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3857620" y="428604"/>
            <a:ext cx="528638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latin typeface="Arial Black" pitchFamily="34" charset="0"/>
              </a:rPr>
              <a:t>Говоря о творчестве </a:t>
            </a:r>
            <a:r>
              <a:rPr lang="ru-RU" sz="2600" dirty="0" err="1" smtClean="0">
                <a:latin typeface="Arial Black" pitchFamily="34" charset="0"/>
              </a:rPr>
              <a:t>Никколо</a:t>
            </a:r>
            <a:r>
              <a:rPr lang="ru-RU" sz="2600" dirty="0" smtClean="0">
                <a:latin typeface="Arial Black" pitchFamily="34" charset="0"/>
              </a:rPr>
              <a:t> Паганини Гектор Берлиоз отметил:</a:t>
            </a:r>
          </a:p>
          <a:p>
            <a:pPr algn="ctr"/>
            <a:r>
              <a:rPr lang="ru-RU" sz="2600" dirty="0" smtClean="0">
                <a:latin typeface="Arial Black" pitchFamily="34" charset="0"/>
              </a:rPr>
              <a:t> «…пришлось бы написать целую книгу, если бы я захотел рассказать обо всех тех новых эффектах, остроумных приёмах, о благородной и величественной структуре в оркестровых комбинациях, о которых и не подозревали до Паганини»</a:t>
            </a:r>
            <a:endParaRPr lang="ru-RU" sz="26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/>
          <a:stretch>
            <a:fillRect/>
          </a:stretch>
        </p:blipFill>
        <p:spPr bwMode="auto">
          <a:xfrm>
            <a:off x="2643174" y="1785926"/>
            <a:ext cx="3611551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АБ1\Desktop\кальман1\музыка, шаблоны\т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857356" y="1714488"/>
            <a:ext cx="6215062" cy="31702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rgbClr val="0000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Составитель: 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0000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главный  библиотекарь отдела обслуживания Центральной библиотеки</a:t>
            </a:r>
          </a:p>
          <a:p>
            <a:pPr algn="ctr">
              <a:defRPr/>
            </a:pPr>
            <a:r>
              <a:rPr lang="ru-RU" sz="4000" b="1" dirty="0">
                <a:solidFill>
                  <a:srgbClr val="0000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  И.Г</a:t>
            </a:r>
            <a:r>
              <a:rPr lang="ru-RU" sz="4000" b="1" dirty="0">
                <a:solidFill>
                  <a:srgbClr val="0000DE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sz="4000" b="1" dirty="0">
                <a:solidFill>
                  <a:srgbClr val="0000D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Брагина</a:t>
            </a:r>
            <a:endParaRPr lang="ru-RU" sz="4000" b="1" dirty="0">
              <a:solidFill>
                <a:srgbClr val="0000DE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АБ1\Desktop\кальман1\музыка, шаблоны\м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785794"/>
            <a:ext cx="4500594" cy="570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  <a:scene3d>
            <a:camera prst="perspectiveRight"/>
            <a:lightRig rig="threePt" dir="t"/>
          </a:scene3d>
        </p:spPr>
      </p:pic>
      <p:sp>
        <p:nvSpPr>
          <p:cNvPr id="4" name="Прямоугольник 3"/>
          <p:cNvSpPr/>
          <p:nvPr/>
        </p:nvSpPr>
        <p:spPr>
          <a:xfrm>
            <a:off x="3714744" y="857232"/>
            <a:ext cx="52149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 В дальнейшем </a:t>
            </a:r>
            <a:r>
              <a:rPr lang="ru-RU" sz="2800" dirty="0" err="1" smtClean="0">
                <a:latin typeface="Arial Black" pitchFamily="34" charset="0"/>
              </a:rPr>
              <a:t>Имре</a:t>
            </a:r>
            <a:r>
              <a:rPr lang="ru-RU" sz="2800" dirty="0" smtClean="0">
                <a:latin typeface="Arial Black" pitchFamily="34" charset="0"/>
              </a:rPr>
              <a:t> Кальман перешел в класс композиции и начал писать симфонические произведения. Но успеха они не имели. Он все-таки смог окончить училище и поступил в музыкальную академию.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794" y="0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solidFill>
                  <a:srgbClr val="1030D2"/>
                </a:solidFill>
                <a:latin typeface="Arial Black" pitchFamily="34" charset="0"/>
              </a:rPr>
              <a:t>Имре</a:t>
            </a:r>
            <a:r>
              <a:rPr lang="ru-RU" sz="4000" dirty="0" smtClean="0">
                <a:solidFill>
                  <a:srgbClr val="1030D2"/>
                </a:solidFill>
                <a:latin typeface="Arial Black" pitchFamily="34" charset="0"/>
              </a:rPr>
              <a:t>    Кальман</a:t>
            </a:r>
            <a:endParaRPr lang="ru-RU" sz="4000" dirty="0">
              <a:solidFill>
                <a:srgbClr val="1030D2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Документы АБ1 с ПК ЧЗ\Брагина\Брагина\презентации 2016\заготовки к през\рамки, фон, рисунки, картинки\ФОНЫ\gelsvtum15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44" y="733246"/>
            <a:ext cx="4572000" cy="61247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По настоянию родственников Кальману пришлось также поступить на юридический факультет. Благодаря неимоверным усилиям он смог окончить два учебных заведения, став юристом и дипломированным музыкантом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000108"/>
            <a:ext cx="4366068" cy="53020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928794" y="0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solidFill>
                  <a:srgbClr val="1030D2"/>
                </a:solidFill>
                <a:latin typeface="Arial Black" pitchFamily="34" charset="0"/>
              </a:rPr>
              <a:t>Имре</a:t>
            </a:r>
            <a:r>
              <a:rPr lang="ru-RU" sz="4000" dirty="0" smtClean="0">
                <a:solidFill>
                  <a:srgbClr val="1030D2"/>
                </a:solidFill>
                <a:latin typeface="Arial Black" pitchFamily="34" charset="0"/>
              </a:rPr>
              <a:t>    Кальман</a:t>
            </a:r>
            <a:endParaRPr lang="ru-RU" sz="4000" dirty="0">
              <a:solidFill>
                <a:srgbClr val="1030D2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АБ1\Desktop\кальман1\музыка, шаблоны\м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357298"/>
            <a:ext cx="4345577" cy="4071966"/>
          </a:xfrm>
          <a:prstGeom prst="roundRect">
            <a:avLst>
              <a:gd name="adj" fmla="val 11111"/>
            </a:avLst>
          </a:prstGeom>
          <a:ln w="190500" cap="rnd">
            <a:solidFill>
              <a:srgbClr val="FFFFCC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4500562" y="714356"/>
            <a:ext cx="435768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Чтобы заработать денег на существование, </a:t>
            </a:r>
            <a:r>
              <a:rPr lang="ru-RU" sz="2400" dirty="0" err="1" smtClean="0">
                <a:latin typeface="Arial Black" pitchFamily="34" charset="0"/>
              </a:rPr>
              <a:t>Имре</a:t>
            </a:r>
            <a:r>
              <a:rPr lang="ru-RU" sz="2400" dirty="0" smtClean="0">
                <a:latin typeface="Arial Black" pitchFamily="34" charset="0"/>
              </a:rPr>
              <a:t> Кальман еще в студенческие годы начинает писать критические статьи для музыкальной колонки в газете. По окончании академии он  поступил на  работу в газету, так как категорически не хотел быть адвокатом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794" y="0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solidFill>
                  <a:srgbClr val="1030D2"/>
                </a:solidFill>
                <a:latin typeface="Arial Black" pitchFamily="34" charset="0"/>
              </a:rPr>
              <a:t>Имре</a:t>
            </a:r>
            <a:r>
              <a:rPr lang="ru-RU" sz="4000" dirty="0" smtClean="0">
                <a:solidFill>
                  <a:srgbClr val="1030D2"/>
                </a:solidFill>
                <a:latin typeface="Arial Black" pitchFamily="34" charset="0"/>
              </a:rPr>
              <a:t>    Кальман</a:t>
            </a:r>
            <a:endParaRPr lang="ru-RU" sz="4000" dirty="0">
              <a:solidFill>
                <a:srgbClr val="1030D2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71736" y="142852"/>
            <a:ext cx="3714776" cy="3856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14414" y="3857628"/>
            <a:ext cx="77153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Кальман работает с двойной нагрузкой: днем он пишет для газеты, а вечерами пишет музыку. Его критическая работа приносила ему минимальный доход, ничего лишнего он себе позволить не мог. Но радовался тому, что по должности мог посещать любые концерты и театры, так как билеты ему были не по карману.</a:t>
            </a:r>
            <a:endParaRPr lang="ru-RU" sz="24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794" y="0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solidFill>
                  <a:srgbClr val="1030D2"/>
                </a:solidFill>
                <a:latin typeface="Arial Black" pitchFamily="34" charset="0"/>
              </a:rPr>
              <a:t>Имре</a:t>
            </a:r>
            <a:r>
              <a:rPr lang="ru-RU" sz="4000" dirty="0" smtClean="0">
                <a:solidFill>
                  <a:srgbClr val="1030D2"/>
                </a:solidFill>
                <a:latin typeface="Arial Black" pitchFamily="34" charset="0"/>
              </a:rPr>
              <a:t>    Кальман</a:t>
            </a:r>
            <a:endParaRPr lang="ru-RU" sz="4000" dirty="0">
              <a:solidFill>
                <a:srgbClr val="1030D2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Б1\Desktop\кальман1\музыка, шаблоны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" y="0"/>
            <a:ext cx="9138285" cy="6858000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lum bright="-30000" contrast="30000"/>
          </a:blip>
          <a:srcRect/>
          <a:stretch>
            <a:fillRect/>
          </a:stretch>
        </p:blipFill>
        <p:spPr bwMode="auto">
          <a:xfrm>
            <a:off x="714348" y="857232"/>
            <a:ext cx="3409541" cy="50006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FF66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perspectiveRigh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4286248" y="857232"/>
            <a:ext cx="457203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 smtClean="0">
                <a:latin typeface="Arial Black" pitchFamily="34" charset="0"/>
              </a:rPr>
              <a:t>В 1905 году удача улыбнулась Кальману - он выиграл премию Будапештской музыкальной академии за цикл песен. Это позволило ему провести шесть недель в Берлине, где он тщетно пытался опубликовать свои музыкальные произведения</a:t>
            </a:r>
            <a:endParaRPr lang="ru-RU" sz="26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356" y="142852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solidFill>
                  <a:srgbClr val="1030D2"/>
                </a:solidFill>
                <a:latin typeface="Arial Black" pitchFamily="34" charset="0"/>
              </a:rPr>
              <a:t>Имре</a:t>
            </a:r>
            <a:r>
              <a:rPr lang="ru-RU" sz="4000" dirty="0" smtClean="0">
                <a:solidFill>
                  <a:srgbClr val="1030D2"/>
                </a:solidFill>
                <a:latin typeface="Arial Black" pitchFamily="34" charset="0"/>
              </a:rPr>
              <a:t>    Кальман</a:t>
            </a:r>
            <a:endParaRPr lang="ru-RU" sz="4000" dirty="0">
              <a:solidFill>
                <a:srgbClr val="1030D2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2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1173</TotalTime>
  <Words>1887</Words>
  <Application>Microsoft Office PowerPoint</Application>
  <PresentationFormat>Экран (4:3)</PresentationFormat>
  <Paragraphs>98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ОКТ</cp:lastModifiedBy>
  <cp:revision>119</cp:revision>
  <dcterms:created xsi:type="dcterms:W3CDTF">2016-02-03T14:55:58Z</dcterms:created>
  <dcterms:modified xsi:type="dcterms:W3CDTF">2017-11-14T09:21:42Z</dcterms:modified>
</cp:coreProperties>
</file>