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8" r:id="rId3"/>
    <p:sldId id="328" r:id="rId4"/>
    <p:sldId id="313" r:id="rId5"/>
    <p:sldId id="270" r:id="rId6"/>
    <p:sldId id="264" r:id="rId7"/>
    <p:sldId id="282" r:id="rId8"/>
    <p:sldId id="285" r:id="rId9"/>
    <p:sldId id="289" r:id="rId10"/>
    <p:sldId id="283" r:id="rId11"/>
    <p:sldId id="280" r:id="rId12"/>
    <p:sldId id="284" r:id="rId13"/>
    <p:sldId id="290" r:id="rId14"/>
    <p:sldId id="324" r:id="rId15"/>
    <p:sldId id="288" r:id="rId16"/>
    <p:sldId id="302" r:id="rId17"/>
    <p:sldId id="294" r:id="rId18"/>
    <p:sldId id="29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0000FF"/>
    <a:srgbClr val="FF9900"/>
    <a:srgbClr val="CC0066"/>
    <a:srgbClr val="FFFF00"/>
    <a:srgbClr val="00FF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E1B08-514F-4A07-8D60-6626D165CA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99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715B-80A5-44A2-B553-1081230990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14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97A38-A5F6-4894-8BC7-5742EABF39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31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31123-9EDA-44A6-9264-EF131BACC1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43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ACCF-0998-4655-AEEE-30B056588B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94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76412-F77A-4AA2-B7EC-96C0D5657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9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49C34-7E80-4E49-9F2E-49E7FDEA10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B940B-9F38-4B12-88FD-622E0D8C7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56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463B-9B9D-4E6F-99EC-4D49B7F87C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72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01A9D-87A3-4C24-8CEE-D451D16B9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55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DF7-1D74-4C09-AB31-77B29764C5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33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C1CDD9-229A-4961-A2D7-1346FE14F4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5650" y="715963"/>
            <a:ext cx="4430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Театр юного зрителя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Cloud"/>
          <p:cNvSpPr>
            <a:spLocks noChangeAspect="1" noEditPoints="1" noChangeArrowheads="1"/>
          </p:cNvSpPr>
          <p:nvPr/>
        </p:nvSpPr>
        <p:spPr bwMode="auto">
          <a:xfrm>
            <a:off x="0" y="3905250"/>
            <a:ext cx="4211638" cy="2952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>
              <a:solidFill>
                <a:srgbClr val="FF99FF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rot="-459310">
            <a:off x="250825" y="4724400"/>
            <a:ext cx="4168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</a:rPr>
              <a:t>Театр Ла Скала – </a:t>
            </a:r>
          </a:p>
          <a:p>
            <a:r>
              <a:rPr lang="ru-RU" sz="3600" b="1">
                <a:solidFill>
                  <a:srgbClr val="0000FF"/>
                </a:solidFill>
              </a:rPr>
              <a:t>Италия, Милан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9144000" cy="70564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Cloud"/>
          <p:cNvSpPr>
            <a:spLocks noChangeAspect="1" noEditPoints="1" noChangeArrowheads="1"/>
          </p:cNvSpPr>
          <p:nvPr/>
        </p:nvSpPr>
        <p:spPr bwMode="auto">
          <a:xfrm>
            <a:off x="5940425" y="0"/>
            <a:ext cx="320357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-532683">
            <a:off x="6577013" y="333375"/>
            <a:ext cx="22431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</a:rPr>
              <a:t>Театр </a:t>
            </a:r>
          </a:p>
          <a:p>
            <a:r>
              <a:rPr lang="ru-RU" sz="3600" b="1">
                <a:solidFill>
                  <a:srgbClr val="0000FF"/>
                </a:solidFill>
              </a:rPr>
              <a:t>Ла Скала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1571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FF"/>
                </a:solidFill>
              </a:rPr>
              <a:t>Королевский театр Конвент – Гарден –</a:t>
            </a:r>
          </a:p>
          <a:p>
            <a:pPr algn="ctr"/>
            <a:r>
              <a:rPr lang="ru-RU" sz="2800" b="1">
                <a:solidFill>
                  <a:srgbClr val="FF00FF"/>
                </a:solidFill>
              </a:rPr>
              <a:t>Лондон, Великобритания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Cloud"/>
          <p:cNvSpPr>
            <a:spLocks noChangeAspect="1" noEditPoints="1" noChangeArrowheads="1"/>
          </p:cNvSpPr>
          <p:nvPr/>
        </p:nvSpPr>
        <p:spPr bwMode="auto">
          <a:xfrm>
            <a:off x="0" y="5019675"/>
            <a:ext cx="410845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3392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</a:rPr>
              <a:t>Ковент - Гарден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44538" y="188913"/>
            <a:ext cx="7643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3366FF"/>
                </a:solidFill>
              </a:rPr>
              <a:t>Метрополитен – опера в Нью-Йорке, США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Cloud"/>
          <p:cNvSpPr>
            <a:spLocks noChangeAspect="1" noEditPoints="1" noChangeArrowheads="1"/>
          </p:cNvSpPr>
          <p:nvPr/>
        </p:nvSpPr>
        <p:spPr bwMode="auto">
          <a:xfrm rot="-476061">
            <a:off x="0" y="188913"/>
            <a:ext cx="454025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 rot="-523185">
            <a:off x="250825" y="836613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Метрополитен - опера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Cloud"/>
          <p:cNvSpPr>
            <a:spLocks noChangeAspect="1" noEditPoints="1" noChangeArrowheads="1"/>
          </p:cNvSpPr>
          <p:nvPr/>
        </p:nvSpPr>
        <p:spPr bwMode="auto">
          <a:xfrm rot="-722607">
            <a:off x="22225" y="503238"/>
            <a:ext cx="5848350" cy="24923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 rot="-672838">
            <a:off x="147638" y="908050"/>
            <a:ext cx="55038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Италия Верона Древнеримский амфитеатр, способен вместить до 30 000 зрителей. За 2000-летнюю историю сооружение использовалось как арена гладиаторов, цирк, лобное место. </a:t>
            </a: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4392613"/>
            <a:ext cx="91440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400" b="1">
              <a:solidFill>
                <a:srgbClr val="FF9900"/>
              </a:solidFill>
            </a:endParaRPr>
          </a:p>
          <a:p>
            <a:pPr algn="ctr"/>
            <a:endParaRPr lang="ru-RU" sz="2400" b="1">
              <a:solidFill>
                <a:srgbClr val="FF9900"/>
              </a:solidFill>
            </a:endParaRPr>
          </a:p>
          <a:p>
            <a:pPr algn="ctr"/>
            <a:r>
              <a:rPr lang="ru-RU" sz="2400" b="1">
                <a:solidFill>
                  <a:srgbClr val="FF9900"/>
                </a:solidFill>
              </a:rPr>
              <a:t>Австрия. Плавучая оперная сцена Брегенцкого фестиваля стоит на сваях в Боденском озере. Во время спектаклей озеро используется как продолжение </a:t>
            </a:r>
          </a:p>
          <a:p>
            <a:pPr algn="ctr"/>
            <a:r>
              <a:rPr lang="ru-RU" sz="2400" b="1">
                <a:solidFill>
                  <a:srgbClr val="FF9900"/>
                </a:solidFill>
              </a:rPr>
              <a:t>сценического пространства. </a:t>
            </a:r>
          </a:p>
          <a:p>
            <a:pPr algn="ctr">
              <a:spcBef>
                <a:spcPct val="50000"/>
              </a:spcBef>
            </a:pPr>
            <a:endParaRPr lang="ru-RU" sz="2400">
              <a:solidFill>
                <a:srgbClr val="FF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55650" y="0"/>
            <a:ext cx="79930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FF"/>
                </a:solidFill>
              </a:rPr>
              <a:t>Сингапур Эспланаде. Два чешуйчатых купола-близнеца появились в бухте Марина-Бей в 2002 году. Концертный зал считается одним из лучших в мире в плане акустики.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g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875" cy="54451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4211637" cy="3429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Cloud"/>
          <p:cNvSpPr>
            <a:spLocks noChangeAspect="1" noEditPoints="1" noChangeArrowheads="1"/>
          </p:cNvSpPr>
          <p:nvPr/>
        </p:nvSpPr>
        <p:spPr bwMode="auto">
          <a:xfrm rot="1476254">
            <a:off x="4630738" y="601663"/>
            <a:ext cx="4537075" cy="2349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1065201">
            <a:off x="4827588" y="1125538"/>
            <a:ext cx="40655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Пантомима – вид театра,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основанный на пластике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человеческого тела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щ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40243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4427537" cy="371633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8" name="Cloud"/>
          <p:cNvSpPr>
            <a:spLocks noChangeAspect="1" noEditPoints="1" noChangeArrowheads="1"/>
          </p:cNvSpPr>
          <p:nvPr/>
        </p:nvSpPr>
        <p:spPr bwMode="auto">
          <a:xfrm rot="-598109">
            <a:off x="0" y="3851275"/>
            <a:ext cx="4756150" cy="3006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 rot="-637180">
            <a:off x="179388" y="4652963"/>
            <a:ext cx="4381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Весьма необычно </a:t>
            </a:r>
          </a:p>
          <a:p>
            <a:pPr algn="ctr"/>
            <a:r>
              <a:rPr lang="ru-RU" sz="2400" b="1"/>
              <a:t>театральное искусство</a:t>
            </a:r>
          </a:p>
          <a:p>
            <a:pPr algn="ctr"/>
            <a:r>
              <a:rPr lang="ru-RU" sz="2400" b="1"/>
              <a:t>Стран Юго-Восточной Азии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Cloud"/>
          <p:cNvSpPr>
            <a:spLocks noChangeAspect="1" noEditPoints="1" noChangeArrowheads="1"/>
          </p:cNvSpPr>
          <p:nvPr/>
        </p:nvSpPr>
        <p:spPr bwMode="auto">
          <a:xfrm>
            <a:off x="0" y="2708275"/>
            <a:ext cx="9144000" cy="414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>
              <a:solidFill>
                <a:srgbClr val="FF99FF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3850" y="3429000"/>
            <a:ext cx="83518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Российский театр по праву гордится своей историей: система великого реформатора Константина Станиславского,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сценические открытия Евгения Вахтангова и Александра Таирова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определили развитие не только российского театра, но и всего мирового сценического искусства.</a:t>
            </a:r>
          </a:p>
        </p:txBody>
      </p:sp>
      <p:pic>
        <p:nvPicPr>
          <p:cNvPr id="60424" name="Picture 8" descr="1993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3952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92363" y="18129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800" b="1" i="1">
              <a:solidFill>
                <a:srgbClr val="FFFF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11263" y="1628775"/>
            <a:ext cx="6421437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00FFFF"/>
                </a:solidFill>
                <a:latin typeface="Monotype Corsiva" panose="03010101010201010101" pitchFamily="66" charset="0"/>
              </a:rPr>
              <a:t>Представляем вашему</a:t>
            </a:r>
          </a:p>
          <a:p>
            <a:pPr algn="ctr"/>
            <a:r>
              <a:rPr lang="ru-RU" sz="5400">
                <a:solidFill>
                  <a:srgbClr val="00FFFF"/>
                </a:solidFill>
                <a:latin typeface="Monotype Corsiva" panose="03010101010201010101" pitchFamily="66" charset="0"/>
              </a:rPr>
              <a:t> вниманию наиболее</a:t>
            </a:r>
          </a:p>
          <a:p>
            <a:pPr algn="ctr"/>
            <a:r>
              <a:rPr lang="ru-RU" sz="5400">
                <a:solidFill>
                  <a:srgbClr val="00FFFF"/>
                </a:solidFill>
                <a:latin typeface="Monotype Corsiva" panose="03010101010201010101" pitchFamily="66" charset="0"/>
              </a:rPr>
              <a:t> известные и необычные</a:t>
            </a:r>
          </a:p>
          <a:p>
            <a:pPr algn="ctr"/>
            <a:r>
              <a:rPr lang="ru-RU" sz="5400">
                <a:solidFill>
                  <a:srgbClr val="00FFFF"/>
                </a:solidFill>
                <a:latin typeface="Monotype Corsiva" panose="03010101010201010101" pitchFamily="66" charset="0"/>
              </a:rPr>
              <a:t>театры мира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5057775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700" b="1" dirty="0">
                <a:solidFill>
                  <a:srgbClr val="FFFF00"/>
                </a:solidFill>
              </a:rPr>
              <a:t>Государственный академический театр </a:t>
            </a:r>
          </a:p>
          <a:p>
            <a:pPr algn="ctr"/>
            <a:r>
              <a:rPr lang="ru-RU" sz="2700" b="1" dirty="0">
                <a:solidFill>
                  <a:srgbClr val="FFFF00"/>
                </a:solidFill>
              </a:rPr>
              <a:t>оперы и балета России, или </a:t>
            </a:r>
            <a:r>
              <a:rPr lang="ru-RU" sz="2700" b="1">
                <a:solidFill>
                  <a:srgbClr val="FFFF00"/>
                </a:solidFill>
              </a:rPr>
              <a:t>просто </a:t>
            </a:r>
            <a:r>
              <a:rPr lang="ru-RU" sz="2700" b="1" smtClean="0">
                <a:solidFill>
                  <a:srgbClr val="FFFF00"/>
                </a:solidFill>
              </a:rPr>
              <a:t>Б</a:t>
            </a:r>
            <a:r>
              <a:rPr lang="ru-RU" sz="2700" b="1" smtClean="0">
                <a:solidFill>
                  <a:srgbClr val="FFFF00"/>
                </a:solidFill>
              </a:rPr>
              <a:t>ольшой </a:t>
            </a:r>
            <a:r>
              <a:rPr lang="ru-RU" sz="2700" b="1" dirty="0">
                <a:solidFill>
                  <a:srgbClr val="FFFF00"/>
                </a:solidFill>
              </a:rPr>
              <a:t>театр, один из крупнейших в России и один </a:t>
            </a:r>
          </a:p>
          <a:p>
            <a:pPr algn="ctr"/>
            <a:r>
              <a:rPr lang="ru-RU" sz="2700" b="1" dirty="0">
                <a:solidFill>
                  <a:srgbClr val="FFFF00"/>
                </a:solidFill>
              </a:rPr>
              <a:t>из самых больших в мире театров оперы и балета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8313" y="466725"/>
            <a:ext cx="8496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99FF"/>
                </a:solidFill>
              </a:rPr>
              <a:t>Мариинский театр в Санкт-Петербурге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571750"/>
            <a:ext cx="6543675" cy="42862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1863" cy="4184650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Cloud"/>
          <p:cNvSpPr>
            <a:spLocks noChangeAspect="1" noEditPoints="1" noChangeArrowheads="1"/>
          </p:cNvSpPr>
          <p:nvPr/>
        </p:nvSpPr>
        <p:spPr bwMode="auto">
          <a:xfrm rot="-1105792">
            <a:off x="1866900" y="2478088"/>
            <a:ext cx="5191125" cy="16748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-789760">
            <a:off x="2195513" y="3068638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</a:rPr>
              <a:t>Мариинский театр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111500" y="5897563"/>
            <a:ext cx="73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Екат 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12738" y="0"/>
            <a:ext cx="807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Театр оперы и балета в Екатеринбурге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217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45</cp:revision>
  <dcterms:created xsi:type="dcterms:W3CDTF">2017-12-20T06:29:50Z</dcterms:created>
  <dcterms:modified xsi:type="dcterms:W3CDTF">2018-01-09T13:31:05Z</dcterms:modified>
</cp:coreProperties>
</file>