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68" r:id="rId4"/>
    <p:sldId id="340" r:id="rId5"/>
    <p:sldId id="342" r:id="rId6"/>
    <p:sldId id="262" r:id="rId7"/>
    <p:sldId id="299" r:id="rId8"/>
    <p:sldId id="303" r:id="rId9"/>
    <p:sldId id="305" r:id="rId10"/>
    <p:sldId id="296" r:id="rId11"/>
    <p:sldId id="294" r:id="rId12"/>
    <p:sldId id="297" r:id="rId13"/>
    <p:sldId id="283" r:id="rId14"/>
    <p:sldId id="276" r:id="rId15"/>
    <p:sldId id="295" r:id="rId16"/>
    <p:sldId id="259" r:id="rId17"/>
    <p:sldId id="300" r:id="rId18"/>
    <p:sldId id="307" r:id="rId19"/>
    <p:sldId id="308" r:id="rId20"/>
    <p:sldId id="309" r:id="rId21"/>
    <p:sldId id="313" r:id="rId22"/>
    <p:sldId id="315" r:id="rId23"/>
    <p:sldId id="334" r:id="rId24"/>
    <p:sldId id="337" r:id="rId25"/>
    <p:sldId id="325" r:id="rId26"/>
    <p:sldId id="310" r:id="rId27"/>
    <p:sldId id="333" r:id="rId28"/>
    <p:sldId id="298" r:id="rId29"/>
    <p:sldId id="316" r:id="rId30"/>
    <p:sldId id="335" r:id="rId31"/>
    <p:sldId id="330" r:id="rId32"/>
    <p:sldId id="320" r:id="rId33"/>
    <p:sldId id="301" r:id="rId34"/>
    <p:sldId id="289" r:id="rId35"/>
    <p:sldId id="291" r:id="rId36"/>
    <p:sldId id="328" r:id="rId37"/>
    <p:sldId id="318" r:id="rId38"/>
    <p:sldId id="329" r:id="rId39"/>
    <p:sldId id="302" r:id="rId40"/>
    <p:sldId id="332" r:id="rId41"/>
    <p:sldId id="331" r:id="rId42"/>
    <p:sldId id="311" r:id="rId43"/>
    <p:sldId id="265" r:id="rId44"/>
    <p:sldId id="261" r:id="rId45"/>
    <p:sldId id="344" r:id="rId46"/>
    <p:sldId id="343" r:id="rId4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0066"/>
    <a:srgbClr val="FFFF00"/>
    <a:srgbClr val="FF99FF"/>
    <a:srgbClr val="3399FF"/>
    <a:srgbClr val="000099"/>
    <a:srgbClr val="CC0066"/>
    <a:srgbClr val="FFCC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90D7E-FF41-4843-A540-1D2B824672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03227"/>
      </p:ext>
    </p:extLst>
  </p:cSld>
  <p:clrMapOvr>
    <a:masterClrMapping/>
  </p:clrMapOvr>
  <p:transition spd="slow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AAB22-167E-49EE-AFA4-F6B027F2A2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896305"/>
      </p:ext>
    </p:extLst>
  </p:cSld>
  <p:clrMapOvr>
    <a:masterClrMapping/>
  </p:clrMapOvr>
  <p:transition spd="slow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45DBE-8498-4165-AD26-820D4AFE85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707472"/>
      </p:ext>
    </p:extLst>
  </p:cSld>
  <p:clrMapOvr>
    <a:masterClrMapping/>
  </p:clrMapOvr>
  <p:transition spd="slow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D618-EC5F-42E8-8941-68B684F62D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405906"/>
      </p:ext>
    </p:extLst>
  </p:cSld>
  <p:clrMapOvr>
    <a:masterClrMapping/>
  </p:clrMapOvr>
  <p:transition spd="slow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AAA0D-033A-4254-B8E2-A04B5FA66F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95466"/>
      </p:ext>
    </p:extLst>
  </p:cSld>
  <p:clrMapOvr>
    <a:masterClrMapping/>
  </p:clrMapOvr>
  <p:transition spd="slow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EE1B3-F017-4746-98AC-277C645DA1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258313"/>
      </p:ext>
    </p:extLst>
  </p:cSld>
  <p:clrMapOvr>
    <a:masterClrMapping/>
  </p:clrMapOvr>
  <p:transition spd="slow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E9F97-5929-4CC1-8949-673C426618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005541"/>
      </p:ext>
    </p:extLst>
  </p:cSld>
  <p:clrMapOvr>
    <a:masterClrMapping/>
  </p:clrMapOvr>
  <p:transition spd="slow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F6355-0EBB-4874-AEA8-F0F28F4677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470523"/>
      </p:ext>
    </p:extLst>
  </p:cSld>
  <p:clrMapOvr>
    <a:masterClrMapping/>
  </p:clrMapOvr>
  <p:transition spd="slow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2C9F6-B45D-415C-8012-CBC19B1FD7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964824"/>
      </p:ext>
    </p:extLst>
  </p:cSld>
  <p:clrMapOvr>
    <a:masterClrMapping/>
  </p:clrMapOvr>
  <p:transition spd="slow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EEF97-D517-4052-AA56-A1BBF68330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202709"/>
      </p:ext>
    </p:extLst>
  </p:cSld>
  <p:clrMapOvr>
    <a:masterClrMapping/>
  </p:clrMapOvr>
  <p:transition spd="slow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C9EAF-293A-4CA5-99E8-170C729D8B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373838"/>
      </p:ext>
    </p:extLst>
  </p:cSld>
  <p:clrMapOvr>
    <a:masterClrMapping/>
  </p:clrMapOvr>
  <p:transition spd="slow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BE2D72-FC7D-41D7-9239-250B358E4A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videouroki.net/video/25-istoriia-sozdaniia-vooruzhiennykh-sil-rossiiskoi-fiedieratsii.html" TargetMode="External"/><Relationship Id="rId13" Type="http://schemas.openxmlformats.org/officeDocument/2006/relationships/hyperlink" Target="http://ussrlife.blogspot.ru/2014/02/blog-post_8832.html" TargetMode="External"/><Relationship Id="rId3" Type="http://schemas.openxmlformats.org/officeDocument/2006/relationships/hyperlink" Target="http://chtooznachaet.ru/vooruzhennye-sily-rossii.html" TargetMode="External"/><Relationship Id="rId7" Type="http://schemas.openxmlformats.org/officeDocument/2006/relationships/hyperlink" Target="https://studopedia.ru/5_44541_istoriya-sozdaniya-vooruzhennih-sil-rossii.html" TargetMode="External"/><Relationship Id="rId12" Type="http://schemas.openxmlformats.org/officeDocument/2006/relationships/hyperlink" Target="http://w.histrf.ru/articles/article/show/krasnaia_armiia" TargetMode="External"/><Relationship Id="rId17" Type="http://schemas.openxmlformats.org/officeDocument/2006/relationships/hyperlink" Target="http://&#1086;&#1073;&#1078;.&#1088;&#1092;/uchebnye-mat" TargetMode="External"/><Relationship Id="rId2" Type="http://schemas.openxmlformats.org/officeDocument/2006/relationships/hyperlink" Target="http://russian7.ru/post/kak-na-samom-dele-sozdavalas-krasnaya/" TargetMode="External"/><Relationship Id="rId16" Type="http://schemas.openxmlformats.org/officeDocument/2006/relationships/hyperlink" Target="https://zabolshevizm.wordpress.com/2014/02/22/post147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sslovo.today/rubricator/istoricheskie-fakty/istoriya-rossijskoj-armii" TargetMode="External"/><Relationship Id="rId11" Type="http://schemas.openxmlformats.org/officeDocument/2006/relationships/hyperlink" Target="http://fb.ru/article/244812/krasnaya-armiya-sozdanie-istoriya-sozdaniya-krasnoy-armii" TargetMode="External"/><Relationship Id="rId5" Type="http://schemas.openxmlformats.org/officeDocument/2006/relationships/hyperlink" Target="http://megaobuchalka.ru/6/43204.html" TargetMode="External"/><Relationship Id="rId15" Type="http://schemas.openxmlformats.org/officeDocument/2006/relationships/hyperlink" Target="https://ria.ru/analytics/20160223/1377772899.html" TargetMode="External"/><Relationship Id="rId10" Type="http://schemas.openxmlformats.org/officeDocument/2006/relationships/hyperlink" Target="https://militaryarms.ru/armii-mira/vooruzhennye-sily-rossijskoj-federacii/" TargetMode="External"/><Relationship Id="rId4" Type="http://schemas.openxmlformats.org/officeDocument/2006/relationships/hyperlink" Target="http://&#1086;&#1073;&#1078;.&#1088;&#1092;/uchebnye-materialy-obzh/osnovy-voennoy-sluzhby/istoriya-sozdaniya-vooruzhennyh-sil-rossii/" TargetMode="External"/><Relationship Id="rId9" Type="http://schemas.openxmlformats.org/officeDocument/2006/relationships/hyperlink" Target="https://history-is.jimdo.com/&#1074;&#1086;&#1081;&#1085;&#1072;/&#1074;&#1086;&#1081;&#1085;&#1099;-&#1087;&#1086;&#1089;&#1083;&#1077;-&#1074;&#1090;&#1086;&#1088;&#1086;&#1081;-&#1084;&#1080;&#1088;&#1086;&#1074;&#1086;&#1081;-&#1074;&#1090;&#1086;&#1088;&#1086;&#1077;-&#1074;&#1086;&#1089;&#1089;&#1090;&#1072;&#1085;&#1080;&#1077;-&#1089;&#1087;&#1072;&#1088;&#1090;&#1072;&#1082;&#1072;/&#1074;&#1086;&#1086;&#1088;&#1091;&#1078;&#1105;&#1085;&#1085;&#1099;&#1077;-&#1089;&#1080;&#1083;&#1099;-&#1088;&#1086;&#1089;&#1089;&#1080;&#1081;&#1089;&#1082;&#1086;&#1081;-&#1092;&#1077;&#1076;&#1077;&#1088;&#1072;&#1094;&#1080;&#1080;-&#1089;-1992/" TargetMode="External"/><Relationship Id="rId14" Type="http://schemas.openxmlformats.org/officeDocument/2006/relationships/hyperlink" Target="https://history-is.jimdo.com/&#1074;&#1086;&#1081;&#1085;&#1072;/&#1074;&#1086;&#1081;&#1085;&#1099;-&#1076;&#1086;-&#1074;&#1090;&#1086;&#1088;&#1086;&#1081;-&#1084;&#1080;&#1088;&#1086;&#1074;&#1086;&#1081;-&#1074;&#1086;&#1089;&#1089;&#1090;&#1072;&#1085;&#1080;&#1077;-&#1089;&#1087;&#1072;&#1088;&#1090;&#1072;&#1082;&#1072;-73-71-&#1075;&#1075;-&#1076;&#1086;-&#1085;-&#1101;/&#1082;&#1088;&#1072;&#1089;&#1085;&#1072;&#1103;-&#1072;&#1088;&#1084;&#1080;&#1103;-1918-1946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3200"/>
          </a:p>
        </p:txBody>
      </p:sp>
      <p:pic>
        <p:nvPicPr>
          <p:cNvPr id="2052" name="Picture 4" descr="s_dnem_zaschitnika_oteche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88900"/>
            <a:ext cx="1708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5400" b="1">
                <a:solidFill>
                  <a:srgbClr val="FF0000"/>
                </a:solidFill>
              </a:rPr>
              <a:t>1918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380288" y="188913"/>
            <a:ext cx="1708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5400" b="1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133850" y="2552700"/>
            <a:ext cx="876300" cy="1751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1918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03350" y="0"/>
            <a:ext cx="6265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</a:rPr>
              <a:t>Муниципальное бюджетное учреждение культуры                                                                                                                                                                      «Анапская централизованная библиотечная система »                                                                                     Центральная библиотека</a:t>
            </a:r>
            <a:r>
              <a:rPr lang="ru-RU" sz="1200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800px_COLOURBOX2259976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619250" y="5897563"/>
            <a:ext cx="5521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/>
              <a:t>Добровольцы записываются </a:t>
            </a:r>
          </a:p>
          <a:p>
            <a:r>
              <a:rPr lang="ru-RU" sz="2800" b="1"/>
              <a:t>в Красную Армию </a:t>
            </a:r>
          </a:p>
        </p:txBody>
      </p:sp>
      <p:pic>
        <p:nvPicPr>
          <p:cNvPr id="46086" name="Picture 6" descr="запмсь в 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05bb8f7d3ad3698b38c8e26e4835648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3988"/>
            <a:ext cx="9144000" cy="70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clip_image006[5]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704138" cy="532606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166813" y="5916613"/>
            <a:ext cx="669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/>
              <a:t>Красноармейцы принимают присягу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9144000" cy="67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7848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Большое значение уделялось формированию командных кадров. </a:t>
            </a:r>
          </a:p>
          <a:p>
            <a:r>
              <a:rPr lang="ru-RU" sz="2800" b="1">
                <a:solidFill>
                  <a:srgbClr val="0000CC"/>
                </a:solidFill>
              </a:rPr>
              <a:t>Открывались курсы и школы для подготовки среднего командного звена, высшие военные учебные учреждения. </a:t>
            </a:r>
          </a:p>
          <a:p>
            <a:endParaRPr lang="ru-RU" sz="28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 advTm="8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ire_texture1413 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e187e1054bb894ec984a6738c79cfb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632700" cy="561657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84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>
                <a:solidFill>
                  <a:srgbClr val="FF0000"/>
                </a:solidFill>
              </a:rPr>
              <a:t>Бой с кайзеровскими войсками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linii_luchi_ogon_svet_47085_168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clip_image005[4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767512" cy="47815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5057775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FF"/>
                </a:solidFill>
              </a:rPr>
              <a:t>23 февраля</a:t>
            </a:r>
            <a:r>
              <a:rPr lang="ru-RU" sz="2800" b="1">
                <a:solidFill>
                  <a:srgbClr val="0066FF"/>
                </a:solidFill>
              </a:rPr>
              <a:t> войска Красной Армии одержали победу над кайзеровскими войсками Германии. Этот день и стал считаться днём рождения Красной Армии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7412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С 1922 года 23 февраля и стали считать </a:t>
            </a:r>
          </a:p>
          <a:p>
            <a:r>
              <a:rPr lang="ru-RU" sz="2800" b="1">
                <a:solidFill>
                  <a:srgbClr val="FF0000"/>
                </a:solidFill>
              </a:rPr>
              <a:t>Днём рождения Красной Армии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5bb8f7d3ad3698b38c8e26e4835648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конные части кр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6767513" cy="547211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08175" y="6092825"/>
            <a:ext cx="550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>
                <a:solidFill>
                  <a:srgbClr val="0000CC"/>
                </a:solidFill>
              </a:rPr>
              <a:t>Конные части Красной Армии</a:t>
            </a:r>
          </a:p>
        </p:txBody>
      </p:sp>
      <p:pic>
        <p:nvPicPr>
          <p:cNvPr id="50182" name="Picture 6" descr="фрунзе мих в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263900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Abstract-Yellow-And-Orange-Background-140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808288" cy="4465637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908175" y="333375"/>
            <a:ext cx="5116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Командиры Красной Армии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84213" y="6021388"/>
            <a:ext cx="1947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М.В.Фрунзе</a:t>
            </a:r>
          </a:p>
        </p:txBody>
      </p:sp>
      <p:pic>
        <p:nvPicPr>
          <p:cNvPr id="57355" name="Picture 11" descr="лазо сергей геор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5400675" cy="4681537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508625" y="6165850"/>
            <a:ext cx="168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С.Г.Лазо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bstract-Yellow-And-Orange-Background-140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908175" y="0"/>
            <a:ext cx="5116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Командиры Красной Армии</a:t>
            </a:r>
          </a:p>
        </p:txBody>
      </p:sp>
      <p:pic>
        <p:nvPicPr>
          <p:cNvPr id="58374" name="Picture 6" descr="ту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92150"/>
            <a:ext cx="3240087" cy="616585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040063" y="6256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771775" y="6165850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FF0000"/>
                </a:solidFill>
              </a:rPr>
              <a:t>М.Н.  Тухачевский</a:t>
            </a:r>
          </a:p>
        </p:txBody>
      </p:sp>
      <p:pic>
        <p:nvPicPr>
          <p:cNvPr id="58377" name="Picture 9" descr="блюхер вас кон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233613" cy="393541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95288" y="6021388"/>
            <a:ext cx="1957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/>
              <a:t>В.К.Блюхер</a:t>
            </a:r>
          </a:p>
        </p:txBody>
      </p:sp>
      <p:pic>
        <p:nvPicPr>
          <p:cNvPr id="58379" name="Picture 11" descr="будённый семён ми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57338"/>
            <a:ext cx="2916237" cy="417671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372225" y="5967413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/>
              <a:t>С.М.Будённый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157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28588"/>
            <a:ext cx="9144000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3200" b="1" i="1">
                <a:solidFill>
                  <a:srgbClr val="FF3300"/>
                </a:solidFill>
              </a:rPr>
              <a:t>На Руси всегда опирались на три великих устоя – духовную мощь, творческий гений русского народа и доблесть армии.</a:t>
            </a:r>
            <a:r>
              <a:rPr lang="ru-RU" sz="3200" b="1" i="1">
                <a:solidFill>
                  <a:srgbClr val="FFFF00"/>
                </a:solidFill>
              </a:rPr>
              <a:t> Все прекрасно понимали, что для процветания государства нужна не только духовная, но и военная сила. Необходимы люди, готовые к самопожертвованию во имя справедливости и добра, в защиту чести сограждан и благополучия Отечества. Этими людьми были, есть и будут – офицеры и солдаты, доблестные защитники нашего народа.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Abstract-Yellow-And-Orange-Background-140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we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600450" cy="540067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124075" y="260350"/>
            <a:ext cx="5116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>
                <a:solidFill>
                  <a:srgbClr val="0000CC"/>
                </a:solidFill>
              </a:rPr>
              <a:t>Командиры Красной Армии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71550" y="6092825"/>
            <a:ext cx="188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В.И.Чапаев</a:t>
            </a:r>
          </a:p>
        </p:txBody>
      </p:sp>
      <p:pic>
        <p:nvPicPr>
          <p:cNvPr id="59400" name="Picture 8" descr="щорс ник алекс"/>
          <p:cNvPicPr>
            <a:picLocks noChangeAspect="1" noChangeArrowheads="1"/>
          </p:cNvPicPr>
          <p:nvPr/>
        </p:nvPicPr>
        <p:blipFill>
          <a:blip r:embed="rId4" cstate="email">
            <a:lum brigh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014788" cy="539115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795963" y="5949950"/>
            <a:ext cx="164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FF0000"/>
                </a:solidFill>
              </a:rPr>
              <a:t>Н.А.Щорс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800px_COLOURBOX22599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134998409715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1767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5667375"/>
            <a:ext cx="9144000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Великая Отечественная война 1941-1945 годов была величайшей проверкой способности Вооруженных Сил СССР отстоять независимость страны.</a:t>
            </a:r>
            <a:r>
              <a:rPr lang="ru-RU" sz="2400" b="1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000" b="1" i="1">
                <a:solidFill>
                  <a:srgbClr val="FFFF00"/>
                </a:solidFill>
              </a:rPr>
              <a:t>Мы свою Победу выстрадали честно.</a:t>
            </a:r>
          </a:p>
          <a:p>
            <a:r>
              <a:rPr lang="ru-RU" sz="3000" b="1" i="1">
                <a:solidFill>
                  <a:srgbClr val="FFFF00"/>
                </a:solidFill>
              </a:rPr>
              <a:t>Преданы святому кровному родству.</a:t>
            </a:r>
          </a:p>
          <a:p>
            <a:r>
              <a:rPr lang="ru-RU" sz="3000" b="1" i="1">
                <a:solidFill>
                  <a:srgbClr val="FFFF00"/>
                </a:solidFill>
              </a:rPr>
              <a:t>В каждом новом доме в каждой новой песне</a:t>
            </a:r>
          </a:p>
          <a:p>
            <a:r>
              <a:rPr lang="ru-RU" sz="3000" b="1" i="1">
                <a:solidFill>
                  <a:srgbClr val="FFFF00"/>
                </a:solidFill>
              </a:rPr>
              <a:t>Помните ушедших в битву за Москву!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7" r="1320" b="15196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57150" algn="in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2617788"/>
            <a:ext cx="9144000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«Открытые степному ветру,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Дома разбитые стоят.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На шестьдесят два километра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В длину раскинут Сталинград.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Как будто он на Волге синей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В цепь развернулся, принял бой,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Встал фронтом поперёк России –</a:t>
            </a:r>
          </a:p>
          <a:p>
            <a:r>
              <a:rPr lang="ru-RU" sz="2800" b="1" i="1">
                <a:solidFill>
                  <a:srgbClr val="FFFF00"/>
                </a:solidFill>
              </a:rPr>
              <a:t>И всю её прикрыл собой.»</a:t>
            </a:r>
          </a:p>
          <a:p>
            <a:pPr algn="l"/>
            <a:endParaRPr lang="ru-RU" sz="2800" b="1" i="1">
              <a:solidFill>
                <a:srgbClr val="FFFF00"/>
              </a:solidFill>
            </a:endParaRPr>
          </a:p>
          <a:p>
            <a:pPr algn="l"/>
            <a:r>
              <a:rPr lang="ru-RU" sz="2000" b="1">
                <a:solidFill>
                  <a:srgbClr val="FFFF00"/>
                </a:solidFill>
              </a:rPr>
              <a:t>                                                                                                       С.Орлов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268538" y="260350"/>
            <a:ext cx="4424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Битва за Сталинград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908175" y="260350"/>
            <a:ext cx="5889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Великое танковое сражение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</a:rPr>
              <a:t>а </a:t>
            </a:r>
            <a:r>
              <a:rPr lang="ru-RU" sz="3200" b="1" dirty="0">
                <a:solidFill>
                  <a:srgbClr val="FF0000"/>
                </a:solidFill>
              </a:rPr>
              <a:t>Курской дуге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900113" y="260350"/>
            <a:ext cx="676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Снятие блокады Ленинграда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bstract-Yellow-And-Orange-Background-140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743075" y="352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64500" cy="5761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68313" y="6021388"/>
            <a:ext cx="854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600" b="1">
                <a:solidFill>
                  <a:srgbClr val="0000FF"/>
                </a:solidFill>
              </a:rPr>
              <a:t>Освобождённая и ликующая Европа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198819851"/>
          <p:cNvPicPr>
            <a:picLocks noChangeAspect="1" noChangeArrowheads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WordArt 10"/>
          <p:cNvSpPr>
            <a:spLocks noChangeArrowheads="1" noChangeShapeType="1" noTextEdit="1"/>
          </p:cNvSpPr>
          <p:nvPr/>
        </p:nvSpPr>
        <p:spPr bwMode="auto">
          <a:xfrm rot="-267799">
            <a:off x="-1588" y="1320800"/>
            <a:ext cx="6575426" cy="4629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Их помнит 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мир спасённый, 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мир вечный и живой…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411413" y="404813"/>
            <a:ext cx="3857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600" b="1">
                <a:solidFill>
                  <a:srgbClr val="0000FF"/>
                </a:solidFill>
              </a:rPr>
              <a:t>Взятие Берлина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10832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4" name="Picture 6" descr="fire_texture14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816100" y="2016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48139" name="Picture 11" descr="1336546808_1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1313"/>
            <a:ext cx="8280400" cy="6040437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547813" y="333375"/>
            <a:ext cx="60229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66"/>
                </a:solidFill>
              </a:rPr>
              <a:t>Победа в Маньчжурии  </a:t>
            </a:r>
          </a:p>
          <a:p>
            <a:r>
              <a:rPr lang="ru-RU" sz="2800" b="1">
                <a:solidFill>
                  <a:srgbClr val="CC0066"/>
                </a:solidFill>
              </a:rPr>
              <a:t>над Квантунской армией Японии</a:t>
            </a:r>
          </a:p>
          <a:p>
            <a:r>
              <a:rPr lang="ru-RU" sz="2800" b="1">
                <a:solidFill>
                  <a:srgbClr val="CC0066"/>
                </a:solidFill>
              </a:rPr>
              <a:t>2 сентября 1945 года.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8313" y="0"/>
            <a:ext cx="8424862" cy="1679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600" b="1">
                <a:solidFill>
                  <a:srgbClr val="FF0000"/>
                </a:solidFill>
              </a:rPr>
              <a:t>Афганская война (1979-1989) – одна из славных, но в тоже время и печальных страниц нашей армии. За 10 лет военных действий погибло около 15000 человек. Десятки тысяч получили тяжёлые ранения. 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e721aa451d2b0f10323fe122d7995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 rot="-376016">
            <a:off x="1588" y="423863"/>
            <a:ext cx="809942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Серега, Сашка, Андрюха , Коля, Пашка… 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На фотографии афганские пески. 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Нам вихрь войны с голов срывал фуражки. 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Вплетая серебро в солдатские виски. </a:t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8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908175" y="1989138"/>
            <a:ext cx="469582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В феврале  1989 года </a:t>
            </a:r>
          </a:p>
          <a:p>
            <a:r>
              <a:rPr lang="ru-RU" sz="3200" b="1">
                <a:solidFill>
                  <a:srgbClr val="000099"/>
                </a:solidFill>
              </a:rPr>
              <a:t>состоялся вывод </a:t>
            </a:r>
          </a:p>
          <a:p>
            <a:r>
              <a:rPr lang="ru-RU" sz="3200" b="1">
                <a:solidFill>
                  <a:srgbClr val="000099"/>
                </a:solidFill>
              </a:rPr>
              <a:t>войск из Афганистана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191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Уходили парни из Афгана через перевалы и Саланг…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Уходили парни утром ранним, а в мечети голосил мулла.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И была молитва, как спасение, что парней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Убережет аллах… не забыть февраль и воскресение,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Радость и улыбки на устах.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5bb8f7d3ad3698b38c8e26e4835648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ч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88350" cy="5903912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 rot="-475828">
            <a:off x="323850" y="850900"/>
            <a:ext cx="3878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600" b="1">
                <a:solidFill>
                  <a:srgbClr val="000099"/>
                </a:solidFill>
              </a:rPr>
              <a:t>Чеченский узел 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6" name="Picture 20" descr="ч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Чеченские войны 1994-96 и 1999-2001 годов,</a:t>
            </a: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широкомасштабные военные действия между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федеральными войсками Российской Федерации и чеченскими вооруженными формированиями, с целью сохранения единства страны и ликвидации бандитских формирований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3" name="Picture 17" descr="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334158" y="5149246"/>
            <a:ext cx="5444311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Пришла война, которую не ждали,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Пришла война холодною зимой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 отправлялись поезда-составы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юг, в Чечню, гонимые войной.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776521" y="3827969"/>
            <a:ext cx="4382033" cy="304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Мы другими вернемся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     С этой гнусной войны.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     Снова в жизнь окунемся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     Посреди тишины.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     Мы вернемся другими,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     Это стоит признать.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     Нужно будет отныне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     Жизнь с нуля начинать.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00088" y="84138"/>
            <a:ext cx="71850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9900"/>
                </a:solidFill>
              </a:rPr>
              <a:t>В настоящее время Российская Армия </a:t>
            </a:r>
          </a:p>
          <a:p>
            <a:r>
              <a:rPr lang="ru-RU" sz="2800" b="1">
                <a:solidFill>
                  <a:srgbClr val="FF9900"/>
                </a:solidFill>
              </a:rPr>
              <a:t>выполняет интернациональный долг </a:t>
            </a:r>
          </a:p>
          <a:p>
            <a:r>
              <a:rPr lang="ru-RU" sz="2800" b="1">
                <a:solidFill>
                  <a:srgbClr val="FF9900"/>
                </a:solidFill>
              </a:rPr>
              <a:t>в республике Сирия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Abstract-Yellow-And-Orange-Background-140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3163888"/>
            <a:ext cx="85328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935163" y="2697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495425" y="4797425"/>
            <a:ext cx="58626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Верность, доблесть, отвага и честь –</a:t>
            </a:r>
            <a:br>
              <a:rPr lang="ru-RU" sz="2400" b="1">
                <a:solidFill>
                  <a:srgbClr val="FFFF00"/>
                </a:solidFill>
              </a:rPr>
            </a:br>
            <a:r>
              <a:rPr lang="ru-RU" sz="2400" b="1">
                <a:solidFill>
                  <a:srgbClr val="FFFF00"/>
                </a:solidFill>
              </a:rPr>
              <a:t>Эти качества не напоказ.</a:t>
            </a:r>
            <a:br>
              <a:rPr lang="ru-RU" sz="2400" b="1">
                <a:solidFill>
                  <a:srgbClr val="FFFF00"/>
                </a:solidFill>
              </a:rPr>
            </a:br>
            <a:r>
              <a:rPr lang="ru-RU" sz="2400" b="1">
                <a:solidFill>
                  <a:srgbClr val="FFFF00"/>
                </a:solidFill>
              </a:rPr>
              <a:t>У Отчизны героев не счесть.</a:t>
            </a:r>
            <a:br>
              <a:rPr lang="ru-RU" sz="2400" b="1">
                <a:solidFill>
                  <a:srgbClr val="FFFF00"/>
                </a:solidFill>
              </a:rPr>
            </a:br>
            <a:r>
              <a:rPr lang="ru-RU" sz="2400" b="1">
                <a:solidFill>
                  <a:srgbClr val="FFFF00"/>
                </a:solidFill>
              </a:rPr>
              <a:t>Время выбрало нас.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05bb8f7d3ad3698b38c8e26e4835648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79388" y="-1588"/>
            <a:ext cx="8964612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ja-JP" sz="2800" b="1" i="1">
                <a:solidFill>
                  <a:srgbClr val="000099"/>
                </a:solidFill>
              </a:rPr>
              <a:t>В 2002 году Государственная дума приняла постановление о переименовании 23 февраля в</a:t>
            </a:r>
          </a:p>
          <a:p>
            <a:endParaRPr lang="ru-RU" altLang="ja-JP" sz="2400" b="1">
              <a:solidFill>
                <a:srgbClr val="CC0099"/>
              </a:solidFill>
            </a:endParaRPr>
          </a:p>
          <a:p>
            <a:endParaRPr lang="ru-RU" sz="2800" b="1" i="1">
              <a:solidFill>
                <a:srgbClr val="000099"/>
              </a:solidFill>
            </a:endParaRPr>
          </a:p>
          <a:p>
            <a:r>
              <a:rPr lang="ru-RU" sz="2800" b="1" i="1">
                <a:solidFill>
                  <a:srgbClr val="000099"/>
                </a:solidFill>
              </a:rPr>
              <a:t>Современный День защитника Отечества не лишен военной окраски, но теперь его сфера охвата не ограничивается только военными. Сегодня этот праздник считают своим все, кто имеет любое отношение к защите страны или своей семьи. Это праздник доблести, мужества, чести и любви в Родине. В этот день принято поздравлять мужчин всех профессий и возрастов, в том числе самых юных, которым только предстоит когда-то встать на защитные рубежи.</a:t>
            </a:r>
          </a:p>
          <a:p>
            <a:pPr eaLnBrk="0" hangingPunct="0"/>
            <a:endParaRPr lang="ru-RU" sz="2800" b="1" i="1">
              <a:solidFill>
                <a:srgbClr val="000099"/>
              </a:solidFill>
            </a:endParaRP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1331913" y="908050"/>
            <a:ext cx="67691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День защитника Отечества 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68313" y="5057775"/>
            <a:ext cx="8424862" cy="1800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13"/>
              </a:spcBef>
              <a:spcAft>
                <a:spcPts val="1413"/>
              </a:spcAft>
            </a:pPr>
            <a:r>
              <a:rPr lang="ru-RU" sz="2800" b="1">
                <a:solidFill>
                  <a:srgbClr val="000099"/>
                </a:solidFill>
              </a:rPr>
              <a:t>Во все века героизм и мужество воинов России, мощь и слава русского оружия были неотъемлемой частью величия Российского государства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Russian_paratroopers_9_may_2005_b-300x21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2471738"/>
            <a:ext cx="9144000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sz="3400">
                <a:solidFill>
                  <a:srgbClr val="FF0066"/>
                </a:solidFill>
                <a:latin typeface="Impact" panose="020B0806030902050204" pitchFamily="34" charset="0"/>
              </a:rPr>
              <a:t>«Стоим мы на посту, повзводно и поротно.</a:t>
            </a:r>
          </a:p>
          <a:p>
            <a:pPr lvl="1">
              <a:lnSpc>
                <a:spcPct val="150000"/>
              </a:lnSpc>
            </a:pPr>
            <a:r>
              <a:rPr lang="ru-RU" sz="3400">
                <a:solidFill>
                  <a:srgbClr val="FF0066"/>
                </a:solidFill>
                <a:latin typeface="Impact" panose="020B0806030902050204" pitchFamily="34" charset="0"/>
              </a:rPr>
              <a:t>Бессмертны, как огонь. </a:t>
            </a:r>
          </a:p>
          <a:p>
            <a:pPr lvl="1">
              <a:lnSpc>
                <a:spcPct val="150000"/>
              </a:lnSpc>
            </a:pPr>
            <a:r>
              <a:rPr lang="ru-RU" sz="3400">
                <a:solidFill>
                  <a:srgbClr val="FF0066"/>
                </a:solidFill>
                <a:latin typeface="Impact" panose="020B0806030902050204" pitchFamily="34" charset="0"/>
              </a:rPr>
              <a:t>Спокойны, как гранит.</a:t>
            </a:r>
          </a:p>
          <a:p>
            <a:pPr lvl="1">
              <a:lnSpc>
                <a:spcPct val="150000"/>
              </a:lnSpc>
            </a:pPr>
            <a:r>
              <a:rPr lang="ru-RU" sz="3400">
                <a:solidFill>
                  <a:srgbClr val="FF0066"/>
                </a:solidFill>
                <a:latin typeface="Impact" panose="020B0806030902050204" pitchFamily="34" charset="0"/>
              </a:rPr>
              <a:t>Мы — армия страны. Мы — армия народа.</a:t>
            </a:r>
          </a:p>
          <a:p>
            <a:pPr lvl="1">
              <a:lnSpc>
                <a:spcPct val="150000"/>
              </a:lnSpc>
            </a:pPr>
            <a:r>
              <a:rPr lang="ru-RU" sz="3400">
                <a:solidFill>
                  <a:srgbClr val="FF0066"/>
                </a:solidFill>
                <a:latin typeface="Impact" panose="020B0806030902050204" pitchFamily="34" charset="0"/>
              </a:rPr>
              <a:t>Великий подвиг наш история хранит»</a:t>
            </a:r>
          </a:p>
          <a:p>
            <a:pPr lvl="1">
              <a:lnSpc>
                <a:spcPct val="150000"/>
              </a:lnSpc>
            </a:pPr>
            <a:r>
              <a:rPr lang="ru-RU" b="1">
                <a:solidFill>
                  <a:srgbClr val="FF0066"/>
                </a:solidFill>
              </a:rPr>
              <a:t>                                                                                    Р.Рождественский.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58eaeacfb4ea672b89cf132f0960e1b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WordArt 6"/>
          <p:cNvSpPr>
            <a:spLocks noChangeArrowheads="1" noChangeShapeType="1" noTextEdit="1"/>
          </p:cNvSpPr>
          <p:nvPr/>
        </p:nvSpPr>
        <p:spPr bwMode="auto">
          <a:xfrm>
            <a:off x="2081213" y="4100513"/>
            <a:ext cx="4981575" cy="285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Патриотизм и верность </a:t>
            </a:r>
          </a:p>
          <a:p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воинскому долгу –</a:t>
            </a:r>
          </a:p>
          <a:p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основные качества </a:t>
            </a:r>
          </a:p>
          <a:p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защитника Отечества.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Abstract-Yellow-And-Orange-Background-140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163888"/>
            <a:ext cx="85328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ru-RU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935163" y="2697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0" y="34925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«Солдату я слагаю оду. 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Был ратный путь его тяжёл.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Он всё прошёл: огонь и воду, 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И трубы медные прошёл.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Шагал по вражескому следу 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До завершающего дня.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И прочно выковал победу 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Из грома, стали и огня.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И, полная творящей силы, 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вся в блеске солнца, не в дыму,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Стоит спасённая Россия, </a:t>
            </a:r>
          </a:p>
          <a:p>
            <a:pPr>
              <a:lnSpc>
                <a:spcPct val="125000"/>
              </a:lnSpc>
            </a:pPr>
            <a:r>
              <a:rPr lang="ru-RU" sz="2400" b="1" i="1">
                <a:solidFill>
                  <a:srgbClr val="000099"/>
                </a:solidFill>
              </a:rPr>
              <a:t>Как вечный памятник ему.» </a:t>
            </a:r>
          </a:p>
          <a:p>
            <a:endParaRPr lang="ru-RU" sz="2400" b="1" i="1">
              <a:solidFill>
                <a:srgbClr val="000099"/>
              </a:solidFill>
            </a:endParaRPr>
          </a:p>
          <a:p>
            <a:r>
              <a:rPr lang="ru-RU" sz="2000" b="1">
                <a:solidFill>
                  <a:srgbClr val="000099"/>
                </a:solidFill>
              </a:rPr>
              <a:t>                                                                                                  А.Плотников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солдаты-640x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Таким образом, Российские Вооружённые силы </a:t>
            </a:r>
          </a:p>
          <a:p>
            <a:r>
              <a:rPr lang="ru-RU" sz="2400" b="1">
                <a:solidFill>
                  <a:srgbClr val="FFFF00"/>
                </a:solidFill>
              </a:rPr>
              <a:t>прошли славный и героический путь становления от военной организации древних славян до современной государственной организации,</a:t>
            </a:r>
          </a:p>
          <a:p>
            <a:r>
              <a:rPr lang="ru-RU" sz="2400" b="1">
                <a:solidFill>
                  <a:srgbClr val="FFFF00"/>
                </a:solidFill>
              </a:rPr>
              <a:t>составляющей основу обороны страны.</a:t>
            </a:r>
          </a:p>
        </p:txBody>
      </p:sp>
      <p:pic>
        <p:nvPicPr>
          <p:cNvPr id="11274" name="Picture 10" descr="07-57120_796423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313" y="5264150"/>
            <a:ext cx="2124075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5205499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51425"/>
            <a:ext cx="2447925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Russian-Knights-Sukhoi-Su-27-Flanker-Fighter-V3-Aircraft-Paper-Model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0247">
            <a:off x="2916238" y="1484313"/>
            <a:ext cx="2592387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35013" y="5824538"/>
            <a:ext cx="231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chemeClr val="bg1"/>
                </a:solidFill>
              </a:rPr>
              <a:t>Конные части кр. ар</a:t>
            </a:r>
          </a:p>
        </p:txBody>
      </p:sp>
      <p:pic>
        <p:nvPicPr>
          <p:cNvPr id="7177" name="Picture 9" descr="fca33be923b449322083a11b43a15d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-136525"/>
            <a:ext cx="91440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algn="l"/>
            <a:r>
              <a:rPr lang="ru-RU" b="1" u="sng"/>
              <a:t>Использованы материалы с сайтов:</a:t>
            </a:r>
          </a:p>
          <a:p>
            <a:pPr algn="l"/>
            <a:r>
              <a:rPr lang="ru-RU" u="sng">
                <a:hlinkClick r:id="rId2"/>
              </a:rPr>
              <a:t>http://russian7.ru/post/kak-na-samom-dele-sozdavalas-krasnaya/</a:t>
            </a:r>
            <a:r>
              <a:rPr lang="ru-RU" u="sng">
                <a:hlinkClick r:id="rId3"/>
              </a:rPr>
              <a:t>http://chtooznachaet.ru/vooruzhennye-sily-rossii.html</a:t>
            </a:r>
            <a:r>
              <a:rPr lang="ru-RU" u="sng">
                <a:hlinkClick r:id="rId4"/>
              </a:rPr>
              <a:t>erialy-obzh/osnovy-voennoy-sluzhby/istoriya-sozdaniya-vooruzhennyh-sil-rossii/</a:t>
            </a:r>
            <a:endParaRPr lang="ru-RU"/>
          </a:p>
          <a:p>
            <a:pPr algn="l"/>
            <a:r>
              <a:rPr lang="ru-RU" u="sng">
                <a:hlinkClick r:id="rId5"/>
              </a:rPr>
              <a:t>http://megaobuchalka.ru/6/43204.html</a:t>
            </a:r>
            <a:endParaRPr lang="ru-RU"/>
          </a:p>
          <a:p>
            <a:pPr algn="l"/>
            <a:r>
              <a:rPr lang="ru-RU" u="sng">
                <a:hlinkClick r:id="rId6"/>
              </a:rPr>
              <a:t>http://russlovo.today/rubricator/istoricheskie-fakty/istoriya-rossijskoj-armii</a:t>
            </a:r>
            <a:endParaRPr lang="ru-RU"/>
          </a:p>
          <a:p>
            <a:pPr algn="l"/>
            <a:r>
              <a:rPr lang="ru-RU" u="sng">
                <a:hlinkClick r:id="rId7"/>
              </a:rPr>
              <a:t>https://studopedia.ru/5_44541_istoriya-sozdaniya-vooruzhennih-sil-rossii.html</a:t>
            </a:r>
            <a:endParaRPr lang="ru-RU"/>
          </a:p>
          <a:p>
            <a:pPr algn="l"/>
            <a:r>
              <a:rPr lang="ru-RU" u="sng">
                <a:hlinkClick r:id="rId8"/>
              </a:rPr>
              <a:t>https://videouroki.net/video/25-istoriia-sozdaniia-vooruzhiennykh-sil-rossiiskoi-fiedieratsii.html</a:t>
            </a:r>
            <a:endParaRPr lang="ru-RU"/>
          </a:p>
          <a:p>
            <a:pPr algn="l"/>
            <a:r>
              <a:rPr lang="ru-RU" u="sng">
                <a:hlinkClick r:id="rId9"/>
              </a:rPr>
              <a:t>https://history-is.jimdo.com/война/войны-после-второй-мировой-второе-восстание-спартака/вооружённые-силы-российской-федерации-с-1992/</a:t>
            </a:r>
            <a:endParaRPr lang="ru-RU"/>
          </a:p>
          <a:p>
            <a:pPr algn="l"/>
            <a:r>
              <a:rPr lang="ru-RU" u="sng">
                <a:hlinkClick r:id="rId10"/>
              </a:rPr>
              <a:t>https://militaryarms.ru/armii-mira/vooruzhennye-sily-rossijskoj-federacii/</a:t>
            </a:r>
            <a:endParaRPr lang="ru-RU"/>
          </a:p>
          <a:p>
            <a:pPr algn="l"/>
            <a:r>
              <a:rPr lang="ru-RU" u="sng">
                <a:hlinkClick r:id="rId11"/>
              </a:rPr>
              <a:t>http://fb.ru/article/244812/krasnaya-armiya-sozdanie-istoriya-sozdaniya-krasnoy-armii</a:t>
            </a:r>
            <a:endParaRPr lang="ru-RU"/>
          </a:p>
          <a:p>
            <a:pPr algn="l"/>
            <a:r>
              <a:rPr lang="ru-RU" u="sng">
                <a:hlinkClick r:id="rId12"/>
              </a:rPr>
              <a:t>http://w.histrf.ru/articles/article/show/krasnaia_armiia</a:t>
            </a:r>
            <a:endParaRPr lang="ru-RU"/>
          </a:p>
          <a:p>
            <a:pPr algn="l"/>
            <a:r>
              <a:rPr lang="ru-RU" u="sng">
                <a:hlinkClick r:id="rId13"/>
              </a:rPr>
              <a:t>http://ussrlife.blogspot.ru/2014/02/blog-post_8832.html</a:t>
            </a:r>
            <a:endParaRPr lang="ru-RU"/>
          </a:p>
          <a:p>
            <a:pPr algn="l"/>
            <a:r>
              <a:rPr lang="ru-RU" u="sng">
                <a:hlinkClick r:id="rId14"/>
              </a:rPr>
              <a:t>https://history-is.jimdo.com/война/войны-до-второй-мировой-восстание-спартака-73-71-гг-до-н-э/красная-армия-1918-1946/</a:t>
            </a:r>
            <a:endParaRPr lang="ru-RU"/>
          </a:p>
          <a:p>
            <a:pPr algn="l"/>
            <a:r>
              <a:rPr lang="ru-RU" u="sng">
                <a:hlinkClick r:id="rId15"/>
              </a:rPr>
              <a:t>https://ria.ru/analytics/20160223/1377772899.html</a:t>
            </a:r>
            <a:endParaRPr lang="ru-RU"/>
          </a:p>
          <a:p>
            <a:pPr algn="l"/>
            <a:r>
              <a:rPr lang="ru-RU" u="sng">
                <a:hlinkClick r:id="rId16"/>
              </a:rPr>
              <a:t>https://zabolshevizm.wordpress.com/2014/02/22/post1472/</a:t>
            </a:r>
            <a:endParaRPr lang="ru-RU"/>
          </a:p>
          <a:p>
            <a:pPr algn="l"/>
            <a:r>
              <a:rPr lang="ru-RU" u="sng">
                <a:hlinkClick r:id="rId17"/>
              </a:rPr>
              <a:t>http://обж.рф/uchebnye-mat</a:t>
            </a:r>
            <a:endParaRPr lang="ru-RU" u="sng"/>
          </a:p>
        </p:txBody>
      </p:sp>
    </p:spTree>
  </p:cSld>
  <p:clrMapOvr>
    <a:masterClrMapping/>
  </p:clrMapOvr>
  <p:transition spd="slow" advTm="800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set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290763" y="2833688"/>
            <a:ext cx="45624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Подготовила главный  библиограф читального зала </a:t>
            </a:r>
          </a:p>
          <a:p>
            <a:r>
              <a:rPr lang="ru-RU" sz="1600" b="1">
                <a:solidFill>
                  <a:schemeClr val="bg1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fire_texture1413 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2" t="3796" r="73628" b="37407"/>
          <a:stretch>
            <a:fillRect/>
          </a:stretch>
        </p:blipFill>
        <p:spPr bwMode="auto">
          <a:xfrm>
            <a:off x="3276600" y="1268413"/>
            <a:ext cx="27908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32" t="11157" r="37396" b="36343"/>
          <a:stretch>
            <a:fillRect/>
          </a:stretch>
        </p:blipFill>
        <p:spPr bwMode="auto">
          <a:xfrm>
            <a:off x="107950" y="1268413"/>
            <a:ext cx="302418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46" t="11157" r="2744" b="39491"/>
          <a:stretch>
            <a:fillRect/>
          </a:stretch>
        </p:blipFill>
        <p:spPr bwMode="auto">
          <a:xfrm>
            <a:off x="6227763" y="1341438"/>
            <a:ext cx="28813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2411413" y="260350"/>
            <a:ext cx="3983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FF00"/>
                </a:solidFill>
              </a:rPr>
              <a:t>Полководцы Руси 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84213" y="5373688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</a:rPr>
              <a:t>Дмитрий</a:t>
            </a:r>
          </a:p>
          <a:p>
            <a:pPr algn="l"/>
            <a:r>
              <a:rPr lang="ru-RU" sz="2400" b="1">
                <a:solidFill>
                  <a:schemeClr val="bg1"/>
                </a:solidFill>
              </a:rPr>
              <a:t>Донской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3044825" y="6092825"/>
            <a:ext cx="318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</a:rPr>
              <a:t>Александр Невский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948488" y="5373688"/>
            <a:ext cx="1382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</a:rPr>
              <a:t>Михаил</a:t>
            </a:r>
          </a:p>
          <a:p>
            <a:pPr algn="l"/>
            <a:r>
              <a:rPr lang="ru-RU" sz="2400" b="1">
                <a:solidFill>
                  <a:schemeClr val="bg1"/>
                </a:solidFill>
              </a:rPr>
              <a:t>Кутузов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1700213"/>
            <a:ext cx="88931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Октябрьской революции 1917 года Правительству Республики Советов пришлось в первые месяцы создавать новые вооруженные силы с учетом нового общественного устройства страны, внешних угроз и материальных возможностей.</a:t>
            </a:r>
          </a:p>
        </p:txBody>
      </p:sp>
    </p:spTree>
  </p:cSld>
  <p:clrMapOvr>
    <a:masterClrMapping/>
  </p:clrMapOvr>
  <p:transition spd="slow" advTm="8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05bb8f7d3ad3698b38c8e26e4835648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704138" cy="508476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Малочисленная, слабо обученная Красная гвардия, которая осталась от царского правительства не могла противостоять вторжению германских войск. Угроза вторжения германских войск вынудила Советское правительство начать комплектование постоянной армии.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Abstract-Yellow-And-Orange-Background-140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2417838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55086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2740516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5900"/>
            <a:ext cx="36576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0" y="4797425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Правительство молодой советской республики обратилось к гражданам с призывом о вступлении в ряды рабоче-крестьянской</a:t>
            </a:r>
          </a:p>
          <a:p>
            <a:r>
              <a:rPr lang="ru-RU" sz="2800" b="1">
                <a:solidFill>
                  <a:srgbClr val="0000CC"/>
                </a:solidFill>
              </a:rPr>
              <a:t>Красной Армии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9144000" cy="67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 descr="21 февраля со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3054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74663" y="3900488"/>
            <a:ext cx="8156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Был выпущен Декрет Советской власти</a:t>
            </a:r>
          </a:p>
          <a:p>
            <a:r>
              <a:rPr lang="ru-RU" sz="2800" b="1">
                <a:solidFill>
                  <a:srgbClr val="0000CC"/>
                </a:solidFill>
              </a:rPr>
              <a:t>«Социалистическое Отечество в опасности»</a:t>
            </a:r>
          </a:p>
        </p:txBody>
      </p:sp>
    </p:spTree>
  </p:cSld>
  <p:clrMapOvr>
    <a:masterClrMapping/>
  </p:clrMapOvr>
  <p:transition spd="slow" advTm="8000"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814</Words>
  <Application>Microsoft Office PowerPoint</Application>
  <PresentationFormat>Экран (4:3)</PresentationFormat>
  <Paragraphs>140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39</cp:revision>
  <dcterms:created xsi:type="dcterms:W3CDTF">2018-02-03T07:54:16Z</dcterms:created>
  <dcterms:modified xsi:type="dcterms:W3CDTF">2018-02-08T09:41:56Z</dcterms:modified>
</cp:coreProperties>
</file>