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9" r:id="rId3"/>
    <p:sldId id="308" r:id="rId4"/>
    <p:sldId id="262" r:id="rId5"/>
    <p:sldId id="263" r:id="rId6"/>
    <p:sldId id="268" r:id="rId7"/>
    <p:sldId id="259" r:id="rId8"/>
    <p:sldId id="260" r:id="rId9"/>
    <p:sldId id="266" r:id="rId10"/>
    <p:sldId id="316" r:id="rId11"/>
    <p:sldId id="314" r:id="rId12"/>
    <p:sldId id="317" r:id="rId13"/>
    <p:sldId id="323" r:id="rId14"/>
    <p:sldId id="320" r:id="rId15"/>
    <p:sldId id="318" r:id="rId16"/>
    <p:sldId id="319" r:id="rId17"/>
    <p:sldId id="265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0000FF"/>
    <a:srgbClr val="FF9900"/>
    <a:srgbClr val="CC0066"/>
    <a:srgbClr val="FFFF00"/>
    <a:srgbClr val="00FFFF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E1B08-514F-4A07-8D60-6626D165CA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993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715B-80A5-44A2-B553-1081230990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4141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97A38-A5F6-4894-8BC7-5742EABF39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316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31123-9EDA-44A6-9264-EF131BACC1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437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ACCF-0998-4655-AEEE-30B056588B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944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76412-F77A-4AA2-B7EC-96C0D5657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93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49C34-7E80-4E49-9F2E-49E7FDEA10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51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B940B-9F38-4B12-88FD-622E0D8C7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568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463B-9B9D-4E6F-99EC-4D49B7F87C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722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01A9D-87A3-4C24-8CEE-D451D16B94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555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DF7-1D74-4C09-AB31-77B29764C5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331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C1CDD9-229A-4961-A2D7-1346FE14F4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щ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6100507_or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8525" cy="210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1034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12" name="WordArt 12"/>
          <p:cNvSpPr>
            <a:spLocks noChangeArrowheads="1" noChangeShapeType="1" noTextEdit="1"/>
          </p:cNvSpPr>
          <p:nvPr/>
        </p:nvSpPr>
        <p:spPr bwMode="auto">
          <a:xfrm rot="-568488">
            <a:off x="1609725" y="2455863"/>
            <a:ext cx="6318250" cy="2695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Волшебный мир </a:t>
            </a:r>
          </a:p>
          <a:p>
            <a:pPr algn="ctr"/>
            <a:r>
              <a:rPr lang="ru-RU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театра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2555875" y="0"/>
            <a:ext cx="47529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1"/>
                </a:solidFill>
              </a:rPr>
              <a:t>Муниципальное бюджетное учреждение культуры                                                                                                                                                                      «Анапская централизованная библиотечная система »                                                                                     Центральная библиотека.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547813" y="6237288"/>
            <a:ext cx="640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Презентация, посвящённая году театра в России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39726_html_m8a964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Cloud"/>
          <p:cNvSpPr>
            <a:spLocks noChangeAspect="1" noEditPoints="1" noChangeArrowheads="1"/>
          </p:cNvSpPr>
          <p:nvPr/>
        </p:nvSpPr>
        <p:spPr bwMode="auto">
          <a:xfrm rot="-358095">
            <a:off x="4748213" y="4076700"/>
            <a:ext cx="4395787" cy="2781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 rot="-736483">
            <a:off x="4689475" y="4581525"/>
            <a:ext cx="4562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В Греции и Италии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ещё кое-где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сохранились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древние театры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619250" y="5949950"/>
            <a:ext cx="634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Театр Диониса в Греции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img6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738"/>
            <a:ext cx="9144000" cy="540226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0" y="11113"/>
            <a:ext cx="9091613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300" b="1">
                <a:solidFill>
                  <a:srgbClr val="0000FF"/>
                </a:solidFill>
              </a:rPr>
              <a:t>В первом ряду  обычно сидели самые знатные горожане.</a:t>
            </a:r>
          </a:p>
          <a:p>
            <a:pPr algn="ctr"/>
            <a:r>
              <a:rPr lang="ru-RU" sz="2300" b="1">
                <a:solidFill>
                  <a:srgbClr val="0000FF"/>
                </a:solidFill>
              </a:rPr>
              <a:t> Все были нарядно одеты, а головы украшали венками.</a:t>
            </a:r>
          </a:p>
          <a:p>
            <a:pPr algn="ctr"/>
            <a:r>
              <a:rPr lang="ru-RU" sz="2300" b="1">
                <a:solidFill>
                  <a:srgbClr val="0000FF"/>
                </a:solidFill>
              </a:rPr>
              <a:t>Спектакли в Древней Греции ставили только два раза в год, </a:t>
            </a:r>
          </a:p>
          <a:p>
            <a:pPr algn="ctr"/>
            <a:r>
              <a:rPr lang="ru-RU" sz="2300" b="1">
                <a:solidFill>
                  <a:srgbClr val="0000FF"/>
                </a:solidFill>
              </a:rPr>
              <a:t>во время праздников посвящённых Дионису – Богу вина.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im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775575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Greek-Masks-664x1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6988"/>
            <a:ext cx="4438651" cy="68849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427538" y="461963"/>
            <a:ext cx="4716462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FF00FF"/>
                </a:solidFill>
              </a:rPr>
              <a:t>Актеры в Древней Греции выступали в масках, обозначающих либо сценический тип персонажа (царь, герой, женщина и т. п.), либо душевное состояние (радость, горе, надменность, отчаянье и т. д.) и в париках.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3348038" cy="318135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492500" y="246063"/>
            <a:ext cx="5637213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/>
              <a:t>В Риме театры отгораживались от города </a:t>
            </a:r>
          </a:p>
          <a:p>
            <a:pPr algn="ctr">
              <a:lnSpc>
                <a:spcPct val="125000"/>
              </a:lnSpc>
            </a:pPr>
            <a:r>
              <a:rPr lang="ru-RU" sz="2000" b="1"/>
              <a:t>стенами. В них шли преимущественно </a:t>
            </a:r>
          </a:p>
          <a:p>
            <a:pPr algn="ctr">
              <a:lnSpc>
                <a:spcPct val="125000"/>
              </a:lnSpc>
            </a:pPr>
            <a:r>
              <a:rPr lang="ru-RU" sz="2000" b="1"/>
              <a:t>комедии, но их часто не могли досмотреть</a:t>
            </a:r>
          </a:p>
          <a:p>
            <a:pPr algn="ctr">
              <a:lnSpc>
                <a:spcPct val="125000"/>
              </a:lnSpc>
            </a:pPr>
            <a:r>
              <a:rPr lang="ru-RU" sz="2000" b="1"/>
              <a:t> до конца, так как римлян больше </a:t>
            </a:r>
          </a:p>
          <a:p>
            <a:pPr algn="ctr">
              <a:lnSpc>
                <a:spcPct val="125000"/>
              </a:lnSpc>
            </a:pPr>
            <a:r>
              <a:rPr lang="ru-RU" sz="2000" b="1"/>
              <a:t>привлекали гладиаторские бои на арене</a:t>
            </a:r>
          </a:p>
        </p:txBody>
      </p:sp>
      <p:pic>
        <p:nvPicPr>
          <p:cNvPr id="66566" name="Picture 6" descr="hello_html_m35dc1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5795962" cy="4149725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19056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CC"/>
                </a:solidFill>
              </a:rPr>
              <a:t>Средневековый театр не был похож на античные театральные зрелища. Возникший в недрах церкви, тяготевший к пышности и торжественности обрядов, средневековый театр воплотил важнейшие эпизоды христианской истории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Cloud"/>
          <p:cNvSpPr>
            <a:spLocks noChangeAspect="1" noEditPoints="1" noChangeArrowheads="1"/>
          </p:cNvSpPr>
          <p:nvPr/>
        </p:nvSpPr>
        <p:spPr bwMode="auto">
          <a:xfrm rot="-732028">
            <a:off x="4092575" y="4716463"/>
            <a:ext cx="5111750" cy="19462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-963984">
            <a:off x="3924300" y="5229225"/>
            <a:ext cx="5470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Действие могло разыгрываться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на площади или на ярмарке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0" r="51579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Cloud"/>
          <p:cNvSpPr>
            <a:spLocks noChangeAspect="1" noEditPoints="1" noChangeArrowheads="1"/>
          </p:cNvSpPr>
          <p:nvPr/>
        </p:nvSpPr>
        <p:spPr bwMode="auto">
          <a:xfrm rot="-648794">
            <a:off x="3594100" y="4579938"/>
            <a:ext cx="5548313" cy="21859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 rot="-673205">
            <a:off x="3800475" y="5013325"/>
            <a:ext cx="5235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00CC"/>
                </a:solidFill>
              </a:rPr>
              <a:t>Первые театральные зрелища на Руси </a:t>
            </a:r>
          </a:p>
          <a:p>
            <a:pPr algn="ctr"/>
            <a:r>
              <a:rPr lang="ru-RU" b="1">
                <a:solidFill>
                  <a:srgbClr val="0000CC"/>
                </a:solidFill>
              </a:rPr>
              <a:t>происходили прямо на улицах и площадях. </a:t>
            </a:r>
          </a:p>
          <a:p>
            <a:pPr algn="ctr"/>
            <a:r>
              <a:rPr lang="ru-RU" b="1">
                <a:solidFill>
                  <a:srgbClr val="0000CC"/>
                </a:solidFill>
              </a:rPr>
              <a:t>Первыми актёрами были скоморохи,</a:t>
            </a:r>
          </a:p>
          <a:p>
            <a:pPr algn="ctr"/>
            <a:r>
              <a:rPr lang="ru-RU" b="1">
                <a:solidFill>
                  <a:srgbClr val="0000CC"/>
                </a:solidFill>
              </a:rPr>
              <a:t>которые устраивали «медвежьи театры».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43438" y="188913"/>
            <a:ext cx="3354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FF"/>
                </a:solidFill>
              </a:rPr>
              <a:t>Древняя Русь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84213" y="0"/>
            <a:ext cx="7920037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FFFF"/>
                </a:solidFill>
              </a:rPr>
              <a:t>Театр – это необыкновенная страна. </a:t>
            </a:r>
          </a:p>
          <a:p>
            <a:pPr algn="ctr"/>
            <a:r>
              <a:rPr lang="ru-RU" sz="2800" b="1" i="1">
                <a:solidFill>
                  <a:srgbClr val="FF00FF"/>
                </a:solidFill>
              </a:rPr>
              <a:t>Дороги этой страны освещены огнём </a:t>
            </a:r>
          </a:p>
          <a:p>
            <a:pPr algn="ctr"/>
            <a:r>
              <a:rPr lang="ru-RU" sz="2800" b="1" i="1">
                <a:solidFill>
                  <a:srgbClr val="FF00FF"/>
                </a:solidFill>
              </a:rPr>
              <a:t>факелов, сиянием свечей. За поворотами переулков, на широких площадях</a:t>
            </a:r>
          </a:p>
          <a:p>
            <a:pPr algn="ctr"/>
            <a:r>
              <a:rPr lang="ru-RU" sz="2800" b="1" i="1">
                <a:solidFill>
                  <a:srgbClr val="FF00FF"/>
                </a:solidFill>
              </a:rPr>
              <a:t> мелькают платья Коломбин, костюмы Арлекинов и Петрушек. В стране театра </a:t>
            </a:r>
          </a:p>
          <a:p>
            <a:pPr algn="ctr"/>
            <a:r>
              <a:rPr lang="ru-RU" sz="2800" b="1" i="1">
                <a:solidFill>
                  <a:srgbClr val="FF00FF"/>
                </a:solidFill>
              </a:rPr>
              <a:t>не бывает скучной жизни: слёзы, смех, страсти, вымысел, музыка, шутки – всё здесь сплетено в невероятно захватывающие события. Равнодушных в театре нет. Создавали эту страну тысячи людей. В великом театральном царстве живут оперные, комедийные, балетные, драматические и детские театры.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щ4"/>
          <p:cNvPicPr>
            <a:picLocks noChangeAspect="1" noChangeArrowheads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671513"/>
            <a:ext cx="9144000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00CC"/>
                </a:solidFill>
              </a:rPr>
              <a:t>«Весь мир — театр.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00CC"/>
                </a:solidFill>
              </a:rPr>
              <a:t>В нем женщины, мужчины — 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00CC"/>
                </a:solidFill>
              </a:rPr>
              <a:t>все актеры.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00CC"/>
                </a:solidFill>
              </a:rPr>
              <a:t>У них свои есть выходы, уходы,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0000CC"/>
                </a:solidFill>
              </a:rPr>
              <a:t>И каждый не одну играет роль.»</a:t>
            </a:r>
          </a:p>
          <a:p>
            <a:pPr algn="ctr">
              <a:lnSpc>
                <a:spcPct val="150000"/>
              </a:lnSpc>
            </a:pPr>
            <a:endParaRPr lang="ru-RU" sz="3600" b="1">
              <a:solidFill>
                <a:srgbClr val="0000CC"/>
              </a:solidFill>
            </a:endParaRPr>
          </a:p>
          <a:p>
            <a:pPr algn="ctr"/>
            <a:r>
              <a:rPr lang="ru-RU" sz="3200" b="1">
                <a:solidFill>
                  <a:srgbClr val="0000CC"/>
                </a:solidFill>
              </a:rPr>
              <a:t>                                                 </a:t>
            </a:r>
            <a:r>
              <a:rPr lang="ru-RU" sz="2400" b="1">
                <a:solidFill>
                  <a:srgbClr val="0000CC"/>
                </a:solidFill>
              </a:rPr>
              <a:t>У.Шекспир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 rot="-585213">
            <a:off x="550863" y="827088"/>
            <a:ext cx="6391275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FF00FF"/>
                </a:solidFill>
              </a:rPr>
              <a:t>Кто в театре был однажды</a:t>
            </a:r>
          </a:p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FF00FF"/>
                </a:solidFill>
              </a:rPr>
              <a:t>Не забудет никогда.</a:t>
            </a:r>
          </a:p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FF00FF"/>
                </a:solidFill>
              </a:rPr>
              <a:t>Сцена, занавес, актёры –</a:t>
            </a:r>
          </a:p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FF00FF"/>
                </a:solidFill>
              </a:rPr>
              <a:t>Начинается игра!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endParaRPr lang="ru-RU" sz="3200" b="1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Cloud"/>
          <p:cNvSpPr>
            <a:spLocks noChangeAspect="1" noEditPoints="1" noChangeArrowheads="1"/>
          </p:cNvSpPr>
          <p:nvPr/>
        </p:nvSpPr>
        <p:spPr bwMode="auto">
          <a:xfrm rot="-723701">
            <a:off x="1282700" y="2439988"/>
            <a:ext cx="7826375" cy="4302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ru-RU" sz="2400" b="1"/>
          </a:p>
          <a:p>
            <a:pPr algn="ctr"/>
            <a:r>
              <a:rPr lang="ru-RU" sz="2400" b="1"/>
              <a:t>Театр может перенести зрителя  в далёкое прошлое, </a:t>
            </a:r>
          </a:p>
          <a:p>
            <a:pPr algn="ctr"/>
            <a:r>
              <a:rPr lang="ru-RU" sz="2400" b="1"/>
              <a:t>показать настоящее, будущее или погрузить в сказку. </a:t>
            </a:r>
          </a:p>
          <a:p>
            <a:pPr algn="ctr"/>
            <a:r>
              <a:rPr lang="ru-RU" sz="2400" b="1"/>
              <a:t>Главные творцы в театре артисты.</a:t>
            </a:r>
          </a:p>
          <a:p>
            <a:pPr algn="ctr"/>
            <a:endParaRPr lang="ru-RU" sz="2500" b="1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8192">
            <a:off x="312738" y="417513"/>
            <a:ext cx="4560887" cy="3421062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Cloud"/>
          <p:cNvSpPr>
            <a:spLocks noChangeAspect="1" noEditPoints="1" noChangeArrowheads="1"/>
          </p:cNvSpPr>
          <p:nvPr/>
        </p:nvSpPr>
        <p:spPr bwMode="auto">
          <a:xfrm>
            <a:off x="3024188" y="1484313"/>
            <a:ext cx="6119812" cy="41052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rot="-676819">
            <a:off x="2998788" y="1873250"/>
            <a:ext cx="60372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>
                <a:solidFill>
                  <a:srgbClr val="0000FF"/>
                </a:solidFill>
              </a:rPr>
              <a:t>Слово «театр» </a:t>
            </a:r>
          </a:p>
          <a:p>
            <a:pPr algn="ctr">
              <a:lnSpc>
                <a:spcPct val="125000"/>
              </a:lnSpc>
            </a:pPr>
            <a:r>
              <a:rPr lang="ru-RU" sz="3200" b="1" i="1">
                <a:solidFill>
                  <a:srgbClr val="0000FF"/>
                </a:solidFill>
              </a:rPr>
              <a:t>произошло от греческого</a:t>
            </a:r>
          </a:p>
          <a:p>
            <a:pPr algn="ctr">
              <a:lnSpc>
                <a:spcPct val="125000"/>
              </a:lnSpc>
            </a:pPr>
            <a:r>
              <a:rPr lang="ru-RU" sz="3200" b="1" i="1">
                <a:solidFill>
                  <a:srgbClr val="0000FF"/>
                </a:solidFill>
              </a:rPr>
              <a:t>«театрон» - место, </a:t>
            </a:r>
          </a:p>
          <a:p>
            <a:pPr algn="ctr">
              <a:lnSpc>
                <a:spcPct val="125000"/>
              </a:lnSpc>
            </a:pPr>
            <a:r>
              <a:rPr lang="ru-RU" sz="3200" b="1" i="1">
                <a:solidFill>
                  <a:srgbClr val="0000FF"/>
                </a:solidFill>
              </a:rPr>
              <a:t>где собираются чтобы, посмотреть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lum bright="-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2" b="3780"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38100">
            <a:solidFill>
              <a:srgbClr val="99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19100" y="260350"/>
            <a:ext cx="82343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</a:rPr>
              <a:t>Театр – самый древний вид зрелищного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 искусства. Его история насчитывает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более 2,5 тысяч лет и он продолжает </a:t>
            </a:r>
          </a:p>
          <a:p>
            <a:pPr algn="ctr"/>
            <a:r>
              <a:rPr lang="ru-RU" sz="2800" b="1">
                <a:solidFill>
                  <a:srgbClr val="0000FF"/>
                </a:solidFill>
              </a:rPr>
              <a:t>оставаться динамичным живым искусством.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Cloud"/>
          <p:cNvSpPr>
            <a:spLocks noChangeAspect="1" noEditPoints="1" noChangeArrowheads="1"/>
          </p:cNvSpPr>
          <p:nvPr/>
        </p:nvSpPr>
        <p:spPr bwMode="auto">
          <a:xfrm rot="-529362">
            <a:off x="3175" y="258763"/>
            <a:ext cx="6192838" cy="2968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 rot="-720372">
            <a:off x="344488" y="765175"/>
            <a:ext cx="56705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200" b="1">
                <a:solidFill>
                  <a:srgbClr val="0000CC"/>
                </a:solidFill>
              </a:rPr>
              <a:t>В античном мире действие спектаклей </a:t>
            </a:r>
          </a:p>
          <a:p>
            <a:pPr algn="ctr">
              <a:lnSpc>
                <a:spcPct val="125000"/>
              </a:lnSpc>
            </a:pPr>
            <a:r>
              <a:rPr lang="ru-RU" sz="2200" b="1">
                <a:solidFill>
                  <a:srgbClr val="0000CC"/>
                </a:solidFill>
              </a:rPr>
              <a:t>развёртывалось на лоне природы. </a:t>
            </a:r>
          </a:p>
          <a:p>
            <a:pPr algn="ctr">
              <a:lnSpc>
                <a:spcPct val="125000"/>
              </a:lnSpc>
            </a:pPr>
            <a:r>
              <a:rPr lang="ru-RU" sz="2200" b="1">
                <a:solidFill>
                  <a:srgbClr val="0000CC"/>
                </a:solidFill>
              </a:rPr>
              <a:t>Это придавало античному театру</a:t>
            </a:r>
          </a:p>
          <a:p>
            <a:pPr algn="ctr">
              <a:lnSpc>
                <a:spcPct val="125000"/>
              </a:lnSpc>
            </a:pPr>
            <a:r>
              <a:rPr lang="ru-RU" sz="2200" b="1">
                <a:solidFill>
                  <a:srgbClr val="0000CC"/>
                </a:solidFill>
              </a:rPr>
              <a:t>естественность и живость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9a030ccf708028d64c9fea00bcc60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0"/>
            <a:ext cx="4510087" cy="685800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Cloud"/>
          <p:cNvSpPr>
            <a:spLocks noChangeAspect="1" noEditPoints="1" noChangeArrowheads="1"/>
          </p:cNvSpPr>
          <p:nvPr/>
        </p:nvSpPr>
        <p:spPr bwMode="auto">
          <a:xfrm rot="-397512">
            <a:off x="49213" y="1625600"/>
            <a:ext cx="5076825" cy="48958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000" b="1"/>
              <a:t>В Древней Греции театр считался </a:t>
            </a:r>
          </a:p>
          <a:p>
            <a:pPr algn="ctr"/>
            <a:r>
              <a:rPr lang="ru-RU" sz="2000" b="1"/>
              <a:t>государственным делом и соответственно </a:t>
            </a:r>
          </a:p>
          <a:p>
            <a:pPr algn="ctr"/>
            <a:r>
              <a:rPr lang="ru-RU" sz="2000" b="1"/>
              <a:t>драматурги и актёры были уважаемыми гражданами </a:t>
            </a:r>
          </a:p>
          <a:p>
            <a:pPr algn="ctr"/>
            <a:r>
              <a:rPr lang="ru-RU" sz="2000" b="1"/>
              <a:t>и могли занимать высокие общественные должности</a:t>
            </a:r>
          </a:p>
          <a:p>
            <a:pPr algn="ctr"/>
            <a:endParaRPr lang="ru-RU" sz="2000" b="1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456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43</cp:revision>
  <dcterms:created xsi:type="dcterms:W3CDTF">2017-12-20T06:29:50Z</dcterms:created>
  <dcterms:modified xsi:type="dcterms:W3CDTF">2018-01-09T12:27:15Z</dcterms:modified>
</cp:coreProperties>
</file>