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5" r:id="rId2"/>
    <p:sldId id="279" r:id="rId3"/>
    <p:sldId id="284" r:id="rId4"/>
    <p:sldId id="286" r:id="rId5"/>
    <p:sldId id="288" r:id="rId6"/>
    <p:sldId id="289" r:id="rId7"/>
    <p:sldId id="295" r:id="rId8"/>
    <p:sldId id="291" r:id="rId9"/>
    <p:sldId id="282" r:id="rId10"/>
    <p:sldId id="285" r:id="rId11"/>
    <p:sldId id="296" r:id="rId12"/>
    <p:sldId id="303" r:id="rId13"/>
    <p:sldId id="304" r:id="rId14"/>
    <p:sldId id="305" r:id="rId15"/>
    <p:sldId id="292" r:id="rId16"/>
    <p:sldId id="309" r:id="rId17"/>
    <p:sldId id="306" r:id="rId18"/>
    <p:sldId id="302" r:id="rId19"/>
    <p:sldId id="310" r:id="rId20"/>
    <p:sldId id="308" r:id="rId21"/>
    <p:sldId id="297" r:id="rId22"/>
    <p:sldId id="312" r:id="rId23"/>
    <p:sldId id="268" r:id="rId24"/>
    <p:sldId id="313" r:id="rId25"/>
    <p:sldId id="314" r:id="rId26"/>
    <p:sldId id="328" r:id="rId27"/>
    <p:sldId id="315" r:id="rId28"/>
    <p:sldId id="316" r:id="rId29"/>
    <p:sldId id="317" r:id="rId30"/>
    <p:sldId id="275" r:id="rId31"/>
    <p:sldId id="318" r:id="rId32"/>
    <p:sldId id="293" r:id="rId33"/>
    <p:sldId id="320" r:id="rId34"/>
    <p:sldId id="300" r:id="rId35"/>
    <p:sldId id="325" r:id="rId36"/>
    <p:sldId id="329" r:id="rId37"/>
    <p:sldId id="341" r:id="rId38"/>
    <p:sldId id="339" r:id="rId39"/>
    <p:sldId id="327" r:id="rId40"/>
    <p:sldId id="326" r:id="rId41"/>
    <p:sldId id="338" r:id="rId42"/>
    <p:sldId id="330" r:id="rId43"/>
    <p:sldId id="323" r:id="rId44"/>
    <p:sldId id="301" r:id="rId45"/>
    <p:sldId id="321" r:id="rId46"/>
    <p:sldId id="324" r:id="rId47"/>
    <p:sldId id="266" r:id="rId48"/>
    <p:sldId id="264" r:id="rId49"/>
    <p:sldId id="343" r:id="rId50"/>
    <p:sldId id="262" r:id="rId51"/>
    <p:sldId id="344" r:id="rId52"/>
    <p:sldId id="258" r:id="rId53"/>
    <p:sldId id="261" r:id="rId54"/>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66"/>
    <a:srgbClr val="FFFFCC"/>
    <a:srgbClr val="FFFF00"/>
    <a:srgbClr val="FF0000"/>
    <a:srgbClr val="FF9900"/>
    <a:srgbClr val="0000CC"/>
    <a:srgbClr val="0000FF"/>
    <a:srgbClr val="00FF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374" autoAdjust="0"/>
    <p:restoredTop sz="93460" autoAdjust="0"/>
  </p:normalViewPr>
  <p:slideViewPr>
    <p:cSldViewPr>
      <p:cViewPr varScale="1">
        <p:scale>
          <a:sx n="68" d="100"/>
          <a:sy n="68" d="100"/>
        </p:scale>
        <p:origin x="-148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136E7C81-36CB-41D5-B860-DAA8E6497D5A}" type="slidenum">
              <a:rPr lang="ru-RU"/>
              <a:pPr/>
              <a:t>‹#›</a:t>
            </a:fld>
            <a:endParaRPr lang="ru-RU"/>
          </a:p>
        </p:txBody>
      </p:sp>
    </p:spTree>
    <p:extLst>
      <p:ext uri="{BB962C8B-B14F-4D97-AF65-F5344CB8AC3E}">
        <p14:creationId xmlns="" xmlns:p14="http://schemas.microsoft.com/office/powerpoint/2010/main" val="902313382"/>
      </p:ext>
    </p:extLst>
  </p:cSld>
  <p:clrMapOvr>
    <a:masterClrMapping/>
  </p:clrMapOvr>
  <mc:AlternateContent xmlns:mc="http://schemas.openxmlformats.org/markup-compatibility/2006">
    <mc:Choice xmlns="" xmlns:p14="http://schemas.microsoft.com/office/powerpoint/2010/main" Requires="p14">
      <p:transition spd="slow" p14:dur="1600" advClick="0" advTm="8000">
        <p:blinds dir="vert"/>
      </p:transition>
    </mc:Choice>
    <mc:Fallback>
      <p:transition spd="slow" advClick="0" advTm="8000">
        <p:blinds dir="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690D9EE3-CB4A-4A6E-9EEA-6DAE5CE0096D}" type="slidenum">
              <a:rPr lang="ru-RU"/>
              <a:pPr/>
              <a:t>‹#›</a:t>
            </a:fld>
            <a:endParaRPr lang="ru-RU"/>
          </a:p>
        </p:txBody>
      </p:sp>
    </p:spTree>
    <p:extLst>
      <p:ext uri="{BB962C8B-B14F-4D97-AF65-F5344CB8AC3E}">
        <p14:creationId xmlns="" xmlns:p14="http://schemas.microsoft.com/office/powerpoint/2010/main" val="1952947752"/>
      </p:ext>
    </p:extLst>
  </p:cSld>
  <p:clrMapOvr>
    <a:masterClrMapping/>
  </p:clrMapOvr>
  <mc:AlternateContent xmlns:mc="http://schemas.openxmlformats.org/markup-compatibility/2006">
    <mc:Choice xmlns="" xmlns:p14="http://schemas.microsoft.com/office/powerpoint/2010/main" Requires="p14">
      <p:transition spd="slow" p14:dur="1600" advClick="0" advTm="8000">
        <p:blinds dir="vert"/>
      </p:transition>
    </mc:Choice>
    <mc:Fallback>
      <p:transition spd="slow" advClick="0" advTm="8000">
        <p:blinds dir="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B74F44C2-A0F6-45B5-A586-626EAEFE1DAD}" type="slidenum">
              <a:rPr lang="ru-RU"/>
              <a:pPr/>
              <a:t>‹#›</a:t>
            </a:fld>
            <a:endParaRPr lang="ru-RU"/>
          </a:p>
        </p:txBody>
      </p:sp>
    </p:spTree>
    <p:extLst>
      <p:ext uri="{BB962C8B-B14F-4D97-AF65-F5344CB8AC3E}">
        <p14:creationId xmlns="" xmlns:p14="http://schemas.microsoft.com/office/powerpoint/2010/main" val="230112141"/>
      </p:ext>
    </p:extLst>
  </p:cSld>
  <p:clrMapOvr>
    <a:masterClrMapping/>
  </p:clrMapOvr>
  <mc:AlternateContent xmlns:mc="http://schemas.openxmlformats.org/markup-compatibility/2006">
    <mc:Choice xmlns="" xmlns:p14="http://schemas.microsoft.com/office/powerpoint/2010/main" Requires="p14">
      <p:transition spd="slow" p14:dur="1600" advClick="0" advTm="8000">
        <p:blinds dir="vert"/>
      </p:transition>
    </mc:Choice>
    <mc:Fallback>
      <p:transition spd="slow" advClick="0" advTm="8000">
        <p:blinds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C85234DC-F8A5-4878-8EB5-F1A4F52ED2AF}" type="slidenum">
              <a:rPr lang="ru-RU"/>
              <a:pPr/>
              <a:t>‹#›</a:t>
            </a:fld>
            <a:endParaRPr lang="ru-RU"/>
          </a:p>
        </p:txBody>
      </p:sp>
    </p:spTree>
    <p:extLst>
      <p:ext uri="{BB962C8B-B14F-4D97-AF65-F5344CB8AC3E}">
        <p14:creationId xmlns="" xmlns:p14="http://schemas.microsoft.com/office/powerpoint/2010/main" val="2490263275"/>
      </p:ext>
    </p:extLst>
  </p:cSld>
  <p:clrMapOvr>
    <a:masterClrMapping/>
  </p:clrMapOvr>
  <mc:AlternateContent xmlns:mc="http://schemas.openxmlformats.org/markup-compatibility/2006">
    <mc:Choice xmlns="" xmlns:p14="http://schemas.microsoft.com/office/powerpoint/2010/main" Requires="p14">
      <p:transition spd="slow" p14:dur="1600" advClick="0" advTm="8000">
        <p:blinds dir="vert"/>
      </p:transition>
    </mc:Choice>
    <mc:Fallback>
      <p:transition spd="slow" advClick="0" advTm="8000">
        <p:blinds dir="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8"/>
            <a:ext cx="78867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CD89A35F-6E7B-40D4-A796-E3E22889AFBA}" type="slidenum">
              <a:rPr lang="ru-RU"/>
              <a:pPr/>
              <a:t>‹#›</a:t>
            </a:fld>
            <a:endParaRPr lang="ru-RU"/>
          </a:p>
        </p:txBody>
      </p:sp>
    </p:spTree>
    <p:extLst>
      <p:ext uri="{BB962C8B-B14F-4D97-AF65-F5344CB8AC3E}">
        <p14:creationId xmlns="" xmlns:p14="http://schemas.microsoft.com/office/powerpoint/2010/main" val="407914036"/>
      </p:ext>
    </p:extLst>
  </p:cSld>
  <p:clrMapOvr>
    <a:masterClrMapping/>
  </p:clrMapOvr>
  <mc:AlternateContent xmlns:mc="http://schemas.openxmlformats.org/markup-compatibility/2006">
    <mc:Choice xmlns="" xmlns:p14="http://schemas.microsoft.com/office/powerpoint/2010/main" Requires="p14">
      <p:transition spd="slow" p14:dur="1600" advClick="0" advTm="8000">
        <p:blinds dir="vert"/>
      </p:transition>
    </mc:Choice>
    <mc:Fallback>
      <p:transition spd="slow" advClick="0" advTm="8000">
        <p:blinds dir="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FC5DA299-AED9-40F7-BB2E-D9D2032D4C3F}" type="slidenum">
              <a:rPr lang="ru-RU"/>
              <a:pPr/>
              <a:t>‹#›</a:t>
            </a:fld>
            <a:endParaRPr lang="ru-RU"/>
          </a:p>
        </p:txBody>
      </p:sp>
    </p:spTree>
    <p:extLst>
      <p:ext uri="{BB962C8B-B14F-4D97-AF65-F5344CB8AC3E}">
        <p14:creationId xmlns="" xmlns:p14="http://schemas.microsoft.com/office/powerpoint/2010/main" val="778687943"/>
      </p:ext>
    </p:extLst>
  </p:cSld>
  <p:clrMapOvr>
    <a:masterClrMapping/>
  </p:clrMapOvr>
  <mc:AlternateContent xmlns:mc="http://schemas.openxmlformats.org/markup-compatibility/2006">
    <mc:Choice xmlns="" xmlns:p14="http://schemas.microsoft.com/office/powerpoint/2010/main" Requires="p14">
      <p:transition spd="slow" p14:dur="1600" advClick="0" advTm="8000">
        <p:blinds dir="vert"/>
      </p:transition>
    </mc:Choice>
    <mc:Fallback>
      <p:transition spd="slow" advClick="0" advTm="8000">
        <p:blinds dir="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365125"/>
            <a:ext cx="78867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630238" y="2505075"/>
            <a:ext cx="386873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29150" y="2505075"/>
            <a:ext cx="38877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ru-RU"/>
          </a:p>
        </p:txBody>
      </p:sp>
      <p:sp>
        <p:nvSpPr>
          <p:cNvPr id="8" name="Нижний колонтитул 7"/>
          <p:cNvSpPr>
            <a:spLocks noGrp="1"/>
          </p:cNvSpPr>
          <p:nvPr>
            <p:ph type="ftr" sz="quarter" idx="11"/>
          </p:nvPr>
        </p:nvSpPr>
        <p:spPr/>
        <p:txBody>
          <a:bodyPr/>
          <a:lstStyle>
            <a:lvl1pPr>
              <a:defRPr/>
            </a:lvl1pPr>
          </a:lstStyle>
          <a:p>
            <a:endParaRPr lang="ru-RU"/>
          </a:p>
        </p:txBody>
      </p:sp>
      <p:sp>
        <p:nvSpPr>
          <p:cNvPr id="9" name="Номер слайда 8"/>
          <p:cNvSpPr>
            <a:spLocks noGrp="1"/>
          </p:cNvSpPr>
          <p:nvPr>
            <p:ph type="sldNum" sz="quarter" idx="12"/>
          </p:nvPr>
        </p:nvSpPr>
        <p:spPr/>
        <p:txBody>
          <a:bodyPr/>
          <a:lstStyle>
            <a:lvl1pPr>
              <a:defRPr/>
            </a:lvl1pPr>
          </a:lstStyle>
          <a:p>
            <a:fld id="{BBB2AFC8-A822-4D7A-80AD-B752F1C9A8C0}" type="slidenum">
              <a:rPr lang="ru-RU"/>
              <a:pPr/>
              <a:t>‹#›</a:t>
            </a:fld>
            <a:endParaRPr lang="ru-RU"/>
          </a:p>
        </p:txBody>
      </p:sp>
    </p:spTree>
    <p:extLst>
      <p:ext uri="{BB962C8B-B14F-4D97-AF65-F5344CB8AC3E}">
        <p14:creationId xmlns="" xmlns:p14="http://schemas.microsoft.com/office/powerpoint/2010/main" val="1096894989"/>
      </p:ext>
    </p:extLst>
  </p:cSld>
  <p:clrMapOvr>
    <a:masterClrMapping/>
  </p:clrMapOvr>
  <mc:AlternateContent xmlns:mc="http://schemas.openxmlformats.org/markup-compatibility/2006">
    <mc:Choice xmlns="" xmlns:p14="http://schemas.microsoft.com/office/powerpoint/2010/main" Requires="p14">
      <p:transition spd="slow" p14:dur="1600" advClick="0" advTm="8000">
        <p:blinds dir="vert"/>
      </p:transition>
    </mc:Choice>
    <mc:Fallback>
      <p:transition spd="slow" advClick="0" advTm="8000">
        <p:blinds dir="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ru-RU"/>
          </a:p>
        </p:txBody>
      </p:sp>
      <p:sp>
        <p:nvSpPr>
          <p:cNvPr id="4" name="Нижний колонтитул 3"/>
          <p:cNvSpPr>
            <a:spLocks noGrp="1"/>
          </p:cNvSpPr>
          <p:nvPr>
            <p:ph type="ftr" sz="quarter" idx="11"/>
          </p:nvPr>
        </p:nvSpPr>
        <p:spPr/>
        <p:txBody>
          <a:bodyPr/>
          <a:lstStyle>
            <a:lvl1pPr>
              <a:defRPr/>
            </a:lvl1pPr>
          </a:lstStyle>
          <a:p>
            <a:endParaRPr lang="ru-RU"/>
          </a:p>
        </p:txBody>
      </p:sp>
      <p:sp>
        <p:nvSpPr>
          <p:cNvPr id="5" name="Номер слайда 4"/>
          <p:cNvSpPr>
            <a:spLocks noGrp="1"/>
          </p:cNvSpPr>
          <p:nvPr>
            <p:ph type="sldNum" sz="quarter" idx="12"/>
          </p:nvPr>
        </p:nvSpPr>
        <p:spPr/>
        <p:txBody>
          <a:bodyPr/>
          <a:lstStyle>
            <a:lvl1pPr>
              <a:defRPr/>
            </a:lvl1pPr>
          </a:lstStyle>
          <a:p>
            <a:fld id="{01A8CA21-F146-45AE-9D83-AF8B8B130E22}" type="slidenum">
              <a:rPr lang="ru-RU"/>
              <a:pPr/>
              <a:t>‹#›</a:t>
            </a:fld>
            <a:endParaRPr lang="ru-RU"/>
          </a:p>
        </p:txBody>
      </p:sp>
    </p:spTree>
    <p:extLst>
      <p:ext uri="{BB962C8B-B14F-4D97-AF65-F5344CB8AC3E}">
        <p14:creationId xmlns="" xmlns:p14="http://schemas.microsoft.com/office/powerpoint/2010/main" val="3442080934"/>
      </p:ext>
    </p:extLst>
  </p:cSld>
  <p:clrMapOvr>
    <a:masterClrMapping/>
  </p:clrMapOvr>
  <mc:AlternateContent xmlns:mc="http://schemas.openxmlformats.org/markup-compatibility/2006">
    <mc:Choice xmlns="" xmlns:p14="http://schemas.microsoft.com/office/powerpoint/2010/main" Requires="p14">
      <p:transition spd="slow" p14:dur="1600" advClick="0" advTm="8000">
        <p:blinds dir="vert"/>
      </p:transition>
    </mc:Choice>
    <mc:Fallback>
      <p:transition spd="slow" advClick="0" advTm="8000">
        <p:blinds dir="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ru-RU"/>
          </a:p>
        </p:txBody>
      </p:sp>
      <p:sp>
        <p:nvSpPr>
          <p:cNvPr id="3" name="Нижний колонтитул 2"/>
          <p:cNvSpPr>
            <a:spLocks noGrp="1"/>
          </p:cNvSpPr>
          <p:nvPr>
            <p:ph type="ftr" sz="quarter" idx="11"/>
          </p:nvPr>
        </p:nvSpPr>
        <p:spPr/>
        <p:txBody>
          <a:bodyPr/>
          <a:lstStyle>
            <a:lvl1pPr>
              <a:defRPr/>
            </a:lvl1pPr>
          </a:lstStyle>
          <a:p>
            <a:endParaRPr lang="ru-RU"/>
          </a:p>
        </p:txBody>
      </p:sp>
      <p:sp>
        <p:nvSpPr>
          <p:cNvPr id="4" name="Номер слайда 3"/>
          <p:cNvSpPr>
            <a:spLocks noGrp="1"/>
          </p:cNvSpPr>
          <p:nvPr>
            <p:ph type="sldNum" sz="quarter" idx="12"/>
          </p:nvPr>
        </p:nvSpPr>
        <p:spPr/>
        <p:txBody>
          <a:bodyPr/>
          <a:lstStyle>
            <a:lvl1pPr>
              <a:defRPr/>
            </a:lvl1pPr>
          </a:lstStyle>
          <a:p>
            <a:fld id="{1AB16916-BD29-483E-A72A-BECFDA1C4165}" type="slidenum">
              <a:rPr lang="ru-RU"/>
              <a:pPr/>
              <a:t>‹#›</a:t>
            </a:fld>
            <a:endParaRPr lang="ru-RU"/>
          </a:p>
        </p:txBody>
      </p:sp>
    </p:spTree>
    <p:extLst>
      <p:ext uri="{BB962C8B-B14F-4D97-AF65-F5344CB8AC3E}">
        <p14:creationId xmlns="" xmlns:p14="http://schemas.microsoft.com/office/powerpoint/2010/main" val="1914598745"/>
      </p:ext>
    </p:extLst>
  </p:cSld>
  <p:clrMapOvr>
    <a:masterClrMapping/>
  </p:clrMapOvr>
  <mc:AlternateContent xmlns:mc="http://schemas.openxmlformats.org/markup-compatibility/2006">
    <mc:Choice xmlns="" xmlns:p14="http://schemas.microsoft.com/office/powerpoint/2010/main" Requires="p14">
      <p:transition spd="slow" p14:dur="1600" advClick="0" advTm="8000">
        <p:blinds dir="vert"/>
      </p:transition>
    </mc:Choice>
    <mc:Fallback>
      <p:transition spd="slow" advClick="0" advTm="8000">
        <p:blinds dir="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DE17AEFF-53E8-46F4-90C5-D82AED8B6F81}" type="slidenum">
              <a:rPr lang="ru-RU"/>
              <a:pPr/>
              <a:t>‹#›</a:t>
            </a:fld>
            <a:endParaRPr lang="ru-RU"/>
          </a:p>
        </p:txBody>
      </p:sp>
    </p:spTree>
    <p:extLst>
      <p:ext uri="{BB962C8B-B14F-4D97-AF65-F5344CB8AC3E}">
        <p14:creationId xmlns="" xmlns:p14="http://schemas.microsoft.com/office/powerpoint/2010/main" val="3054243592"/>
      </p:ext>
    </p:extLst>
  </p:cSld>
  <p:clrMapOvr>
    <a:masterClrMapping/>
  </p:clrMapOvr>
  <mc:AlternateContent xmlns:mc="http://schemas.openxmlformats.org/markup-compatibility/2006">
    <mc:Choice xmlns="" xmlns:p14="http://schemas.microsoft.com/office/powerpoint/2010/main" Requires="p14">
      <p:transition spd="slow" p14:dur="1600" advClick="0" advTm="8000">
        <p:blinds dir="vert"/>
      </p:transition>
    </mc:Choice>
    <mc:Fallback>
      <p:transition spd="slow" advClick="0" advTm="8000">
        <p:blinds dir="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6AADA1A7-6D00-4B80-9473-EC4FBF4082B9}" type="slidenum">
              <a:rPr lang="ru-RU"/>
              <a:pPr/>
              <a:t>‹#›</a:t>
            </a:fld>
            <a:endParaRPr lang="ru-RU"/>
          </a:p>
        </p:txBody>
      </p:sp>
    </p:spTree>
    <p:extLst>
      <p:ext uri="{BB962C8B-B14F-4D97-AF65-F5344CB8AC3E}">
        <p14:creationId xmlns="" xmlns:p14="http://schemas.microsoft.com/office/powerpoint/2010/main" val="3208929781"/>
      </p:ext>
    </p:extLst>
  </p:cSld>
  <p:clrMapOvr>
    <a:masterClrMapping/>
  </p:clrMapOvr>
  <mc:AlternateContent xmlns:mc="http://schemas.openxmlformats.org/markup-compatibility/2006">
    <mc:Choice xmlns="" xmlns:p14="http://schemas.microsoft.com/office/powerpoint/2010/main" Requires="p14">
      <p:transition spd="slow" p14:dur="1600" advClick="0" advTm="8000">
        <p:blinds dir="vert"/>
      </p:transition>
    </mc:Choice>
    <mc:Fallback>
      <p:transition spd="slow" advClick="0" advTm="8000">
        <p:blinds dir="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7C9D6A90-3824-407D-8BA0-E48ABA92F4B7}" type="slidenum">
              <a:rPr lang="ru-RU"/>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 xmlns:p14="http://schemas.microsoft.com/office/powerpoint/2010/main" Requires="p14">
      <p:transition spd="slow" p14:dur="1600" advClick="0" advTm="8000">
        <p:blinds dir="vert"/>
      </p:transition>
    </mc:Choice>
    <mc:Fallback>
      <p:transition spd="slow" advClick="0" advTm="8000">
        <p:blinds dir="vert"/>
      </p:transition>
    </mc:Fallback>
  </mc:AlternateConten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wm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25.gif"/></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2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44.jpeg"/></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57.jpeg"/></Relationships>
</file>

<file path=ppt/slides/_rels/slide42.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61.jpeg"/><Relationship Id="rId4" Type="http://schemas.openxmlformats.org/officeDocument/2006/relationships/image" Target="../media/image60.jpeg"/></Relationships>
</file>

<file path=ppt/slides/_rels/slide46.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66.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8" Type="http://schemas.openxmlformats.org/officeDocument/2006/relationships/hyperlink" Target="https://news.yandex.ru/yandsearch?text=&#1072;&#1083;&#1077;&#1082;&#1089;&#1077;&#1081;%20&#1085;&#1080;&#1082;&#1086;&#1083;&#1072;&#1077;&#1074;&#1080;&#1095;%20&#1090;&#1086;&#1083;&#1089;&#1090;&#1086;&#1081;%20&#1089;&#1077;&#1084;&#1100;&#1103;&amp;lr=35&amp;rpt=nnews2&amp;rel=rel&amp;grhow=clutop&amp;from=serp" TargetMode="External"/><Relationship Id="rId13" Type="http://schemas.openxmlformats.org/officeDocument/2006/relationships/hyperlink" Target="https://yandex.ru/images/search?text=&#1076;&#1084;&#1080;&#1090;&#1088;&#1080;&#1081;%20&#1072;&#1083;&#1077;&#1082;&#1089;&#1077;&#1077;&#1074;&#1080;&#1095;%20&#1090;&#1086;&#1083;&#1089;&#1090;&#1086;&#1081;%20&#1082;&#1086;&#1084;&#1087;&#1086;&#1079;&#1080;&#1090;&#1086;&#1088;&amp;noreask=1&amp;lr=35" TargetMode="External"/><Relationship Id="rId3" Type="http://schemas.openxmlformats.org/officeDocument/2006/relationships/hyperlink" Target="http://www.people.su/108600_2" TargetMode="External"/><Relationship Id="rId7" Type="http://schemas.openxmlformats.org/officeDocument/2006/relationships/hyperlink" Target="https://wiki2.org/ru/&#1058;&#1086;&#1083;&#1089;&#1090;&#1086;&#1081;,_&#1040;&#1083;&#1077;&#1082;&#1089;&#1077;&#1081;_&#1053;&#1080;&#1082;&#1086;&#1083;&#1072;&#1077;&#1074;&#1080;&#1095;" TargetMode="External"/><Relationship Id="rId12" Type="http://schemas.openxmlformats.org/officeDocument/2006/relationships/hyperlink" Target="https://slovar.wikireading.ru/1348608" TargetMode="External"/><Relationship Id="rId2" Type="http://schemas.openxmlformats.org/officeDocument/2006/relationships/image" Target="../media/image15.jpeg"/><Relationship Id="rId16" Type="http://schemas.openxmlformats.org/officeDocument/2006/relationships/hyperlink" Target="http://librebook.me/list/person/aleksei_nikolaevich_tolstoi" TargetMode="External"/><Relationship Id="rId1" Type="http://schemas.openxmlformats.org/officeDocument/2006/relationships/slideLayout" Target="../slideLayouts/slideLayout7.xml"/><Relationship Id="rId6" Type="http://schemas.openxmlformats.org/officeDocument/2006/relationships/hyperlink" Target="http://stuki-druki.com/authors/Tolstoi-Alexei.php" TargetMode="External"/><Relationship Id="rId11" Type="http://schemas.openxmlformats.org/officeDocument/2006/relationships/hyperlink" Target="https://yandex.ru/images/search?text=&#1076;&#1084;&#1080;&#1090;&#1088;&#1080;&#1081;%20&#1072;&#1083;&#1077;&#1082;&#1089;&#1077;&#1077;&#1074;&#1080;&#1095;%20&#1090;&#1086;&#1083;&#1089;&#1090;&#1086;&#1081;&amp;noreask=1&amp;lr=35" TargetMode="External"/><Relationship Id="rId5" Type="http://schemas.openxmlformats.org/officeDocument/2006/relationships/hyperlink" Target="https://24smi.org/celebrity/3966-aleksei-tolstoi.html" TargetMode="External"/><Relationship Id="rId15" Type="http://schemas.openxmlformats.org/officeDocument/2006/relationships/hyperlink" Target="https://news.yandex.ru/yandsearch?text=&#1090;&#1086;&#1083;&#1089;&#1090;&#1086;&#1081;%20&#1072;&#1083;&#1077;&#1082;&#1089;&#1077;&#1081;%20&#1085;&#1080;&#1082;&#1086;&#1083;&#1072;&#1077;&#1074;&#1080;&#1095;&amp;lr=35&amp;rpt=nnews2&amp;rel=rel&amp;grhow=clutop&amp;from=serp" TargetMode="External"/><Relationship Id="rId10" Type="http://schemas.openxmlformats.org/officeDocument/2006/relationships/hyperlink" Target="https://www.allsoch.ru/tolstoj_an/" TargetMode="External"/><Relationship Id="rId4" Type="http://schemas.openxmlformats.org/officeDocument/2006/relationships/hyperlink" Target="http://people-archive.ru/character/aleksey-nikolaevich-tolstoy" TargetMode="External"/><Relationship Id="rId9" Type="http://schemas.openxmlformats.org/officeDocument/2006/relationships/hyperlink" Target="https://www.ul.kp.ru/daily/26179.4/3068820/" TargetMode="External"/><Relationship Id="rId14" Type="http://schemas.openxmlformats.org/officeDocument/2006/relationships/hyperlink" Target="http://www.topos.ru/article/3319" TargetMode="External"/></Relationships>
</file>

<file path=ppt/slides/_rels/slide53.xml.rels><?xml version="1.0" encoding="UTF-8" standalone="yes"?>
<Relationships xmlns="http://schemas.openxmlformats.org/package/2006/relationships"><Relationship Id="rId2" Type="http://schemas.openxmlformats.org/officeDocument/2006/relationships/image" Target="../media/image68.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3175"/>
            <a:ext cx="9144000" cy="6858000"/>
          </a:xfrm>
          <a:prstGeom prst="rect">
            <a:avLst/>
          </a:prstGeom>
          <a:solidFill>
            <a:srgbClr val="FFFF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1269" name="Text Box 5"/>
          <p:cNvSpPr txBox="1">
            <a:spLocks noChangeArrowheads="1"/>
          </p:cNvSpPr>
          <p:nvPr/>
        </p:nvSpPr>
        <p:spPr bwMode="auto">
          <a:xfrm>
            <a:off x="971550" y="5661025"/>
            <a:ext cx="3095625" cy="641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r>
              <a:rPr lang="ru-RU"/>
              <a:t>Проносит времени река его творенья сквозь века</a:t>
            </a:r>
          </a:p>
        </p:txBody>
      </p:sp>
      <p:pic>
        <p:nvPicPr>
          <p:cNvPr id="11270" name="Picture 6"/>
          <p:cNvPicPr>
            <a:picLocks noChangeAspect="1" noChangeArrowheads="1"/>
          </p:cNvPicPr>
          <p:nvPr/>
        </p:nvPicPr>
        <p:blipFill>
          <a:blip r:embed="rId3" cstate="email">
            <a:lum bright="14000"/>
            <a:extLst>
              <a:ext uri="{28A0092B-C50C-407E-A947-70E740481C1C}">
                <a14:useLocalDpi xmlns="" xmlns:a14="http://schemas.microsoft.com/office/drawing/2010/main" val="0"/>
              </a:ext>
            </a:extLst>
          </a:blip>
          <a:srcRect/>
          <a:stretch>
            <a:fillRect/>
          </a:stretch>
        </p:blipFill>
        <p:spPr bwMode="auto">
          <a:xfrm>
            <a:off x="323850" y="476250"/>
            <a:ext cx="4170363" cy="5976938"/>
          </a:xfrm>
          <a:prstGeom prst="rect">
            <a:avLst/>
          </a:prstGeom>
          <a:noFill/>
          <a:ln w="38100">
            <a:solidFill>
              <a:srgbClr val="FFFF0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1275" name="WordArt 11"/>
          <p:cNvSpPr>
            <a:spLocks noChangeArrowheads="1" noChangeShapeType="1" noTextEdit="1"/>
          </p:cNvSpPr>
          <p:nvPr/>
        </p:nvSpPr>
        <p:spPr bwMode="auto">
          <a:xfrm>
            <a:off x="4716463" y="1628775"/>
            <a:ext cx="4176712" cy="3455988"/>
          </a:xfrm>
          <a:prstGeom prst="rect">
            <a:avLst/>
          </a:prstGeom>
          <a:extLst>
            <a:ext uri="{AF507438-7753-43E0-B8FC-AC1667EBCBE1}">
              <a14:hiddenEffects xmlns="" xmlns:a14="http://schemas.microsoft.com/office/drawing/2010/main">
                <a:effectLst/>
              </a14:hiddenEffects>
            </a:ext>
          </a:extLst>
        </p:spPr>
        <p:txBody>
          <a:bodyPr wrap="none" fromWordArt="1">
            <a:prstTxWarp prst="textSlantUp">
              <a:avLst>
                <a:gd name="adj" fmla="val 26894"/>
              </a:avLst>
            </a:prstTxWarp>
          </a:bodyPr>
          <a:lstStyle/>
          <a:p>
            <a:pPr algn="ctr"/>
            <a:r>
              <a:rPr lang="ru-RU" sz="2800" b="1" kern="10">
                <a:ln w="9525">
                  <a:solidFill>
                    <a:srgbClr val="000000"/>
                  </a:solidFill>
                  <a:round/>
                  <a:headEnd/>
                  <a:tailEnd/>
                </a:ln>
                <a:solidFill>
                  <a:srgbClr val="CC0066"/>
                </a:solidFill>
                <a:cs typeface="Arial" panose="020B0604020202020204" pitchFamily="34" charset="0"/>
              </a:rPr>
              <a:t>Проносит времени река</a:t>
            </a:r>
          </a:p>
          <a:p>
            <a:pPr algn="ctr"/>
            <a:r>
              <a:rPr lang="ru-RU" sz="2800" b="1" kern="10">
                <a:ln w="9525">
                  <a:solidFill>
                    <a:srgbClr val="000000"/>
                  </a:solidFill>
                  <a:round/>
                  <a:headEnd/>
                  <a:tailEnd/>
                </a:ln>
                <a:solidFill>
                  <a:srgbClr val="CC0066"/>
                </a:solidFill>
                <a:cs typeface="Arial" panose="020B0604020202020204" pitchFamily="34" charset="0"/>
              </a:rPr>
              <a:t>его творенья сквозь века</a:t>
            </a:r>
          </a:p>
        </p:txBody>
      </p:sp>
      <p:sp>
        <p:nvSpPr>
          <p:cNvPr id="11276" name="Rectangle 12"/>
          <p:cNvSpPr>
            <a:spLocks noChangeArrowheads="1"/>
          </p:cNvSpPr>
          <p:nvPr/>
        </p:nvSpPr>
        <p:spPr bwMode="auto">
          <a:xfrm>
            <a:off x="4787900" y="333375"/>
            <a:ext cx="4356100" cy="6397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ru-RU" sz="1200"/>
              <a:t>Муниципальное бюджетное учреждение культуры                                                                                                                                                                      «Анапская централизованная библиотечная система »                                                                                     Центральная библиотека.</a:t>
            </a:r>
          </a:p>
        </p:txBody>
      </p:sp>
      <p:sp>
        <p:nvSpPr>
          <p:cNvPr id="11277" name="Text Box 13"/>
          <p:cNvSpPr txBox="1">
            <a:spLocks noChangeArrowheads="1"/>
          </p:cNvSpPr>
          <p:nvPr/>
        </p:nvSpPr>
        <p:spPr bwMode="auto">
          <a:xfrm>
            <a:off x="4859338" y="5516563"/>
            <a:ext cx="3424237" cy="9159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a:r>
              <a:rPr lang="ru-RU" b="1"/>
              <a:t>Презентация, посвящённая </a:t>
            </a:r>
          </a:p>
          <a:p>
            <a:pPr algn="ctr"/>
            <a:r>
              <a:rPr lang="ru-RU" b="1"/>
              <a:t>135-летию со дня рождения </a:t>
            </a:r>
          </a:p>
          <a:p>
            <a:pPr algn="ctr"/>
            <a:r>
              <a:rPr lang="ru-RU" b="1"/>
              <a:t>А.Н.Толстого</a:t>
            </a:r>
          </a:p>
        </p:txBody>
      </p:sp>
    </p:spTree>
  </p:cSld>
  <p:clrMapOvr>
    <a:masterClrMapping/>
  </p:clrMapOvr>
  <mc:AlternateContent xmlns:mc="http://schemas.openxmlformats.org/markup-compatibility/2006">
    <mc:Choice xmlns="" xmlns:p14="http://schemas.microsoft.com/office/powerpoint/2010/main" Requires="p14">
      <p:transition spd="slow" p14:dur="1600" advClick="0" advTm="8000">
        <p:blinds dir="vert"/>
      </p:transition>
    </mc:Choice>
    <mc:Fallback>
      <p:transition spd="slow" advClick="0" advTm="8000">
        <p:blinds dir="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3796" name="Picture 4"/>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684213" y="188913"/>
            <a:ext cx="3956050" cy="6048375"/>
          </a:xfrm>
          <a:prstGeom prst="rect">
            <a:avLst/>
          </a:prstGeom>
          <a:noFill/>
          <a:ln w="38100">
            <a:solidFill>
              <a:srgbClr val="00FFFF"/>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3797" name="Rectangle 5"/>
          <p:cNvSpPr>
            <a:spLocks noChangeArrowheads="1"/>
          </p:cNvSpPr>
          <p:nvPr/>
        </p:nvSpPr>
        <p:spPr bwMode="auto">
          <a:xfrm>
            <a:off x="5076825" y="2276475"/>
            <a:ext cx="3495703" cy="18002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ru-RU" sz="2800" b="1" dirty="0">
                <a:solidFill>
                  <a:srgbClr val="FFFF00"/>
                </a:solidFill>
              </a:rPr>
              <a:t>Алексей студент Петербургского </a:t>
            </a:r>
            <a:r>
              <a:rPr lang="ru-RU" sz="2800" b="1" dirty="0" smtClean="0">
                <a:solidFill>
                  <a:srgbClr val="FFFF00"/>
                </a:solidFill>
              </a:rPr>
              <a:t>технологического </a:t>
            </a:r>
            <a:r>
              <a:rPr lang="ru-RU" sz="2800" b="1" dirty="0">
                <a:solidFill>
                  <a:srgbClr val="FFFF00"/>
                </a:solidFill>
              </a:rPr>
              <a:t>института.</a:t>
            </a:r>
          </a:p>
        </p:txBody>
      </p:sp>
    </p:spTree>
  </p:cSld>
  <p:clrMapOvr>
    <a:masterClrMapping/>
  </p:clrMapOvr>
  <mc:AlternateContent xmlns:mc="http://schemas.openxmlformats.org/markup-compatibility/2006">
    <mc:Choice xmlns="" xmlns:p14="http://schemas.microsoft.com/office/powerpoint/2010/main" Requires="p14">
      <p:transition spd="slow" p14:dur="1600" advClick="0" advTm="8000">
        <p:blinds dir="vert"/>
      </p:transition>
    </mc:Choice>
    <mc:Fallback>
      <p:transition spd="slow" advClick="0" advTm="8000">
        <p:blinds dir="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pic>
        <p:nvPicPr>
          <p:cNvPr id="45060" name="Picture 4" descr="img5"/>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23850" y="0"/>
            <a:ext cx="4083050" cy="4581525"/>
          </a:xfrm>
          <a:prstGeom prst="rect">
            <a:avLst/>
          </a:prstGeom>
          <a:noFill/>
          <a:ln w="38100">
            <a:solidFill>
              <a:srgbClr val="9900FF"/>
            </a:solidFill>
            <a:miter lim="800000"/>
            <a:headEnd/>
            <a:tailEnd/>
          </a:ln>
          <a:extLst>
            <a:ext uri="{909E8E84-426E-40DD-AFC4-6F175D3DCCD1}">
              <a14:hiddenFill xmlns="" xmlns:a14="http://schemas.microsoft.com/office/drawing/2010/main">
                <a:solidFill>
                  <a:srgbClr val="FFFFFF"/>
                </a:solidFill>
              </a14:hiddenFill>
            </a:ext>
          </a:extLst>
        </p:spPr>
      </p:pic>
      <p:sp>
        <p:nvSpPr>
          <p:cNvPr id="45061" name="Text Box 5"/>
          <p:cNvSpPr txBox="1">
            <a:spLocks noChangeArrowheads="1"/>
          </p:cNvSpPr>
          <p:nvPr/>
        </p:nvSpPr>
        <p:spPr bwMode="auto">
          <a:xfrm>
            <a:off x="-12700" y="4724400"/>
            <a:ext cx="4729163" cy="15525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a:r>
              <a:rPr lang="ru-RU" sz="2400" b="1">
                <a:solidFill>
                  <a:srgbClr val="0000FF"/>
                </a:solidFill>
              </a:rPr>
              <a:t>Почти сразу с </a:t>
            </a:r>
          </a:p>
          <a:p>
            <a:pPr algn="ctr"/>
            <a:r>
              <a:rPr lang="ru-RU" sz="2400" b="1">
                <a:solidFill>
                  <a:srgbClr val="0000FF"/>
                </a:solidFill>
              </a:rPr>
              <a:t>поступлением в институт </a:t>
            </a:r>
          </a:p>
          <a:p>
            <a:pPr algn="ctr"/>
            <a:r>
              <a:rPr lang="ru-RU" sz="2400" b="1">
                <a:solidFill>
                  <a:srgbClr val="0000FF"/>
                </a:solidFill>
              </a:rPr>
              <a:t>Толстой женится на </a:t>
            </a:r>
          </a:p>
          <a:p>
            <a:pPr algn="ctr"/>
            <a:r>
              <a:rPr lang="ru-RU" sz="2400" b="1">
                <a:solidFill>
                  <a:srgbClr val="0000FF"/>
                </a:solidFill>
              </a:rPr>
              <a:t>Юлии Васильевне Рожанской</a:t>
            </a:r>
          </a:p>
        </p:txBody>
      </p:sp>
      <p:pic>
        <p:nvPicPr>
          <p:cNvPr id="45062" name="Picture 6" descr="юлия"/>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643438" y="2781300"/>
            <a:ext cx="4500562" cy="4076700"/>
          </a:xfrm>
          <a:prstGeom prst="rect">
            <a:avLst/>
          </a:prstGeom>
          <a:noFill/>
          <a:ln w="38100">
            <a:solidFill>
              <a:srgbClr val="9900FF"/>
            </a:solidFill>
            <a:miter lim="800000"/>
            <a:headEnd/>
            <a:tailEnd/>
          </a:ln>
          <a:extLst>
            <a:ext uri="{909E8E84-426E-40DD-AFC4-6F175D3DCCD1}">
              <a14:hiddenFill xmlns="" xmlns:a14="http://schemas.microsoft.com/office/drawing/2010/main">
                <a:solidFill>
                  <a:srgbClr val="FFFFFF"/>
                </a:solidFill>
              </a14:hiddenFill>
            </a:ext>
          </a:extLst>
        </p:spPr>
      </p:pic>
      <p:sp>
        <p:nvSpPr>
          <p:cNvPr id="45063" name="Text Box 7"/>
          <p:cNvSpPr txBox="1">
            <a:spLocks noChangeArrowheads="1"/>
          </p:cNvSpPr>
          <p:nvPr/>
        </p:nvSpPr>
        <p:spPr bwMode="auto">
          <a:xfrm>
            <a:off x="4932363" y="908050"/>
            <a:ext cx="3954462" cy="15525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a:r>
              <a:rPr lang="ru-RU" sz="2400" b="1"/>
              <a:t>Юлия Рожанская </a:t>
            </a:r>
          </a:p>
          <a:p>
            <a:pPr algn="ctr"/>
            <a:r>
              <a:rPr lang="ru-RU" sz="2400" b="1"/>
              <a:t>с сыном Юрием,</a:t>
            </a:r>
          </a:p>
          <a:p>
            <a:pPr algn="ctr"/>
            <a:r>
              <a:rPr lang="ru-RU" sz="2400" b="1"/>
              <a:t>который умер в детстве </a:t>
            </a:r>
          </a:p>
          <a:p>
            <a:pPr algn="ctr"/>
            <a:r>
              <a:rPr lang="ru-RU" sz="2400" b="1"/>
              <a:t>от менингита.</a:t>
            </a:r>
          </a:p>
        </p:txBody>
      </p:sp>
    </p:spTree>
  </p:cSld>
  <p:clrMapOvr>
    <a:masterClrMapping/>
  </p:clrMapOvr>
  <mc:AlternateContent xmlns:mc="http://schemas.openxmlformats.org/markup-compatibility/2006">
    <mc:Choice xmlns="" xmlns:p14="http://schemas.microsoft.com/office/powerpoint/2010/main" Requires="p14">
      <p:transition spd="slow" p14:dur="1600" advClick="0" advTm="8000">
        <p:blinds dir="vert"/>
      </p:transition>
    </mc:Choice>
    <mc:Fallback>
      <p:transition spd="slow" advClick="0" advTm="8000">
        <p:blinds dir="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2227" name="Picture 3"/>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2484438" y="6021388"/>
            <a:ext cx="4824412" cy="8366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2231" name="Rectangle 7"/>
          <p:cNvSpPr>
            <a:spLocks noChangeArrowheads="1"/>
          </p:cNvSpPr>
          <p:nvPr/>
        </p:nvSpPr>
        <p:spPr bwMode="auto">
          <a:xfrm>
            <a:off x="468313" y="1100138"/>
            <a:ext cx="6767512" cy="46640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spAutoFit/>
          </a:bodyPr>
          <a:lstStyle/>
          <a:p>
            <a:pPr algn="ctr">
              <a:lnSpc>
                <a:spcPct val="125000"/>
              </a:lnSpc>
            </a:pPr>
            <a:r>
              <a:rPr lang="ru-RU" altLang="ja-JP" sz="2400" b="1">
                <a:solidFill>
                  <a:srgbClr val="FFFF00"/>
                </a:solidFill>
              </a:rPr>
              <a:t>В 1905 году Толстой проходил практику на Невьянском металлургическом заводе, а когда он вернулся, Петербург был охвачен революционными событиями.</a:t>
            </a:r>
            <a:r>
              <a:rPr lang="ru-RU" altLang="ja-JP" sz="2400">
                <a:solidFill>
                  <a:srgbClr val="FFFF00"/>
                </a:solidFill>
              </a:rPr>
              <a:t> </a:t>
            </a:r>
            <a:r>
              <a:rPr lang="ru-RU" altLang="ja-JP" sz="2400" b="1">
                <a:solidFill>
                  <a:srgbClr val="FFFF00"/>
                </a:solidFill>
              </a:rPr>
              <a:t>С Юлией отношения разладились, институт закрыли</a:t>
            </a:r>
            <a:r>
              <a:rPr lang="ru-RU" altLang="ja-JP" sz="2400">
                <a:solidFill>
                  <a:srgbClr val="FFFF00"/>
                </a:solidFill>
              </a:rPr>
              <a:t> </a:t>
            </a:r>
            <a:r>
              <a:rPr lang="ru-RU" altLang="ja-JP" sz="2400" b="1">
                <a:solidFill>
                  <a:srgbClr val="FFFF00"/>
                </a:solidFill>
              </a:rPr>
              <a:t>В январе 1906 года Алексей Толстой уехал в Дрезден, где поступил в Королевскую Саксонскую высшую техническую школу на механическое отделение. </a:t>
            </a:r>
          </a:p>
        </p:txBody>
      </p:sp>
    </p:spTree>
  </p:cSld>
  <p:clrMapOvr>
    <a:masterClrMapping/>
  </p:clrMapOvr>
  <mc:AlternateContent xmlns:mc="http://schemas.openxmlformats.org/markup-compatibility/2006">
    <mc:Choice xmlns="" xmlns:p14="http://schemas.microsoft.com/office/powerpoint/2010/main" Requires="p14">
      <p:transition spd="slow" p14:dur="1600" advClick="0" advTm="8000">
        <p:blinds dir="vert"/>
      </p:transition>
    </mc:Choice>
    <mc:Fallback>
      <p:transition spd="slow" advClick="0" advTm="8000">
        <p:blinds dir="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0001-001-130-let-so-dnja-rozhdenija-Korneja-Ivanovicha-CHukovskogo-russkogo"/>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 xmlns:a14="http://schemas.microsoft.com/office/drawing/2010/main">
                <a:solidFill>
                  <a:srgbClr val="FFFFFF"/>
                </a:solidFill>
              </a14:hiddenFill>
            </a:ext>
          </a:extLst>
        </p:spPr>
      </p:pic>
      <p:pic>
        <p:nvPicPr>
          <p:cNvPr id="53251" name="Picture 3" descr="софья дымшиц 2 жена"/>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0" y="260350"/>
            <a:ext cx="3635375" cy="6381750"/>
          </a:xfrm>
          <a:prstGeom prst="rect">
            <a:avLst/>
          </a:prstGeom>
          <a:noFill/>
          <a:ln w="38100">
            <a:solidFill>
              <a:srgbClr val="0000FF"/>
            </a:solidFill>
            <a:miter lim="800000"/>
            <a:headEnd/>
            <a:tailEnd/>
          </a:ln>
          <a:extLst>
            <a:ext uri="{909E8E84-426E-40DD-AFC4-6F175D3DCCD1}">
              <a14:hiddenFill xmlns="" xmlns:a14="http://schemas.microsoft.com/office/drawing/2010/main">
                <a:solidFill>
                  <a:srgbClr val="FFFFFF"/>
                </a:solidFill>
              </a14:hiddenFill>
            </a:ext>
          </a:extLst>
        </p:spPr>
      </p:pic>
      <p:sp>
        <p:nvSpPr>
          <p:cNvPr id="53253" name="Rectangle 5"/>
          <p:cNvSpPr>
            <a:spLocks noChangeArrowheads="1"/>
          </p:cNvSpPr>
          <p:nvPr/>
        </p:nvSpPr>
        <p:spPr bwMode="auto">
          <a:xfrm>
            <a:off x="3851275" y="1125538"/>
            <a:ext cx="5292725" cy="44735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r>
              <a:rPr lang="ru-RU" altLang="ja-JP" sz="2400" b="1">
                <a:solidFill>
                  <a:srgbClr val="00FFFF"/>
                </a:solidFill>
              </a:rPr>
              <a:t>В Дрездене он познакомился с Софьей Дымшиц. Она была непохожа ни на одну из знакомых ему женщин ‒ искренняя, пылкая, независимая, рано вышла замуж, но ушла от мужа и жила одна. Толстой влюбился, Софья отвечала ему взаимностью, но родители девушки были против их отношений. Толстой вернулся </a:t>
            </a:r>
          </a:p>
          <a:p>
            <a:pPr algn="ctr"/>
            <a:r>
              <a:rPr lang="ru-RU" altLang="ja-JP" sz="2400" b="1">
                <a:solidFill>
                  <a:srgbClr val="00FFFF"/>
                </a:solidFill>
              </a:rPr>
              <a:t>в Петербург.</a:t>
            </a:r>
            <a:r>
              <a:rPr lang="ru-RU" altLang="ja-JP" sz="2400">
                <a:solidFill>
                  <a:srgbClr val="00FFFF"/>
                </a:solidFill>
              </a:rPr>
              <a:t> </a:t>
            </a:r>
          </a:p>
        </p:txBody>
      </p:sp>
    </p:spTree>
  </p:cSld>
  <p:clrMapOvr>
    <a:masterClrMapping/>
  </p:clrMapOvr>
  <mc:AlternateContent xmlns:mc="http://schemas.openxmlformats.org/markup-compatibility/2006">
    <mc:Choice xmlns="" xmlns:p14="http://schemas.microsoft.com/office/powerpoint/2010/main" Requires="p14">
      <p:transition spd="slow" p14:dur="1600" advClick="0" advTm="8000">
        <p:blinds dir="vert"/>
      </p:transition>
    </mc:Choice>
    <mc:Fallback>
      <p:transition spd="slow" advClick="0" advTm="8000">
        <p:blinds dir="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0" y="-26988"/>
            <a:ext cx="9144000" cy="68849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4276" name="Text Box 4"/>
          <p:cNvSpPr txBox="1">
            <a:spLocks noChangeArrowheads="1"/>
          </p:cNvSpPr>
          <p:nvPr/>
        </p:nvSpPr>
        <p:spPr bwMode="auto">
          <a:xfrm>
            <a:off x="539750" y="1193800"/>
            <a:ext cx="8101013" cy="28352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a:lnSpc>
                <a:spcPct val="125000"/>
              </a:lnSpc>
            </a:pPr>
            <a:r>
              <a:rPr lang="ru-RU" sz="2400">
                <a:solidFill>
                  <a:srgbClr val="0000FF"/>
                </a:solidFill>
              </a:rPr>
              <a:t>Вскоре в Петербург возвращается и Софья,</a:t>
            </a:r>
          </a:p>
          <a:p>
            <a:pPr algn="ctr">
              <a:lnSpc>
                <a:spcPct val="125000"/>
              </a:lnSpc>
            </a:pPr>
            <a:r>
              <a:rPr lang="ru-RU" sz="2400">
                <a:solidFill>
                  <a:srgbClr val="0000FF"/>
                </a:solidFill>
              </a:rPr>
              <a:t> которой Толстой делает предложение, </a:t>
            </a:r>
          </a:p>
          <a:p>
            <a:pPr algn="ctr">
              <a:lnSpc>
                <a:spcPct val="125000"/>
              </a:lnSpc>
            </a:pPr>
            <a:r>
              <a:rPr lang="ru-RU" sz="2400">
                <a:solidFill>
                  <a:srgbClr val="0000FF"/>
                </a:solidFill>
              </a:rPr>
              <a:t>но пожениться они не могут, так как оба не разведены. </a:t>
            </a:r>
          </a:p>
          <a:p>
            <a:pPr algn="ctr">
              <a:lnSpc>
                <a:spcPct val="125000"/>
              </a:lnSpc>
            </a:pPr>
            <a:r>
              <a:rPr lang="ru-RU" altLang="ja-JP" sz="2400">
                <a:solidFill>
                  <a:srgbClr val="0000FF"/>
                </a:solidFill>
              </a:rPr>
              <a:t>Влюбленные поселились на даче в финском местечке </a:t>
            </a:r>
          </a:p>
          <a:p>
            <a:pPr algn="ctr">
              <a:lnSpc>
                <a:spcPct val="125000"/>
              </a:lnSpc>
            </a:pPr>
            <a:r>
              <a:rPr lang="ru-RU" altLang="ja-JP" sz="2400">
                <a:solidFill>
                  <a:srgbClr val="0000FF"/>
                </a:solidFill>
              </a:rPr>
              <a:t>Лутахенде. Там Толстой много и напряженно работал, </a:t>
            </a:r>
          </a:p>
          <a:p>
            <a:pPr algn="ctr">
              <a:lnSpc>
                <a:spcPct val="125000"/>
              </a:lnSpc>
            </a:pPr>
            <a:r>
              <a:rPr lang="ru-RU" altLang="ja-JP" sz="2400">
                <a:solidFill>
                  <a:srgbClr val="0000FF"/>
                </a:solidFill>
              </a:rPr>
              <a:t>писал сказки в духе русского народного творчества. </a:t>
            </a:r>
            <a:endParaRPr lang="ru-RU" sz="2400">
              <a:solidFill>
                <a:srgbClr val="0000FF"/>
              </a:solidFill>
            </a:endParaRPr>
          </a:p>
        </p:txBody>
      </p:sp>
    </p:spTree>
  </p:cSld>
  <p:clrMapOvr>
    <a:masterClrMapping/>
  </p:clrMapOvr>
  <mc:AlternateContent xmlns:mc="http://schemas.openxmlformats.org/markup-compatibility/2006">
    <mc:Choice xmlns="" xmlns:p14="http://schemas.microsoft.com/office/powerpoint/2010/main" Requires="p14">
      <p:transition spd="slow" p14:dur="1600" advClick="0" advTm="8000">
        <p:blinds dir="vert"/>
      </p:transition>
    </mc:Choice>
    <mc:Fallback>
      <p:transition spd="slow" advClick="0" advTm="8000">
        <p:blinds dir="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4" name="Picture 4" descr="49"/>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1763713" y="0"/>
            <a:ext cx="5184775" cy="3998913"/>
          </a:xfrm>
          <a:prstGeom prst="rect">
            <a:avLst/>
          </a:prstGeom>
          <a:noFill/>
          <a:ln w="38100">
            <a:solidFill>
              <a:srgbClr val="00FFFF"/>
            </a:solidFill>
            <a:miter lim="800000"/>
            <a:headEnd/>
            <a:tailEnd/>
          </a:ln>
          <a:extLst>
            <a:ext uri="{909E8E84-426E-40DD-AFC4-6F175D3DCCD1}">
              <a14:hiddenFill xmlns="" xmlns:a14="http://schemas.microsoft.com/office/drawing/2010/main">
                <a:solidFill>
                  <a:srgbClr val="FFFFFF"/>
                </a:solidFill>
              </a14:hiddenFill>
            </a:ext>
          </a:extLst>
        </p:spPr>
      </p:pic>
      <p:pic>
        <p:nvPicPr>
          <p:cNvPr id="40965" name="Picture 10" descr="b18d2880812f"/>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rot="-548292">
            <a:off x="0" y="4941888"/>
            <a:ext cx="2736850" cy="1196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0966" name="Rectangle 6"/>
          <p:cNvSpPr>
            <a:spLocks noChangeArrowheads="1"/>
          </p:cNvSpPr>
          <p:nvPr/>
        </p:nvSpPr>
        <p:spPr bwMode="auto">
          <a:xfrm>
            <a:off x="2555875" y="4051300"/>
            <a:ext cx="6588125" cy="25273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spAutoFit/>
          </a:bodyPr>
          <a:lstStyle/>
          <a:p>
            <a:pPr algn="ctr"/>
            <a:r>
              <a:rPr lang="ru-RU" sz="2000" b="1"/>
              <a:t>В 1908 году в журнале "Нива" он напечатал свой первый рассказ «Старая башня». </a:t>
            </a:r>
          </a:p>
          <a:p>
            <a:pPr algn="ctr"/>
            <a:r>
              <a:rPr lang="ru-RU" sz="2400" b="1" i="1">
                <a:solidFill>
                  <a:srgbClr val="9933FF"/>
                </a:solidFill>
              </a:rPr>
              <a:t>«Потом, в один серенький денек, оказалось в моем кошельке сто рублей на всю жизнь (и неоконченный институт), и, не раздумывая, я кинулся в мутные воды литературы.»</a:t>
            </a:r>
          </a:p>
        </p:txBody>
      </p:sp>
      <p:pic>
        <p:nvPicPr>
          <p:cNvPr id="40967" name="Рисунок 4" descr="s6-2.gif"/>
          <p:cNvPicPr>
            <a:picLocks noChangeAspect="1"/>
          </p:cNvPicPr>
          <p:nvPr/>
        </p:nvPicPr>
        <p:blipFill>
          <a:blip r:embed="rId4">
            <a:extLst>
              <a:ext uri="{28A0092B-C50C-407E-A947-70E740481C1C}">
                <a14:useLocalDpi xmlns="" xmlns:a14="http://schemas.microsoft.com/office/drawing/2010/main" val="0"/>
              </a:ext>
            </a:extLst>
          </a:blip>
          <a:srcRect/>
          <a:stretch>
            <a:fillRect/>
          </a:stretch>
        </p:blipFill>
        <p:spPr bwMode="auto">
          <a:xfrm>
            <a:off x="611188" y="3429000"/>
            <a:ext cx="714375" cy="1476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 xmlns:p14="http://schemas.microsoft.com/office/powerpoint/2010/main" Requires="p14">
      <p:transition spd="slow" p14:dur="1600" advClick="0" advTm="8000">
        <p:blinds dir="vert"/>
      </p:transition>
    </mc:Choice>
    <mc:Fallback>
      <p:transition spd="slow" advClick="0" advTm="8000">
        <p:blinds dir="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2" name="Picture 4"/>
          <p:cNvPicPr>
            <a:picLocks noChangeAspect="1" noChangeArrowheads="1"/>
          </p:cNvPicPr>
          <p:nvPr/>
        </p:nvPicPr>
        <p:blipFill>
          <a:blip r:embed="rId2">
            <a:lum bright="12000"/>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8373" name="Rectangle 5"/>
          <p:cNvSpPr>
            <a:spLocks noChangeArrowheads="1"/>
          </p:cNvSpPr>
          <p:nvPr/>
        </p:nvSpPr>
        <p:spPr bwMode="auto">
          <a:xfrm rot="-411079">
            <a:off x="177800" y="476250"/>
            <a:ext cx="5473700" cy="3292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lnSpc>
                <a:spcPct val="125000"/>
              </a:lnSpc>
            </a:pPr>
            <a:r>
              <a:rPr lang="ru-RU" sz="2400" b="1">
                <a:solidFill>
                  <a:srgbClr val="0000FF"/>
                </a:solidFill>
              </a:rPr>
              <a:t>Толстой и Дымшиц уезжают в Париж, где писатель р</a:t>
            </a:r>
            <a:r>
              <a:rPr lang="ru-RU" altLang="ja-JP" sz="2400" b="1">
                <a:solidFill>
                  <a:srgbClr val="0000FF"/>
                </a:solidFill>
              </a:rPr>
              <a:t>аботал  изо дня в день по строго заведенному расписанию. В итоге рождаются «Сорочьи сказки», публикация которых принесла Толстому первую популярность. </a:t>
            </a:r>
            <a:endParaRPr lang="ru-RU" sz="2400" b="1">
              <a:solidFill>
                <a:srgbClr val="0000FF"/>
              </a:solidFill>
            </a:endParaRPr>
          </a:p>
        </p:txBody>
      </p:sp>
      <p:pic>
        <p:nvPicPr>
          <p:cNvPr id="58374" name="Picture 6" descr="00000000978-5-389-04209-4-900x900"/>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3635375" y="3644900"/>
            <a:ext cx="2190750" cy="3213100"/>
          </a:xfrm>
          <a:prstGeom prst="rect">
            <a:avLst/>
          </a:prstGeom>
          <a:noFill/>
          <a:ln w="38100">
            <a:solidFill>
              <a:srgbClr val="00FFFF"/>
            </a:solidFill>
            <a:miter lim="800000"/>
            <a:headEnd/>
            <a:tailEnd/>
          </a:ln>
          <a:extLst>
            <a:ext uri="{909E8E84-426E-40DD-AFC4-6F175D3DCCD1}">
              <a14:hiddenFill xmlns="" xmlns:a14="http://schemas.microsoft.com/office/drawing/2010/main">
                <a:solidFill>
                  <a:srgbClr val="FFFFFF"/>
                </a:solidFill>
              </a14:hiddenFill>
            </a:ext>
          </a:extLst>
        </p:spPr>
      </p:pic>
    </p:spTree>
  </p:cSld>
  <p:clrMapOvr>
    <a:masterClrMapping/>
  </p:clrMapOvr>
  <mc:AlternateContent xmlns:mc="http://schemas.openxmlformats.org/markup-compatibility/2006">
    <mc:Choice xmlns="" xmlns:p14="http://schemas.microsoft.com/office/powerpoint/2010/main" Requires="p14">
      <p:transition spd="slow" p14:dur="1600" advClick="0" advTm="8000">
        <p:blinds dir="vert"/>
      </p:transition>
    </mc:Choice>
    <mc:Fallback>
      <p:transition spd="slow" advClick="0" advTm="8000">
        <p:blinds dir="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5300" name="Rectangle 4"/>
          <p:cNvSpPr>
            <a:spLocks noChangeArrowheads="1"/>
          </p:cNvSpPr>
          <p:nvPr/>
        </p:nvSpPr>
        <p:spPr bwMode="auto">
          <a:xfrm>
            <a:off x="3563938" y="-44450"/>
            <a:ext cx="5329237" cy="69500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spAutoFit/>
          </a:bodyPr>
          <a:lstStyle/>
          <a:p>
            <a:pPr algn="ctr">
              <a:lnSpc>
                <a:spcPct val="125000"/>
              </a:lnSpc>
            </a:pPr>
            <a:r>
              <a:rPr lang="ru-RU" altLang="ja-JP" sz="2400" b="1" i="1">
                <a:solidFill>
                  <a:srgbClr val="000099"/>
                </a:solidFill>
              </a:rPr>
              <a:t>Как писатель Алексей Толстой состоялся в 1910 году, когда его основной темой стали родные места и люди, которые его окружали. Это были рассказы его матери, родственников об уходящем и ушедшем мире разоряющегося дворянства. Мир чудаков, красочных и нелепых…  Это была художественная находка. Успех книги у читателей был несомненным. Толстой после публикации «Заволжья» сразу стал известен. </a:t>
            </a:r>
          </a:p>
        </p:txBody>
      </p:sp>
      <p:pic>
        <p:nvPicPr>
          <p:cNvPr id="55301" name="Picture 5" descr="1007692078"/>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323850" y="620713"/>
            <a:ext cx="3189288" cy="5006975"/>
          </a:xfrm>
          <a:prstGeom prst="rect">
            <a:avLst/>
          </a:prstGeom>
          <a:noFill/>
          <a:ln w="38100">
            <a:solidFill>
              <a:srgbClr val="FF9900"/>
            </a:solidFill>
            <a:miter lim="800000"/>
            <a:headEnd/>
            <a:tailEnd/>
          </a:ln>
          <a:extLst>
            <a:ext uri="{909E8E84-426E-40DD-AFC4-6F175D3DCCD1}">
              <a14:hiddenFill xmlns="" xmlns:a14="http://schemas.microsoft.com/office/drawing/2010/main">
                <a:solidFill>
                  <a:srgbClr val="FFFFFF"/>
                </a:solidFill>
              </a14:hiddenFill>
            </a:ext>
          </a:extLst>
        </p:spPr>
      </p:pic>
    </p:spTree>
  </p:cSld>
  <p:clrMapOvr>
    <a:masterClrMapping/>
  </p:clrMapOvr>
  <mc:AlternateContent xmlns:mc="http://schemas.openxmlformats.org/markup-compatibility/2006">
    <mc:Choice xmlns="" xmlns:p14="http://schemas.microsoft.com/office/powerpoint/2010/main" Requires="p14">
      <p:transition spd="slow" p14:dur="1600" advClick="0" advTm="8000">
        <p:blinds dir="vert"/>
      </p:transition>
    </mc:Choice>
    <mc:Fallback>
      <p:transition spd="slow" advClick="0" advTm="8000">
        <p:blinds dir="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0" name="Picture 10"/>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1204" name="Rectangle 4"/>
          <p:cNvSpPr>
            <a:spLocks noChangeArrowheads="1"/>
          </p:cNvSpPr>
          <p:nvPr/>
        </p:nvSpPr>
        <p:spPr bwMode="auto">
          <a:xfrm>
            <a:off x="250825" y="3246438"/>
            <a:ext cx="8893175"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spAutoFit/>
          </a:bodyPr>
          <a:lstStyle/>
          <a:p>
            <a:endParaRPr lang="ru-RU" altLang="ja-JP"/>
          </a:p>
        </p:txBody>
      </p:sp>
      <p:sp>
        <p:nvSpPr>
          <p:cNvPr id="51207" name="Text Box 7"/>
          <p:cNvSpPr txBox="1">
            <a:spLocks noChangeArrowheads="1"/>
          </p:cNvSpPr>
          <p:nvPr/>
        </p:nvSpPr>
        <p:spPr bwMode="auto">
          <a:xfrm>
            <a:off x="2916238" y="333375"/>
            <a:ext cx="5903912" cy="48387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r>
              <a:rPr lang="ru-RU" altLang="ja-JP" sz="2400" b="1" i="1">
                <a:solidFill>
                  <a:srgbClr val="FF0000"/>
                </a:solidFill>
              </a:rPr>
              <a:t>В 1910 году Толстой получил развод и собирался жениться на Софье Дымшиц. В конце декабря он писал отчиму в Самару, что Софья ждёт ребёнка и они должны пожениться. Однако эти планы не осуществились. В мае 1911 года Софья уехала в Париж, а через два месяца к ней присоединился Толстой. В Париже у них у них родилась дочь, которую окрестили в русской церкви, дав ей имя Марианна. </a:t>
            </a:r>
            <a:endParaRPr lang="ru-RU" sz="2400" b="1" i="1">
              <a:solidFill>
                <a:srgbClr val="FF0000"/>
              </a:solidFill>
            </a:endParaRPr>
          </a:p>
        </p:txBody>
      </p:sp>
      <p:pic>
        <p:nvPicPr>
          <p:cNvPr id="51208" name="Picture 8" descr="марианна толстая"/>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50825" y="333375"/>
            <a:ext cx="2755900" cy="3816350"/>
          </a:xfrm>
          <a:prstGeom prst="rect">
            <a:avLst/>
          </a:prstGeom>
          <a:noFill/>
          <a:ln w="38100">
            <a:solidFill>
              <a:srgbClr val="CC0066"/>
            </a:solidFill>
            <a:miter lim="800000"/>
            <a:headEnd/>
            <a:tailEnd/>
          </a:ln>
          <a:extLst>
            <a:ext uri="{909E8E84-426E-40DD-AFC4-6F175D3DCCD1}">
              <a14:hiddenFill xmlns="" xmlns:a14="http://schemas.microsoft.com/office/drawing/2010/main">
                <a:solidFill>
                  <a:srgbClr val="FFFFFF"/>
                </a:solidFill>
              </a14:hiddenFill>
            </a:ext>
          </a:extLst>
        </p:spPr>
      </p:pic>
      <p:sp>
        <p:nvSpPr>
          <p:cNvPr id="51209" name="Text Box 9"/>
          <p:cNvSpPr txBox="1">
            <a:spLocks noChangeArrowheads="1"/>
          </p:cNvSpPr>
          <p:nvPr/>
        </p:nvSpPr>
        <p:spPr bwMode="auto">
          <a:xfrm>
            <a:off x="179388" y="4149725"/>
            <a:ext cx="2741612" cy="1006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a:r>
              <a:rPr lang="ru-RU" sz="2000" b="1">
                <a:solidFill>
                  <a:srgbClr val="0000FF"/>
                </a:solidFill>
              </a:rPr>
              <a:t>Дочь Толстого </a:t>
            </a:r>
          </a:p>
          <a:p>
            <a:pPr algn="ctr"/>
            <a:r>
              <a:rPr lang="ru-RU" sz="2000" b="1">
                <a:solidFill>
                  <a:srgbClr val="0000FF"/>
                </a:solidFill>
              </a:rPr>
              <a:t>и Софьи Дымшиц – </a:t>
            </a:r>
          </a:p>
          <a:p>
            <a:pPr algn="ctr"/>
            <a:r>
              <a:rPr lang="ru-RU" sz="2000" b="1">
                <a:solidFill>
                  <a:srgbClr val="0000FF"/>
                </a:solidFill>
              </a:rPr>
              <a:t>Марианна</a:t>
            </a:r>
          </a:p>
        </p:txBody>
      </p:sp>
    </p:spTree>
  </p:cSld>
  <p:clrMapOvr>
    <a:masterClrMapping/>
  </p:clrMapOvr>
  <mc:AlternateContent xmlns:mc="http://schemas.openxmlformats.org/markup-compatibility/2006">
    <mc:Choice xmlns="" xmlns:p14="http://schemas.microsoft.com/office/powerpoint/2010/main" Requires="p14">
      <p:transition spd="slow" p14:dur="1600" advClick="0" advTm="8000">
        <p:blinds dir="vert"/>
      </p:transition>
    </mc:Choice>
    <mc:Fallback>
      <p:transition spd="slow" advClick="0" advTm="8000">
        <p:blinds dir="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6" name="Picture 4"/>
          <p:cNvPicPr>
            <a:picLocks noChangeAspect="1" noChangeArrowheads="1"/>
          </p:cNvPicPr>
          <p:nvPr/>
        </p:nvPicPr>
        <p:blipFill>
          <a:blip r:embed="rId2" cstate="email">
            <a:lum bright="44000"/>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9397" name="Picture 5"/>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0"/>
            <a:ext cx="3673475" cy="4868863"/>
          </a:xfrm>
          <a:prstGeom prst="rect">
            <a:avLst/>
          </a:prstGeom>
          <a:noFill/>
          <a:ln w="38100">
            <a:solidFill>
              <a:srgbClr val="0000FF"/>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9398" name="Rectangle 6"/>
          <p:cNvSpPr>
            <a:spLocks noChangeArrowheads="1"/>
          </p:cNvSpPr>
          <p:nvPr/>
        </p:nvSpPr>
        <p:spPr bwMode="auto">
          <a:xfrm>
            <a:off x="3851275" y="333375"/>
            <a:ext cx="5292725" cy="6070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r>
              <a:rPr lang="ru-RU" altLang="ja-JP" sz="2800" b="1">
                <a:solidFill>
                  <a:srgbClr val="CC0066"/>
                </a:solidFill>
              </a:rPr>
              <a:t>Когда началась первая мировая война, Толстой был освобожден от военной службы. Но в стороне от тревожных событий писатель не остался и стал корреспондентом «Русских ведомостей». Он писал очерки военных действий, многочисленные рассказы. В тот год наметился перелом и в личной жизни писателя.</a:t>
            </a:r>
            <a:r>
              <a:rPr lang="ru-RU" altLang="ja-JP" sz="2800">
                <a:solidFill>
                  <a:srgbClr val="CC0066"/>
                </a:solidFill>
              </a:rPr>
              <a:t> </a:t>
            </a:r>
          </a:p>
        </p:txBody>
      </p:sp>
    </p:spTree>
  </p:cSld>
  <p:clrMapOvr>
    <a:masterClrMapping/>
  </p:clrMapOvr>
  <mc:AlternateContent xmlns:mc="http://schemas.openxmlformats.org/markup-compatibility/2006">
    <mc:Choice xmlns="" xmlns:p14="http://schemas.microsoft.com/office/powerpoint/2010/main" Requires="p14">
      <p:transition spd="slow" p14:dur="1600" advClick="0" advTm="8000">
        <p:blinds dir="vert"/>
      </p:transition>
    </mc:Choice>
    <mc:Fallback>
      <p:transition spd="slow" advClick="0" advTm="8000">
        <p:blinds dir="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7653" name="Text Box 5"/>
          <p:cNvSpPr txBox="1">
            <a:spLocks noChangeArrowheads="1"/>
          </p:cNvSpPr>
          <p:nvPr/>
        </p:nvSpPr>
        <p:spPr bwMode="auto">
          <a:xfrm>
            <a:off x="900113" y="808038"/>
            <a:ext cx="7416800" cy="55213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r>
              <a:rPr lang="ru-RU" sz="2800" b="1" i="1">
                <a:solidFill>
                  <a:srgbClr val="0000FF"/>
                </a:solidFill>
              </a:rPr>
              <a:t>«…Алексей Николаевич Толстой </a:t>
            </a:r>
          </a:p>
          <a:p>
            <a:pPr algn="ctr"/>
            <a:r>
              <a:rPr lang="ru-RU" sz="2800" b="1" i="1">
                <a:solidFill>
                  <a:srgbClr val="0000FF"/>
                </a:solidFill>
              </a:rPr>
              <a:t>был ярчайшей </a:t>
            </a:r>
          </a:p>
          <a:p>
            <a:pPr algn="ctr"/>
            <a:r>
              <a:rPr lang="ru-RU" sz="2800" b="1" i="1">
                <a:solidFill>
                  <a:srgbClr val="0000FF"/>
                </a:solidFill>
              </a:rPr>
              <a:t>индивидуальностью и талантом ослепительным. </a:t>
            </a:r>
          </a:p>
          <a:p>
            <a:pPr algn="ctr"/>
            <a:r>
              <a:rPr lang="ru-RU" sz="2800" b="1" i="1">
                <a:solidFill>
                  <a:srgbClr val="0000FF"/>
                </a:solidFill>
              </a:rPr>
              <a:t>Он не повторял никого ни в чём и одновременно был тонко </a:t>
            </a:r>
          </a:p>
          <a:p>
            <a:pPr algn="ctr"/>
            <a:r>
              <a:rPr lang="ru-RU" sz="2800" b="1" i="1">
                <a:solidFill>
                  <a:srgbClr val="0000FF"/>
                </a:solidFill>
              </a:rPr>
              <a:t>ощутимой связью с неумирающим нашим наследием </a:t>
            </a:r>
            <a:r>
              <a:rPr lang="en-US" sz="2800" b="1" i="1">
                <a:solidFill>
                  <a:srgbClr val="0000FF"/>
                </a:solidFill>
                <a:cs typeface="Arial" panose="020B0604020202020204" pitchFamily="34" charset="0"/>
              </a:rPr>
              <a:t>XIX</a:t>
            </a:r>
            <a:r>
              <a:rPr lang="ru-RU" sz="2800" b="1" i="1">
                <a:solidFill>
                  <a:srgbClr val="0000FF"/>
                </a:solidFill>
                <a:cs typeface="Arial" panose="020B0604020202020204" pitchFamily="34" charset="0"/>
              </a:rPr>
              <a:t> века.</a:t>
            </a:r>
          </a:p>
          <a:p>
            <a:pPr algn="ctr"/>
            <a:r>
              <a:rPr lang="ru-RU" sz="2800" b="1" i="1">
                <a:solidFill>
                  <a:srgbClr val="0000FF"/>
                </a:solidFill>
                <a:cs typeface="Arial" panose="020B0604020202020204" pitchFamily="34" charset="0"/>
              </a:rPr>
              <a:t>А «Петром Первым» он своими мастерскими руками сложил себе </a:t>
            </a:r>
          </a:p>
          <a:p>
            <a:pPr algn="ctr"/>
            <a:r>
              <a:rPr lang="ru-RU" sz="2800" b="1" i="1">
                <a:solidFill>
                  <a:srgbClr val="0000FF"/>
                </a:solidFill>
                <a:cs typeface="Arial" panose="020B0604020202020204" pitchFamily="34" charset="0"/>
              </a:rPr>
              <a:t>великолепный памятник…»</a:t>
            </a:r>
          </a:p>
          <a:p>
            <a:pPr algn="ctr"/>
            <a:endParaRPr lang="ru-RU" sz="2800" b="1" i="1">
              <a:solidFill>
                <a:srgbClr val="0000FF"/>
              </a:solidFill>
              <a:cs typeface="Arial" panose="020B0604020202020204" pitchFamily="34" charset="0"/>
            </a:endParaRPr>
          </a:p>
          <a:p>
            <a:pPr algn="ctr"/>
            <a:r>
              <a:rPr lang="ru-RU" sz="2000" b="1" i="1">
                <a:solidFill>
                  <a:srgbClr val="0000FF"/>
                </a:solidFill>
                <a:cs typeface="Arial" panose="020B0604020202020204" pitchFamily="34" charset="0"/>
              </a:rPr>
              <a:t>                                                                                     К.Федин</a:t>
            </a:r>
            <a:endParaRPr lang="en-US" sz="2000" b="1" i="1">
              <a:solidFill>
                <a:srgbClr val="0000FF"/>
              </a:solidFill>
              <a:cs typeface="Arial" panose="020B0604020202020204" pitchFamily="34" charset="0"/>
            </a:endParaRPr>
          </a:p>
        </p:txBody>
      </p:sp>
    </p:spTree>
  </p:cSld>
  <p:clrMapOvr>
    <a:masterClrMapping/>
  </p:clrMapOvr>
  <mc:AlternateContent xmlns:mc="http://schemas.openxmlformats.org/markup-compatibility/2006">
    <mc:Choice xmlns="" xmlns:p14="http://schemas.microsoft.com/office/powerpoint/2010/main" Requires="p14">
      <p:transition spd="slow" p14:dur="1600" advClick="0" advTm="8000">
        <p:blinds dir="vert"/>
      </p:transition>
    </mc:Choice>
    <mc:Fallback>
      <p:transition spd="slow" advClick="0" advTm="8000">
        <p:blinds dir="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p:cNvPicPr>
            <a:picLocks noChangeAspect="1" noChangeArrowheads="1"/>
          </p:cNvPicPr>
          <p:nvPr/>
        </p:nvPicPr>
        <p:blipFill>
          <a:blip r:embed="rId2">
            <a:lum bright="16000"/>
            <a:extLst>
              <a:ext uri="{28A0092B-C50C-407E-A947-70E740481C1C}">
                <a14:useLocalDpi xmlns="" xmlns:a14="http://schemas.microsoft.com/office/drawing/2010/main" val="0"/>
              </a:ext>
            </a:extLst>
          </a:blip>
          <a:srcRect/>
          <a:stretch>
            <a:fillRect/>
          </a:stretch>
        </p:blipFill>
        <p:spPr bwMode="auto">
          <a:xfrm>
            <a:off x="0" y="3175"/>
            <a:ext cx="9144000" cy="68548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7347" name="Picture 3"/>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1547813" y="6021388"/>
            <a:ext cx="6264275" cy="8366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7351" name="Picture 7"/>
          <p:cNvPicPr>
            <a:picLocks noChangeAspect="1" noChangeArrowheads="1"/>
          </p:cNvPicPr>
          <p:nvPr/>
        </p:nvPicPr>
        <p:blipFill>
          <a:blip r:embed="rId4">
            <a:extLst>
              <a:ext uri="{28A0092B-C50C-407E-A947-70E740481C1C}">
                <a14:useLocalDpi xmlns="" xmlns:a14="http://schemas.microsoft.com/office/drawing/2010/main" val="0"/>
              </a:ext>
            </a:extLst>
          </a:blip>
          <a:srcRect t="6277"/>
          <a:stretch>
            <a:fillRect/>
          </a:stretch>
        </p:blipFill>
        <p:spPr bwMode="auto">
          <a:xfrm rot="-274813">
            <a:off x="323850" y="620713"/>
            <a:ext cx="3429000" cy="5184775"/>
          </a:xfrm>
          <a:prstGeom prst="rect">
            <a:avLst/>
          </a:prstGeom>
          <a:noFill/>
          <a:ln w="38100">
            <a:solidFill>
              <a:srgbClr val="00FFFF"/>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7353" name="Text Box 9"/>
          <p:cNvSpPr txBox="1">
            <a:spLocks noChangeArrowheads="1"/>
          </p:cNvSpPr>
          <p:nvPr/>
        </p:nvSpPr>
        <p:spPr bwMode="auto">
          <a:xfrm>
            <a:off x="3851275" y="765175"/>
            <a:ext cx="5292725" cy="3292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lnSpc>
                <a:spcPct val="125000"/>
              </a:lnSpc>
            </a:pPr>
            <a:r>
              <a:rPr lang="ru-RU" sz="2400" b="1" dirty="0">
                <a:solidFill>
                  <a:srgbClr val="9900FF"/>
                </a:solidFill>
              </a:rPr>
              <a:t>В 1914 году он вновь встречает </a:t>
            </a:r>
          </a:p>
          <a:p>
            <a:pPr algn="ctr">
              <a:lnSpc>
                <a:spcPct val="125000"/>
              </a:lnSpc>
            </a:pPr>
            <a:r>
              <a:rPr lang="ru-RU" sz="2400" b="1" dirty="0">
                <a:solidFill>
                  <a:srgbClr val="9900FF"/>
                </a:solidFill>
              </a:rPr>
              <a:t>Наталью Крандиевскую, с которой был знаком ранее. </a:t>
            </a:r>
            <a:r>
              <a:rPr lang="ru-RU" altLang="ja-JP" sz="2400" b="1" dirty="0">
                <a:solidFill>
                  <a:srgbClr val="9900FF"/>
                </a:solidFill>
              </a:rPr>
              <a:t>Это была незаурядная женщина ‒ </a:t>
            </a:r>
            <a:r>
              <a:rPr lang="ru-RU" altLang="ja-JP" sz="2400" b="1" dirty="0" smtClean="0">
                <a:solidFill>
                  <a:srgbClr val="9900FF"/>
                </a:solidFill>
              </a:rPr>
              <a:t>красивая, </a:t>
            </a:r>
            <a:r>
              <a:rPr lang="ru-RU" altLang="ja-JP" sz="2400" b="1" dirty="0">
                <a:solidFill>
                  <a:srgbClr val="9900FF"/>
                </a:solidFill>
              </a:rPr>
              <a:t>умная и талантливая. Она писала и публиковала стихи, увлекалась живописью. </a:t>
            </a:r>
            <a:endParaRPr lang="ru-RU" sz="2400" b="1" dirty="0">
              <a:solidFill>
                <a:srgbClr val="9900FF"/>
              </a:solidFill>
            </a:endParaRPr>
          </a:p>
        </p:txBody>
      </p:sp>
    </p:spTree>
  </p:cSld>
  <p:clrMapOvr>
    <a:masterClrMapping/>
  </p:clrMapOvr>
  <mc:AlternateContent xmlns:mc="http://schemas.openxmlformats.org/markup-compatibility/2006">
    <mc:Choice xmlns="" xmlns:p14="http://schemas.microsoft.com/office/powerpoint/2010/main" Requires="p14">
      <p:transition spd="slow" p14:dur="1600" advClick="0" advTm="8000">
        <p:blinds dir="vert"/>
      </p:transition>
    </mc:Choice>
    <mc:Fallback>
      <p:transition spd="slow" advClick="0" advTm="8000">
        <p:blinds dir="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99CCFF"/>
        </a:solidFill>
        <a:effectLst/>
      </p:bgPr>
    </p:bg>
    <p:spTree>
      <p:nvGrpSpPr>
        <p:cNvPr id="1" name=""/>
        <p:cNvGrpSpPr/>
        <p:nvPr/>
      </p:nvGrpSpPr>
      <p:grpSpPr>
        <a:xfrm>
          <a:off x="0" y="0"/>
          <a:ext cx="0" cy="0"/>
          <a:chOff x="0" y="0"/>
          <a:chExt cx="0" cy="0"/>
        </a:xfrm>
      </p:grpSpPr>
      <p:sp>
        <p:nvSpPr>
          <p:cNvPr id="46085" name="Rectangle 5"/>
          <p:cNvSpPr>
            <a:spLocks noChangeArrowheads="1"/>
          </p:cNvSpPr>
          <p:nvPr/>
        </p:nvSpPr>
        <p:spPr bwMode="auto">
          <a:xfrm>
            <a:off x="250825" y="4575175"/>
            <a:ext cx="8532813" cy="22828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spAutoFit/>
          </a:bodyPr>
          <a:lstStyle/>
          <a:p>
            <a:pPr algn="ctr"/>
            <a:r>
              <a:rPr lang="ru-RU" altLang="ja-JP" sz="2400" b="1">
                <a:solidFill>
                  <a:srgbClr val="CC0066"/>
                </a:solidFill>
              </a:rPr>
              <a:t>Весной 1917 года Толстой обвенчался с Натальей Васильевной. К тому времени у них уже родился сын Никита. Алексей Николаевич был счастлив. Будущее представлялось ему в радужных тонах, и даже февральская революция не только не омрачала его существования, но вызывала энтузиазм. </a:t>
            </a:r>
          </a:p>
        </p:txBody>
      </p:sp>
      <p:pic>
        <p:nvPicPr>
          <p:cNvPr id="46086" name="Picture 6" descr="крандиевская 1"/>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rot="342608">
            <a:off x="5367338" y="403225"/>
            <a:ext cx="2971800" cy="4102100"/>
          </a:xfrm>
          <a:prstGeom prst="rect">
            <a:avLst/>
          </a:prstGeom>
          <a:noFill/>
          <a:ln w="38100">
            <a:solidFill>
              <a:srgbClr val="0000FF"/>
            </a:solidFill>
            <a:miter lim="800000"/>
            <a:headEnd/>
            <a:tailEnd/>
          </a:ln>
          <a:extLst>
            <a:ext uri="{909E8E84-426E-40DD-AFC4-6F175D3DCCD1}">
              <a14:hiddenFill xmlns="" xmlns:a14="http://schemas.microsoft.com/office/drawing/2010/main">
                <a:solidFill>
                  <a:srgbClr val="FFFFFF"/>
                </a:solidFill>
              </a14:hiddenFill>
            </a:ext>
          </a:extLst>
        </p:spPr>
      </p:pic>
      <p:pic>
        <p:nvPicPr>
          <p:cNvPr id="46087" name="Picture 7"/>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rot="-252711">
            <a:off x="684213" y="404813"/>
            <a:ext cx="3168650" cy="4103687"/>
          </a:xfrm>
          <a:prstGeom prst="rect">
            <a:avLst/>
          </a:prstGeom>
          <a:noFill/>
          <a:ln w="38100">
            <a:solidFill>
              <a:srgbClr val="0000FF"/>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 xmlns:p14="http://schemas.microsoft.com/office/powerpoint/2010/main" Requires="p14">
      <p:transition spd="slow" p14:dur="1600" advClick="0" advTm="8000">
        <p:blinds dir="vert"/>
      </p:transition>
    </mc:Choice>
    <mc:Fallback>
      <p:transition spd="slow" advClick="0" advTm="8000">
        <p:blinds dir="ver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0001-001-130-let-so-dnja-rozhdenija-Korneja-Ivanovicha-CHukovskogo-russkogo"/>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61443" name="Rectangle 3"/>
          <p:cNvSpPr>
            <a:spLocks noChangeArrowheads="1"/>
          </p:cNvSpPr>
          <p:nvPr/>
        </p:nvSpPr>
        <p:spPr bwMode="auto">
          <a:xfrm>
            <a:off x="4211638" y="981075"/>
            <a:ext cx="4681537" cy="37433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r>
              <a:rPr lang="ru-RU" sz="2400" b="1"/>
              <a:t>Революционные события октября 1917 года Алексей Толстой принял настороженно. Летом 1918-го он перевез семью в Одессу, спасаясь от большевиков. В южном городе появилась повесть «Граф Калиостро» и комедия «Любовь – книга золотая».</a:t>
            </a:r>
          </a:p>
        </p:txBody>
      </p:sp>
      <p:pic>
        <p:nvPicPr>
          <p:cNvPr id="61444" name="Picture 4" descr="1005242906"/>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rot="-412553">
            <a:off x="684213" y="1196975"/>
            <a:ext cx="3324225" cy="4797425"/>
          </a:xfrm>
          <a:prstGeom prst="rect">
            <a:avLst/>
          </a:prstGeom>
          <a:noFill/>
          <a:ln w="38100">
            <a:solidFill>
              <a:srgbClr val="FF0000"/>
            </a:solidFill>
            <a:miter lim="800000"/>
            <a:headEnd/>
            <a:tailEnd/>
          </a:ln>
          <a:extLst>
            <a:ext uri="{909E8E84-426E-40DD-AFC4-6F175D3DCCD1}">
              <a14:hiddenFill xmlns="" xmlns:a14="http://schemas.microsoft.com/office/drawing/2010/main">
                <a:solidFill>
                  <a:srgbClr val="FFFFFF"/>
                </a:solidFill>
              </a14:hiddenFill>
            </a:ext>
          </a:extLst>
        </p:spPr>
      </p:pic>
    </p:spTree>
  </p:cSld>
  <p:clrMapOvr>
    <a:masterClrMapping/>
  </p:clrMapOvr>
  <mc:AlternateContent xmlns:mc="http://schemas.openxmlformats.org/markup-compatibility/2006">
    <mc:Choice xmlns="" xmlns:p14="http://schemas.microsoft.com/office/powerpoint/2010/main" Requires="p14">
      <p:transition spd="slow" p14:dur="1600" advClick="0" advTm="8000">
        <p:blinds dir="vert"/>
      </p:transition>
    </mc:Choice>
    <mc:Fallback>
      <p:transition spd="slow" advClick="0" advTm="8000">
        <p:blinds dir="ver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4341" name="Picture 5"/>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1476375" y="5661025"/>
            <a:ext cx="6048375" cy="11969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4348" name="Text Box 12"/>
          <p:cNvSpPr txBox="1">
            <a:spLocks noChangeArrowheads="1"/>
          </p:cNvSpPr>
          <p:nvPr/>
        </p:nvSpPr>
        <p:spPr bwMode="auto">
          <a:xfrm>
            <a:off x="1042988" y="1916113"/>
            <a:ext cx="6711950" cy="16922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a:lnSpc>
                <a:spcPct val="125000"/>
              </a:lnSpc>
            </a:pPr>
            <a:r>
              <a:rPr lang="ru-RU" sz="2800" b="1">
                <a:solidFill>
                  <a:srgbClr val="FF9900"/>
                </a:solidFill>
              </a:rPr>
              <a:t>С огромными трудностями </a:t>
            </a:r>
          </a:p>
          <a:p>
            <a:pPr algn="ctr">
              <a:lnSpc>
                <a:spcPct val="125000"/>
              </a:lnSpc>
            </a:pPr>
            <a:r>
              <a:rPr lang="ru-RU" sz="2800" b="1">
                <a:solidFill>
                  <a:srgbClr val="FF9900"/>
                </a:solidFill>
              </a:rPr>
              <a:t>и подвергая свою жизнь опасности, </a:t>
            </a:r>
          </a:p>
          <a:p>
            <a:pPr algn="ctr">
              <a:lnSpc>
                <a:spcPct val="125000"/>
              </a:lnSpc>
            </a:pPr>
            <a:r>
              <a:rPr lang="ru-RU" sz="2800" b="1">
                <a:solidFill>
                  <a:srgbClr val="FF9900"/>
                </a:solidFill>
              </a:rPr>
              <a:t>семья перебирается во Францию. </a:t>
            </a:r>
          </a:p>
        </p:txBody>
      </p:sp>
    </p:spTree>
  </p:cSld>
  <p:clrMapOvr>
    <a:masterClrMapping/>
  </p:clrMapOvr>
  <mc:AlternateContent xmlns:mc="http://schemas.openxmlformats.org/markup-compatibility/2006">
    <mc:Choice xmlns="" xmlns:p14="http://schemas.microsoft.com/office/powerpoint/2010/main" Requires="p14">
      <p:transition spd="slow" p14:dur="1600" advClick="0" advTm="8000">
        <p:blinds dir="vert"/>
      </p:transition>
    </mc:Choice>
    <mc:Fallback>
      <p:transition spd="slow" advClick="0" advTm="8000">
        <p:blinds dir="ver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8" name="Picture 4"/>
          <p:cNvPicPr>
            <a:picLocks noChangeAspect="1" noChangeArrowheads="1"/>
          </p:cNvPicPr>
          <p:nvPr/>
        </p:nvPicPr>
        <p:blipFill>
          <a:blip r:embed="rId2" cstate="email">
            <a:lum bright="24000"/>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2469" name="Rectangle 5"/>
          <p:cNvSpPr>
            <a:spLocks noChangeArrowheads="1"/>
          </p:cNvSpPr>
          <p:nvPr/>
        </p:nvSpPr>
        <p:spPr bwMode="auto">
          <a:xfrm>
            <a:off x="3419475" y="333375"/>
            <a:ext cx="5473700" cy="62182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lnSpc>
                <a:spcPct val="125000"/>
              </a:lnSpc>
              <a:spcBef>
                <a:spcPct val="50000"/>
              </a:spcBef>
            </a:pPr>
            <a:r>
              <a:rPr lang="ru-RU" sz="2400" b="1" dirty="0">
                <a:solidFill>
                  <a:srgbClr val="00FFFF"/>
                </a:solidFill>
              </a:rPr>
              <a:t>В Париже Алексей Толстой написал роман «Сестры» ‒ первую книгу трилогии «Хождение по мукам</a:t>
            </a:r>
            <a:r>
              <a:rPr lang="ru-RU" sz="2400" b="1">
                <a:solidFill>
                  <a:srgbClr val="00FFFF"/>
                </a:solidFill>
              </a:rPr>
              <a:t>», </a:t>
            </a:r>
            <a:r>
              <a:rPr lang="ru-RU" sz="2400" b="1" smtClean="0">
                <a:solidFill>
                  <a:srgbClr val="00FFFF"/>
                </a:solidFill>
              </a:rPr>
              <a:t>посвященную </a:t>
            </a:r>
            <a:r>
              <a:rPr lang="ru-RU" sz="2400" b="1">
                <a:solidFill>
                  <a:srgbClr val="00FFFF"/>
                </a:solidFill>
              </a:rPr>
              <a:t>судьбам людей в катастрофическую эпоху. </a:t>
            </a:r>
            <a:r>
              <a:rPr lang="ru-RU" sz="2400" b="1" dirty="0">
                <a:solidFill>
                  <a:srgbClr val="00FFFF"/>
                </a:solidFill>
              </a:rPr>
              <a:t>Позднее он говорил: «Катя ‒ это всё Наталья Васильевна». Она действительно была такой ‒ красивой, женственной, беззаветно любящей и стойко переносящей все невзгоды. </a:t>
            </a:r>
          </a:p>
          <a:p>
            <a:pPr algn="ctr" eaLnBrk="0" hangingPunct="0">
              <a:lnSpc>
                <a:spcPct val="125000"/>
              </a:lnSpc>
              <a:spcBef>
                <a:spcPct val="50000"/>
              </a:spcBef>
            </a:pPr>
            <a:endParaRPr lang="ru-RU" sz="2400" b="1" dirty="0">
              <a:solidFill>
                <a:srgbClr val="00FFFF"/>
              </a:solidFill>
            </a:endParaRPr>
          </a:p>
        </p:txBody>
      </p:sp>
      <p:pic>
        <p:nvPicPr>
          <p:cNvPr id="62470" name="Picture 6" descr="020"/>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rot="20784310" flipH="1">
            <a:off x="252413" y="312738"/>
            <a:ext cx="3022600" cy="2889250"/>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mc:AlternateContent xmlns:mc="http://schemas.openxmlformats.org/markup-compatibility/2006">
    <mc:Choice xmlns="" xmlns:p14="http://schemas.microsoft.com/office/powerpoint/2010/main" Requires="p14">
      <p:transition spd="slow" p14:dur="1600" advClick="0" advTm="8000">
        <p:blinds dir="vert"/>
      </p:transition>
    </mc:Choice>
    <mc:Fallback>
      <p:transition spd="slow" advClick="0" advTm="8000">
        <p:blinds dir="ver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2" name="Picture 4" descr="140404-berlin-011"/>
          <p:cNvPicPr>
            <a:picLocks noChangeAspect="1" noChangeArrowheads="1"/>
          </p:cNvPicPr>
          <p:nvPr/>
        </p:nvPicPr>
        <p:blipFill>
          <a:blip r:embed="rId2">
            <a:lum bright="14000"/>
            <a:extLst>
              <a:ext uri="{28A0092B-C50C-407E-A947-70E740481C1C}">
                <a14:useLocalDpi xmlns="" xmlns:a14="http://schemas.microsoft.com/office/drawing/2010/main" val="0"/>
              </a:ext>
            </a:extLst>
          </a:blip>
          <a:srcRect/>
          <a:stretch>
            <a:fillRect/>
          </a:stretch>
        </p:blipFill>
        <p:spPr bwMode="auto">
          <a:xfrm>
            <a:off x="0" y="1588"/>
            <a:ext cx="9144000" cy="6856412"/>
          </a:xfrm>
          <a:prstGeom prst="rect">
            <a:avLst/>
          </a:prstGeom>
          <a:noFill/>
          <a:extLst>
            <a:ext uri="{909E8E84-426E-40DD-AFC4-6F175D3DCCD1}">
              <a14:hiddenFill xmlns="" xmlns:a14="http://schemas.microsoft.com/office/drawing/2010/main">
                <a:solidFill>
                  <a:srgbClr val="FFFFFF"/>
                </a:solidFill>
              </a14:hiddenFill>
            </a:ext>
          </a:extLst>
        </p:spPr>
      </p:pic>
      <p:sp>
        <p:nvSpPr>
          <p:cNvPr id="63493" name="Rectangle 5"/>
          <p:cNvSpPr>
            <a:spLocks noChangeArrowheads="1"/>
          </p:cNvSpPr>
          <p:nvPr/>
        </p:nvSpPr>
        <p:spPr bwMode="auto">
          <a:xfrm>
            <a:off x="0" y="5057775"/>
            <a:ext cx="9144000" cy="1800225"/>
          </a:xfrm>
          <a:prstGeom prst="rect">
            <a:avLst/>
          </a:prstGeom>
          <a:solidFill>
            <a:schemeClr val="accent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spAutoFit/>
          </a:bodyPr>
          <a:lstStyle/>
          <a:p>
            <a:pPr algn="ctr"/>
            <a:r>
              <a:rPr lang="ru-RU" altLang="ja-JP" sz="2800" b="1">
                <a:solidFill>
                  <a:srgbClr val="9900FF"/>
                </a:solidFill>
              </a:rPr>
              <a:t>В 1921 году Толстые перебрались в Берлин, где у них родился второй сын Дмитрий. Наталья Крандиевская целиком посвятила себя творческим замыслам мужа и интересам семьи. </a:t>
            </a:r>
          </a:p>
        </p:txBody>
      </p:sp>
    </p:spTree>
  </p:cSld>
  <p:clrMapOvr>
    <a:masterClrMapping/>
  </p:clrMapOvr>
  <mc:AlternateContent xmlns:mc="http://schemas.openxmlformats.org/markup-compatibility/2006">
    <mc:Choice xmlns="" xmlns:p14="http://schemas.microsoft.com/office/powerpoint/2010/main" Requires="p14">
      <p:transition spd="slow" p14:dur="1600" advClick="0" advTm="8000">
        <p:blinds dir="vert"/>
      </p:transition>
    </mc:Choice>
    <mc:Fallback>
      <p:transition spd="slow" advClick="0" advTm="8000">
        <p:blinds dir="vert"/>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2" name="Picture 4" descr="36_4"/>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w="38100">
            <a:solidFill>
              <a:srgbClr val="0000FF"/>
            </a:solidFill>
            <a:miter lim="800000"/>
            <a:headEnd/>
            <a:tailEnd/>
          </a:ln>
          <a:extLst>
            <a:ext uri="{909E8E84-426E-40DD-AFC4-6F175D3DCCD1}">
              <a14:hiddenFill xmlns="" xmlns:a14="http://schemas.microsoft.com/office/drawing/2010/main">
                <a:solidFill>
                  <a:srgbClr val="FFFFFF"/>
                </a:solidFill>
              </a14:hiddenFill>
            </a:ext>
          </a:extLst>
        </p:spPr>
      </p:pic>
      <p:sp>
        <p:nvSpPr>
          <p:cNvPr id="78853" name="Rectangle 5"/>
          <p:cNvSpPr>
            <a:spLocks noChangeArrowheads="1"/>
          </p:cNvSpPr>
          <p:nvPr/>
        </p:nvSpPr>
        <p:spPr bwMode="auto">
          <a:xfrm>
            <a:off x="0" y="4597400"/>
            <a:ext cx="9144000" cy="22828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spAutoFit/>
          </a:bodyPr>
          <a:lstStyle/>
          <a:p>
            <a:pPr algn="ctr"/>
            <a:r>
              <a:rPr lang="ru-RU" altLang="ja-JP" sz="2400" b="1">
                <a:solidFill>
                  <a:srgbClr val="FF0000"/>
                </a:solidFill>
              </a:rPr>
              <a:t>В 1922 году Берлин посетил Горький. С ним у писателя установились тесные дружеские отношения. Под влиянием Алексея Максимовича писатель в 1922 году опубликовал «Открытое письмо», в котором объяснял причины своего разрыва с белой эмиграцией и безоговорочно признавал советскую власть. </a:t>
            </a:r>
          </a:p>
        </p:txBody>
      </p:sp>
    </p:spTree>
  </p:cSld>
  <p:clrMapOvr>
    <a:masterClrMapping/>
  </p:clrMapOvr>
  <mc:AlternateContent xmlns:mc="http://schemas.openxmlformats.org/markup-compatibility/2006">
    <mc:Choice xmlns="" xmlns:p14="http://schemas.microsoft.com/office/powerpoint/2010/main" Requires="p14">
      <p:transition spd="slow" p14:dur="1600" advClick="0" advTm="8000">
        <p:blinds dir="vert"/>
      </p:transition>
    </mc:Choice>
    <mc:Fallback>
      <p:transition spd="slow" advClick="0" advTm="8000">
        <p:blinds dir="ver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4515" name="Rectangle 3"/>
          <p:cNvSpPr>
            <a:spLocks noChangeArrowheads="1"/>
          </p:cNvSpPr>
          <p:nvPr/>
        </p:nvSpPr>
        <p:spPr bwMode="auto">
          <a:xfrm>
            <a:off x="1187450" y="476250"/>
            <a:ext cx="6913563" cy="26479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r>
              <a:rPr lang="ru-RU" altLang="ja-JP" sz="2400" b="1">
                <a:solidFill>
                  <a:srgbClr val="0000FF"/>
                </a:solidFill>
              </a:rPr>
              <a:t>В Берлине Толстой написал роман «Аэлита», повести «Черная пятница» и «Рукопись, найденная под кроватью», а также закончил начатую еще в Париже замечательную автобиографическую повесть «Детство Никиты», которую посвятил своему сыну. </a:t>
            </a:r>
          </a:p>
        </p:txBody>
      </p:sp>
      <p:pic>
        <p:nvPicPr>
          <p:cNvPr id="64516" name="Picture 4" descr="3315848_sbig1"/>
          <p:cNvPicPr>
            <a:picLocks noChangeAspect="1" noChangeArrowheads="1"/>
          </p:cNvPicPr>
          <p:nvPr/>
        </p:nvPicPr>
        <p:blipFill>
          <a:blip r:embed="rId3" cstate="email">
            <a:lum bright="-12000"/>
            <a:extLst>
              <a:ext uri="{28A0092B-C50C-407E-A947-70E740481C1C}">
                <a14:useLocalDpi xmlns="" xmlns:a14="http://schemas.microsoft.com/office/drawing/2010/main" val="0"/>
              </a:ext>
            </a:extLst>
          </a:blip>
          <a:srcRect/>
          <a:stretch>
            <a:fillRect/>
          </a:stretch>
        </p:blipFill>
        <p:spPr bwMode="auto">
          <a:xfrm rot="-449214">
            <a:off x="2081213" y="3248025"/>
            <a:ext cx="1985962" cy="2560638"/>
          </a:xfrm>
          <a:prstGeom prst="rect">
            <a:avLst/>
          </a:prstGeom>
          <a:noFill/>
          <a:extLst>
            <a:ext uri="{909E8E84-426E-40DD-AFC4-6F175D3DCCD1}">
              <a14:hiddenFill xmlns="" xmlns:a14="http://schemas.microsoft.com/office/drawing/2010/main">
                <a:solidFill>
                  <a:srgbClr val="FFFFFF"/>
                </a:solidFill>
              </a14:hiddenFill>
            </a:ext>
          </a:extLst>
        </p:spPr>
      </p:pic>
      <p:pic>
        <p:nvPicPr>
          <p:cNvPr id="64517" name="Picture 5" descr="1982-aelita-big"/>
          <p:cNvPicPr>
            <a:picLocks noChangeAspect="1" noChangeArrowheads="1"/>
          </p:cNvPicPr>
          <p:nvPr/>
        </p:nvPicPr>
        <p:blipFill>
          <a:blip r:embed="rId4" cstate="email">
            <a:extLst>
              <a:ext uri="{28A0092B-C50C-407E-A947-70E740481C1C}">
                <a14:useLocalDpi xmlns="" xmlns:a14="http://schemas.microsoft.com/office/drawing/2010/main" val="0"/>
              </a:ext>
            </a:extLst>
          </a:blip>
          <a:srcRect/>
          <a:stretch>
            <a:fillRect/>
          </a:stretch>
        </p:blipFill>
        <p:spPr bwMode="auto">
          <a:xfrm rot="476608">
            <a:off x="5395913" y="3295650"/>
            <a:ext cx="1982787" cy="2447925"/>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mc:AlternateContent xmlns:mc="http://schemas.openxmlformats.org/markup-compatibility/2006">
    <mc:Choice xmlns="" xmlns:p14="http://schemas.microsoft.com/office/powerpoint/2010/main" Requires="p14">
      <p:transition spd="slow" p14:dur="1600" advClick="0" advTm="8000">
        <p:blinds dir="vert"/>
      </p:transition>
    </mc:Choice>
    <mc:Fallback>
      <p:transition spd="slow" advClick="0" advTm="8000">
        <p:blinds dir="vert"/>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p:cNvPicPr>
            <a:picLocks noChangeAspect="1" noChangeArrowheads="1"/>
          </p:cNvPicPr>
          <p:nvPr/>
        </p:nvPicPr>
        <p:blipFill>
          <a:blip r:embed="rId2">
            <a:lum bright="16000"/>
            <a:extLst>
              <a:ext uri="{28A0092B-C50C-407E-A947-70E740481C1C}">
                <a14:useLocalDpi xmlns="" xmlns:a14="http://schemas.microsoft.com/office/drawing/2010/main" val="0"/>
              </a:ext>
            </a:extLst>
          </a:blip>
          <a:srcRect/>
          <a:stretch>
            <a:fillRect/>
          </a:stretch>
        </p:blipFill>
        <p:spPr bwMode="auto">
          <a:xfrm>
            <a:off x="0" y="3175"/>
            <a:ext cx="9144000" cy="68548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5539" name="Picture 3"/>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1547813" y="6021388"/>
            <a:ext cx="6264275" cy="8366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5542" name="Rectangle 6"/>
          <p:cNvSpPr>
            <a:spLocks noChangeArrowheads="1"/>
          </p:cNvSpPr>
          <p:nvPr/>
        </p:nvSpPr>
        <p:spPr bwMode="auto">
          <a:xfrm>
            <a:off x="179388" y="1192213"/>
            <a:ext cx="8964612" cy="44783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spAutoFit/>
          </a:bodyPr>
          <a:lstStyle/>
          <a:p>
            <a:pPr algn="ctr"/>
            <a:r>
              <a:rPr lang="ru-RU" altLang="ja-JP" sz="3200" b="1" i="1">
                <a:solidFill>
                  <a:srgbClr val="000099"/>
                </a:solidFill>
              </a:rPr>
              <a:t>И все же, несмотря на несомненный успех своих книг, Толстой не мог примириться с тем, что вынужден жить вдали от родных мест. </a:t>
            </a:r>
          </a:p>
          <a:p>
            <a:pPr algn="ctr"/>
            <a:r>
              <a:rPr lang="ru-RU" altLang="ja-JP" sz="3200" b="1" i="1">
                <a:solidFill>
                  <a:srgbClr val="CC0066"/>
                </a:solidFill>
              </a:rPr>
              <a:t>«Жизнь в эмиграции была самым тяжелым периодом моей жизни. Там я понял, что значит быть парией, человеком, оторванным от родины…» ‒ писал он позднее. </a:t>
            </a:r>
          </a:p>
        </p:txBody>
      </p:sp>
    </p:spTree>
  </p:cSld>
  <p:clrMapOvr>
    <a:masterClrMapping/>
  </p:clrMapOvr>
  <mc:AlternateContent xmlns:mc="http://schemas.openxmlformats.org/markup-compatibility/2006">
    <mc:Choice xmlns="" xmlns:p14="http://schemas.microsoft.com/office/powerpoint/2010/main" Requires="p14">
      <p:transition spd="slow" p14:dur="1600" advClick="0" advTm="8000">
        <p:blinds dir="vert"/>
      </p:transition>
    </mc:Choice>
    <mc:Fallback>
      <p:transition spd="slow" advClick="0" advTm="8000">
        <p:blinds dir="vert"/>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4" name="Picture 4" descr="spb"/>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2781300"/>
            <a:ext cx="9144000" cy="4076700"/>
          </a:xfrm>
          <a:prstGeom prst="rect">
            <a:avLst/>
          </a:prstGeom>
          <a:noFill/>
          <a:extLst>
            <a:ext uri="{909E8E84-426E-40DD-AFC4-6F175D3DCCD1}">
              <a14:hiddenFill xmlns="" xmlns:a14="http://schemas.microsoft.com/office/drawing/2010/main">
                <a:solidFill>
                  <a:srgbClr val="FFFFFF"/>
                </a:solidFill>
              </a14:hiddenFill>
            </a:ext>
          </a:extLst>
        </p:spPr>
      </p:pic>
      <p:sp>
        <p:nvSpPr>
          <p:cNvPr id="66565" name="Rectangle 5"/>
          <p:cNvSpPr>
            <a:spLocks noChangeArrowheads="1"/>
          </p:cNvSpPr>
          <p:nvPr/>
        </p:nvSpPr>
        <p:spPr bwMode="auto">
          <a:xfrm>
            <a:off x="684213" y="765175"/>
            <a:ext cx="8243887" cy="3378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spAutoFit/>
          </a:bodyPr>
          <a:lstStyle/>
          <a:p>
            <a:pPr algn="ctr"/>
            <a:r>
              <a:rPr lang="ru-RU" altLang="ja-JP" sz="2400" b="1"/>
              <a:t>И вот, наконец, летом 1923 года Толстой с семьёй </a:t>
            </a:r>
          </a:p>
          <a:p>
            <a:pPr algn="ctr"/>
            <a:r>
              <a:rPr lang="ru-RU" altLang="ja-JP" sz="2400" b="1"/>
              <a:t>возвращается из-за рубежа в Петербург. Вернувшись в Россию, Толстой тут же втянулся в работу, не давая себе не малейшей передышки. Он по прежнему много писал, все написанное им издавали, он получал солидные гонорары. Толстого увлек жанр фантастики, и он взялся за написание еще одного научно-фантастического романа «Гиперболоид инженера Гарина». </a:t>
            </a:r>
          </a:p>
        </p:txBody>
      </p:sp>
    </p:spTree>
  </p:cSld>
  <p:clrMapOvr>
    <a:masterClrMapping/>
  </p:clrMapOvr>
  <mc:AlternateContent xmlns:mc="http://schemas.openxmlformats.org/markup-compatibility/2006">
    <mc:Choice xmlns="" xmlns:p14="http://schemas.microsoft.com/office/powerpoint/2010/main" Requires="p14">
      <p:transition spd="slow" p14:dur="1600" advClick="0" advTm="8000">
        <p:blinds dir="vert"/>
      </p:transition>
    </mc:Choice>
    <mc:Fallback>
      <p:transition spd="slow" advClick="0" advTm="8000">
        <p:blinds dir="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0001-001-130-let-so-dnja-rozhdenija-Korneja-Ivanovicha-CHukovskogo-russkogo"/>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32776" name="Rectangle 8"/>
          <p:cNvSpPr>
            <a:spLocks noChangeArrowheads="1"/>
          </p:cNvSpPr>
          <p:nvPr/>
        </p:nvSpPr>
        <p:spPr bwMode="auto">
          <a:xfrm>
            <a:off x="4716463" y="1412875"/>
            <a:ext cx="4140200" cy="30469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r>
              <a:rPr lang="ru-RU" sz="2400" b="1" dirty="0">
                <a:solidFill>
                  <a:srgbClr val="FFFF00"/>
                </a:solidFill>
              </a:rPr>
              <a:t>Алексей Толстой родился </a:t>
            </a:r>
          </a:p>
          <a:p>
            <a:pPr algn="ctr"/>
            <a:r>
              <a:rPr lang="ru-RU" sz="2400" b="1" dirty="0">
                <a:solidFill>
                  <a:srgbClr val="FFFF00"/>
                </a:solidFill>
              </a:rPr>
              <a:t>10 января </a:t>
            </a:r>
            <a:r>
              <a:rPr lang="ru-RU" sz="2400" b="1" dirty="0" smtClean="0">
                <a:solidFill>
                  <a:srgbClr val="FFFF00"/>
                </a:solidFill>
              </a:rPr>
              <a:t>1883 </a:t>
            </a:r>
            <a:r>
              <a:rPr lang="ru-RU" sz="2400" b="1" dirty="0">
                <a:solidFill>
                  <a:srgbClr val="FFFF00"/>
                </a:solidFill>
              </a:rPr>
              <a:t>года в городе Николаевске Самарской губернии. Отец — граф Николай Александрович Толстой, мать — Александра Леонтьевна.</a:t>
            </a:r>
          </a:p>
        </p:txBody>
      </p:sp>
      <p:sp>
        <p:nvSpPr>
          <p:cNvPr id="32777" name="Text Box 9"/>
          <p:cNvSpPr txBox="1">
            <a:spLocks noChangeArrowheads="1"/>
          </p:cNvSpPr>
          <p:nvPr/>
        </p:nvSpPr>
        <p:spPr bwMode="auto">
          <a:xfrm>
            <a:off x="1074738" y="6303963"/>
            <a:ext cx="2344737"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ru-RU" sz="2000" b="1">
                <a:solidFill>
                  <a:srgbClr val="0000FF"/>
                </a:solidFill>
              </a:rPr>
              <a:t>Алексей с мамой</a:t>
            </a:r>
          </a:p>
        </p:txBody>
      </p:sp>
      <p:pic>
        <p:nvPicPr>
          <p:cNvPr id="4098"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23850" y="333375"/>
            <a:ext cx="4348163" cy="5975350"/>
          </a:xfrm>
          <a:prstGeom prst="rect">
            <a:avLst/>
          </a:prstGeom>
          <a:noFill/>
          <a:ln w="38100" algn="ctr">
            <a:solidFill>
              <a:srgbClr val="9933FF"/>
            </a:solidFill>
            <a:miter lim="800000"/>
            <a:headEnd/>
            <a:tailEnd/>
          </a:ln>
          <a:extLst>
            <a:ext uri="{909E8E84-426E-40DD-AFC4-6F175D3DCCD1}">
              <a14:hiddenFill xmlns="" xmlns:a14="http://schemas.microsoft.com/office/drawing/2010/main">
                <a:solidFill>
                  <a:srgbClr val="FFFFFF"/>
                </a:solidFill>
              </a14:hiddenFill>
            </a:ext>
          </a:extLst>
        </p:spPr>
      </p:pic>
    </p:spTree>
  </p:cSld>
  <p:clrMapOvr>
    <a:masterClrMapping/>
  </p:clrMapOvr>
  <mc:AlternateContent xmlns:mc="http://schemas.openxmlformats.org/markup-compatibility/2006">
    <mc:Choice xmlns="" xmlns:p14="http://schemas.microsoft.com/office/powerpoint/2010/main" Requires="p14">
      <p:transition spd="slow" p14:dur="1600" advClick="0" advTm="8000">
        <p:blinds dir="vert"/>
      </p:transition>
    </mc:Choice>
    <mc:Fallback>
      <p:transition spd="slow" advClick="0" advTm="8000">
        <p:blinds dir="vert"/>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8" name="Picture 10" descr="dvorcovaya-ploschad-v-sankt-peterburge"/>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2130425"/>
            <a:ext cx="9144000" cy="4727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FF9900"/>
                </a:solidFill>
                <a:miter lim="800000"/>
                <a:headEnd/>
                <a:tailEnd/>
              </a14:hiddenLine>
            </a:ext>
          </a:extLst>
        </p:spPr>
      </p:pic>
      <p:sp>
        <p:nvSpPr>
          <p:cNvPr id="22536" name="Rectangle 8"/>
          <p:cNvSpPr>
            <a:spLocks noChangeArrowheads="1"/>
          </p:cNvSpPr>
          <p:nvPr/>
        </p:nvSpPr>
        <p:spPr bwMode="auto">
          <a:xfrm>
            <a:off x="2916238" y="1341438"/>
            <a:ext cx="6227762" cy="18002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spAutoFit/>
          </a:bodyPr>
          <a:lstStyle/>
          <a:p>
            <a:pPr algn="ctr"/>
            <a:r>
              <a:rPr lang="ru-RU" altLang="ja-JP" sz="2800" b="1">
                <a:solidFill>
                  <a:srgbClr val="CC0066"/>
                </a:solidFill>
              </a:rPr>
              <a:t>В 1927-1928 годах писатель работает над </a:t>
            </a:r>
          </a:p>
          <a:p>
            <a:pPr algn="ctr"/>
            <a:r>
              <a:rPr lang="ru-RU" altLang="ja-JP" sz="2800" b="1">
                <a:solidFill>
                  <a:srgbClr val="CC0066"/>
                </a:solidFill>
              </a:rPr>
              <a:t>продолжением романа </a:t>
            </a:r>
          </a:p>
          <a:p>
            <a:pPr algn="ctr"/>
            <a:r>
              <a:rPr lang="ru-RU" altLang="ja-JP" sz="2800" b="1">
                <a:solidFill>
                  <a:srgbClr val="0000FF"/>
                </a:solidFill>
              </a:rPr>
              <a:t>«Хождение по мукам».</a:t>
            </a:r>
            <a:r>
              <a:rPr lang="ru-RU" altLang="ja-JP" sz="2800" b="1">
                <a:solidFill>
                  <a:srgbClr val="CC0066"/>
                </a:solidFill>
              </a:rPr>
              <a:t> </a:t>
            </a:r>
          </a:p>
        </p:txBody>
      </p:sp>
      <p:pic>
        <p:nvPicPr>
          <p:cNvPr id="22537" name="Picture 9"/>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0"/>
            <a:ext cx="3203575" cy="2417763"/>
          </a:xfrm>
          <a:prstGeom prst="rect">
            <a:avLst/>
          </a:prstGeom>
          <a:noFill/>
          <a:ln w="38100">
            <a:solidFill>
              <a:srgbClr val="FF990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 xmlns:p14="http://schemas.microsoft.com/office/powerpoint/2010/main" Requires="p14">
      <p:transition spd="slow" p14:dur="1600" advClick="0" advTm="8000">
        <p:blinds dir="vert"/>
      </p:transition>
    </mc:Choice>
    <mc:Fallback>
      <p:transition spd="slow" advClick="0" advTm="8000">
        <p:blinds dir="vert"/>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0001-001-130-let-so-dnja-rozhdenija-Korneja-Ivanovicha-CHukovskogo-russkogo"/>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 xmlns:a14="http://schemas.microsoft.com/office/drawing/2010/main">
                <a:solidFill>
                  <a:srgbClr val="FFFFFF"/>
                </a:solidFill>
              </a14:hiddenFill>
            </a:ext>
          </a:extLst>
        </p:spPr>
      </p:pic>
      <p:pic>
        <p:nvPicPr>
          <p:cNvPr id="67587" name="Picture 3" descr="4590"/>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rot="-301414">
            <a:off x="539750" y="836613"/>
            <a:ext cx="2949575" cy="4608512"/>
          </a:xfrm>
          <a:prstGeom prst="rect">
            <a:avLst/>
          </a:prstGeom>
          <a:noFill/>
          <a:ln w="38100">
            <a:solidFill>
              <a:srgbClr val="FF9900"/>
            </a:solidFill>
            <a:miter lim="800000"/>
            <a:headEnd/>
            <a:tailEnd/>
          </a:ln>
          <a:extLst>
            <a:ext uri="{909E8E84-426E-40DD-AFC4-6F175D3DCCD1}">
              <a14:hiddenFill xmlns="" xmlns:a14="http://schemas.microsoft.com/office/drawing/2010/main">
                <a:solidFill>
                  <a:srgbClr val="FFFFFF"/>
                </a:solidFill>
              </a14:hiddenFill>
            </a:ext>
          </a:extLst>
        </p:spPr>
      </p:pic>
      <p:sp>
        <p:nvSpPr>
          <p:cNvPr id="67588" name="Rectangle 4"/>
          <p:cNvSpPr>
            <a:spLocks noChangeArrowheads="1"/>
          </p:cNvSpPr>
          <p:nvPr/>
        </p:nvSpPr>
        <p:spPr bwMode="auto">
          <a:xfrm>
            <a:off x="3708400" y="692150"/>
            <a:ext cx="5435600" cy="52038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r>
              <a:rPr lang="ru-RU" altLang="ja-JP" sz="2400" b="1">
                <a:solidFill>
                  <a:srgbClr val="000099"/>
                </a:solidFill>
              </a:rPr>
              <a:t>А в феврале 1929 года он начинает работу на романом </a:t>
            </a:r>
          </a:p>
          <a:p>
            <a:pPr algn="ctr"/>
            <a:r>
              <a:rPr lang="ru-RU" altLang="ja-JP" sz="2400" b="1">
                <a:solidFill>
                  <a:srgbClr val="CC0066"/>
                </a:solidFill>
              </a:rPr>
              <a:t>«Петр Первый».</a:t>
            </a:r>
            <a:r>
              <a:rPr lang="ru-RU" altLang="ja-JP" sz="2400" b="1">
                <a:solidFill>
                  <a:srgbClr val="000099"/>
                </a:solidFill>
              </a:rPr>
              <a:t> Россия в изображении Толстого менялась, в ней под сильным и жестким руководством Петра шли серьезные преобразования. Толстой работал с подлинными фактами, но неистощимая фантазия и подлинное знание русского языка делали роман красочным и увлекательным. </a:t>
            </a:r>
            <a:r>
              <a:rPr lang="ru-RU" altLang="ja-JP" sz="2400" b="1">
                <a:solidFill>
                  <a:srgbClr val="CC0066"/>
                </a:solidFill>
              </a:rPr>
              <a:t>«Петр Первый»</a:t>
            </a:r>
            <a:r>
              <a:rPr lang="ru-RU" altLang="ja-JP" sz="2400" b="1">
                <a:solidFill>
                  <a:srgbClr val="000099"/>
                </a:solidFill>
              </a:rPr>
              <a:t> имел необычайный успех. </a:t>
            </a:r>
          </a:p>
        </p:txBody>
      </p:sp>
    </p:spTree>
  </p:cSld>
  <p:clrMapOvr>
    <a:masterClrMapping/>
  </p:clrMapOvr>
  <mc:AlternateContent xmlns:mc="http://schemas.openxmlformats.org/markup-compatibility/2006">
    <mc:Choice xmlns="" xmlns:p14="http://schemas.microsoft.com/office/powerpoint/2010/main" Requires="p14">
      <p:transition spd="slow" p14:dur="1600" advClick="0" advTm="8000">
        <p:blinds dir="vert"/>
      </p:transition>
    </mc:Choice>
    <mc:Fallback>
      <p:transition spd="slow" advClick="0" advTm="8000">
        <p:blinds dir="vert"/>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2">
            <a:lum bright="16000"/>
            <a:extLst>
              <a:ext uri="{28A0092B-C50C-407E-A947-70E740481C1C}">
                <a14:useLocalDpi xmlns="" xmlns:a14="http://schemas.microsoft.com/office/drawing/2010/main" val="0"/>
              </a:ext>
            </a:extLst>
          </a:blip>
          <a:srcRect/>
          <a:stretch>
            <a:fillRect/>
          </a:stretch>
        </p:blipFill>
        <p:spPr bwMode="auto">
          <a:xfrm>
            <a:off x="0" y="3175"/>
            <a:ext cx="9144000" cy="68548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1989" name="Picture 5"/>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2051050" y="6021388"/>
            <a:ext cx="5184775" cy="8366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1990" name="Rectangle 6"/>
          <p:cNvSpPr>
            <a:spLocks noChangeArrowheads="1"/>
          </p:cNvSpPr>
          <p:nvPr/>
        </p:nvSpPr>
        <p:spPr bwMode="auto">
          <a:xfrm>
            <a:off x="0" y="984250"/>
            <a:ext cx="9144000" cy="48926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spAutoFit/>
          </a:bodyPr>
          <a:lstStyle/>
          <a:p>
            <a:pPr algn="ctr">
              <a:lnSpc>
                <a:spcPct val="125000"/>
              </a:lnSpc>
            </a:pPr>
            <a:r>
              <a:rPr lang="ru-RU" altLang="ja-JP" sz="2800" b="1" i="1">
                <a:solidFill>
                  <a:srgbClr val="CC0066"/>
                </a:solidFill>
              </a:rPr>
              <a:t>И передать нельзя, сколь трудно, почти невозможно было после блистательного Алексея Константиновича Толстого и необъятного Льва Николаевича писателю по фамилии Толстой, а по имени-отчеству Алексей Николаевич, не затеряться в тени великих предшественников и не посрамить, а приумножить славу своего старинного и знатного рода. </a:t>
            </a:r>
          </a:p>
        </p:txBody>
      </p:sp>
    </p:spTree>
  </p:cSld>
  <p:clrMapOvr>
    <a:masterClrMapping/>
  </p:clrMapOvr>
  <mc:AlternateContent xmlns:mc="http://schemas.openxmlformats.org/markup-compatibility/2006">
    <mc:Choice xmlns="" xmlns:p14="http://schemas.microsoft.com/office/powerpoint/2010/main" Requires="p14">
      <p:transition spd="slow" p14:dur="1600" advClick="0" advTm="8000">
        <p:blinds dir="vert"/>
      </p:transition>
    </mc:Choice>
    <mc:Fallback>
      <p:transition spd="slow" advClick="0" advTm="8000">
        <p:blinds dir="vert"/>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6" name="Picture 4"/>
          <p:cNvPicPr>
            <a:picLocks noChangeAspect="1" noChangeArrowheads="1"/>
          </p:cNvPicPr>
          <p:nvPr/>
        </p:nvPicPr>
        <p:blipFill>
          <a:blip r:embed="rId2" cstate="email">
            <a:lum bright="22000"/>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w="38100">
            <a:solidFill>
              <a:srgbClr val="9900FF"/>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9637" name="Rectangle 5"/>
          <p:cNvSpPr>
            <a:spLocks noChangeArrowheads="1"/>
          </p:cNvSpPr>
          <p:nvPr/>
        </p:nvSpPr>
        <p:spPr bwMode="auto">
          <a:xfrm>
            <a:off x="3924300" y="0"/>
            <a:ext cx="5219700" cy="2898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r>
              <a:rPr lang="ru-RU" altLang="ja-JP" sz="2300" b="1">
                <a:solidFill>
                  <a:srgbClr val="FF0000"/>
                </a:solidFill>
              </a:rPr>
              <a:t>В мае 1928 года Толстой с семьей переехал из Ленинграда в Детское Село (бывшее Царское село). Его дом в Детском Селе был открыт и хлебосолен. </a:t>
            </a:r>
          </a:p>
          <a:p>
            <a:pPr algn="ctr"/>
            <a:r>
              <a:rPr lang="ru-RU" altLang="ja-JP" sz="2300" b="1">
                <a:solidFill>
                  <a:srgbClr val="FF0000"/>
                </a:solidFill>
              </a:rPr>
              <a:t>Толстой любил устраивать праздники и для взрослых, </a:t>
            </a:r>
          </a:p>
          <a:p>
            <a:pPr algn="ctr"/>
            <a:r>
              <a:rPr lang="ru-RU" altLang="ja-JP" sz="2300" b="1">
                <a:solidFill>
                  <a:srgbClr val="FF0000"/>
                </a:solidFill>
              </a:rPr>
              <a:t>и для детей.</a:t>
            </a:r>
            <a:r>
              <a:rPr lang="ru-RU" altLang="ja-JP" sz="2300">
                <a:solidFill>
                  <a:srgbClr val="FF0000"/>
                </a:solidFill>
              </a:rPr>
              <a:t> </a:t>
            </a:r>
          </a:p>
        </p:txBody>
      </p:sp>
    </p:spTree>
  </p:cSld>
  <p:clrMapOvr>
    <a:masterClrMapping/>
  </p:clrMapOvr>
  <mc:AlternateContent xmlns:mc="http://schemas.openxmlformats.org/markup-compatibility/2006">
    <mc:Choice xmlns="" xmlns:p14="http://schemas.microsoft.com/office/powerpoint/2010/main" Requires="p14">
      <p:transition spd="slow" p14:dur="1600" advClick="0" advTm="8000">
        <p:blinds dir="vert"/>
      </p:transition>
    </mc:Choice>
    <mc:Fallback>
      <p:transition spd="slow" advClick="0" advTm="8000">
        <p:blinds dir="vert"/>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9155" name="Picture 3" descr="TOLSTOI_Dmitrii_Alekseevich2"/>
          <p:cNvPicPr>
            <a:picLocks noChangeAspect="1" noChangeArrowheads="1"/>
          </p:cNvPicPr>
          <p:nvPr/>
        </p:nvPicPr>
        <p:blipFill>
          <a:blip r:embed="rId3">
            <a:lum bright="10000"/>
            <a:extLst>
              <a:ext uri="{28A0092B-C50C-407E-A947-70E740481C1C}">
                <a14:useLocalDpi xmlns="" xmlns:a14="http://schemas.microsoft.com/office/drawing/2010/main" val="0"/>
              </a:ext>
            </a:extLst>
          </a:blip>
          <a:srcRect/>
          <a:stretch>
            <a:fillRect/>
          </a:stretch>
        </p:blipFill>
        <p:spPr bwMode="auto">
          <a:xfrm>
            <a:off x="323850" y="0"/>
            <a:ext cx="8280400" cy="5256213"/>
          </a:xfrm>
          <a:prstGeom prst="rect">
            <a:avLst/>
          </a:prstGeom>
          <a:noFill/>
          <a:ln w="38100">
            <a:solidFill>
              <a:srgbClr val="FF9900"/>
            </a:solidFill>
            <a:miter lim="800000"/>
            <a:headEnd/>
            <a:tailEnd/>
          </a:ln>
          <a:extLst>
            <a:ext uri="{909E8E84-426E-40DD-AFC4-6F175D3DCCD1}">
              <a14:hiddenFill xmlns="" xmlns:a14="http://schemas.microsoft.com/office/drawing/2010/main">
                <a:solidFill>
                  <a:srgbClr val="FFFFFF"/>
                </a:solidFill>
              </a14:hiddenFill>
            </a:ext>
          </a:extLst>
        </p:spPr>
      </p:pic>
      <p:sp>
        <p:nvSpPr>
          <p:cNvPr id="49156" name="Text Box 4"/>
          <p:cNvSpPr txBox="1">
            <a:spLocks noChangeArrowheads="1"/>
          </p:cNvSpPr>
          <p:nvPr/>
        </p:nvSpPr>
        <p:spPr bwMode="auto">
          <a:xfrm>
            <a:off x="468313" y="5445125"/>
            <a:ext cx="8480425" cy="11874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a:r>
              <a:rPr lang="ru-RU" sz="2400" b="1">
                <a:solidFill>
                  <a:srgbClr val="9900FF"/>
                </a:solidFill>
              </a:rPr>
              <a:t>Семья Алексея Толстого: в центре жена –</a:t>
            </a:r>
          </a:p>
          <a:p>
            <a:pPr algn="ctr"/>
            <a:r>
              <a:rPr lang="ru-RU" sz="2400" b="1">
                <a:solidFill>
                  <a:srgbClr val="9900FF"/>
                </a:solidFill>
              </a:rPr>
              <a:t>Наталья Крандиевская, дети – </a:t>
            </a:r>
          </a:p>
          <a:p>
            <a:pPr algn="ctr"/>
            <a:r>
              <a:rPr lang="ru-RU" sz="2400" b="1">
                <a:solidFill>
                  <a:srgbClr val="9900FF"/>
                </a:solidFill>
              </a:rPr>
              <a:t>Никита и Дмитрий и дочь от второго брака - Марианна</a:t>
            </a:r>
          </a:p>
        </p:txBody>
      </p:sp>
      <p:sp>
        <p:nvSpPr>
          <p:cNvPr id="49157" name="Rectangle 5"/>
          <p:cNvSpPr>
            <a:spLocks noChangeArrowheads="1"/>
          </p:cNvSpPr>
          <p:nvPr/>
        </p:nvSpPr>
        <p:spPr bwMode="auto">
          <a:xfrm>
            <a:off x="-4576763" y="3108325"/>
            <a:ext cx="18297526" cy="641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r>
              <a:rPr lang="ru-RU"/>
              <a:t>К числу лучших в мировой литературе повестей Алексея Толстого для детей принадлежит «Золотой ключик, или Приключения Буратино» (1935), весьма основательная и удачная переделка сказки итальянского писателя 19 века Коллоди «Пиноккио».</a:t>
            </a:r>
          </a:p>
        </p:txBody>
      </p:sp>
    </p:spTree>
  </p:cSld>
  <p:clrMapOvr>
    <a:masterClrMapping/>
  </p:clrMapOvr>
  <mc:AlternateContent xmlns:mc="http://schemas.openxmlformats.org/markup-compatibility/2006">
    <mc:Choice xmlns="" xmlns:p14="http://schemas.microsoft.com/office/powerpoint/2010/main" Requires="p14">
      <p:transition spd="slow" p14:dur="1600" advClick="0" advTm="8000">
        <p:blinds dir="vert"/>
      </p:transition>
    </mc:Choice>
    <mc:Fallback>
      <p:transition spd="slow" advClick="0" advTm="8000">
        <p:blinds dir="vert"/>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80" name="Picture 4"/>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0" y="-26988"/>
            <a:ext cx="9144000" cy="68849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5783" name="Rectangle 7"/>
          <p:cNvSpPr>
            <a:spLocks noChangeArrowheads="1"/>
          </p:cNvSpPr>
          <p:nvPr/>
        </p:nvSpPr>
        <p:spPr bwMode="auto">
          <a:xfrm>
            <a:off x="1042988" y="1519238"/>
            <a:ext cx="7345362" cy="3825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spAutoFit/>
          </a:bodyPr>
          <a:lstStyle/>
          <a:p>
            <a:pPr algn="ctr">
              <a:lnSpc>
                <a:spcPct val="125000"/>
              </a:lnSpc>
            </a:pPr>
            <a:r>
              <a:rPr lang="ru-RU" sz="2800" b="1">
                <a:solidFill>
                  <a:srgbClr val="0000FF"/>
                </a:solidFill>
              </a:rPr>
              <a:t>К числу лучших в мировой литературе повестей Алексея Толстого для детей принадлежит «Золотой ключик, или Приключения Буратино» (1935), весьма основательная и удачная переделка сказки итальянского писателя 19 века Коллоди «Пиноккио».</a:t>
            </a:r>
          </a:p>
        </p:txBody>
      </p:sp>
    </p:spTree>
  </p:cSld>
  <p:clrMapOvr>
    <a:masterClrMapping/>
  </p:clrMapOvr>
  <mc:AlternateContent xmlns:mc="http://schemas.openxmlformats.org/markup-compatibility/2006">
    <mc:Choice xmlns="" xmlns:p14="http://schemas.microsoft.com/office/powerpoint/2010/main" Requires="p14">
      <p:transition spd="slow" p14:dur="1600" advClick="0" advTm="8000">
        <p:blinds dir="vert"/>
      </p:transition>
    </mc:Choice>
    <mc:Fallback>
      <p:transition spd="slow" advClick="0" advTm="8000">
        <p:blinds dir="vert"/>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CCFF"/>
        </a:solidFill>
        <a:effectLst/>
      </p:bgPr>
    </p:bg>
    <p:spTree>
      <p:nvGrpSpPr>
        <p:cNvPr id="1" name=""/>
        <p:cNvGrpSpPr/>
        <p:nvPr/>
      </p:nvGrpSpPr>
      <p:grpSpPr>
        <a:xfrm>
          <a:off x="0" y="0"/>
          <a:ext cx="0" cy="0"/>
          <a:chOff x="0" y="0"/>
          <a:chExt cx="0" cy="0"/>
        </a:xfrm>
      </p:grpSpPr>
      <p:sp>
        <p:nvSpPr>
          <p:cNvPr id="79876" name="Rectangle 4"/>
          <p:cNvSpPr>
            <a:spLocks noChangeArrowheads="1"/>
          </p:cNvSpPr>
          <p:nvPr/>
        </p:nvSpPr>
        <p:spPr bwMode="auto">
          <a:xfrm rot="-653312">
            <a:off x="2843213" y="3933825"/>
            <a:ext cx="5895975" cy="22828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ru-RU" sz="2400" b="1">
                <a:solidFill>
                  <a:srgbClr val="0000FF"/>
                </a:solidFill>
              </a:rPr>
              <a:t>«Кто с доброй сказкой входит в дом?</a:t>
            </a:r>
          </a:p>
          <a:p>
            <a:pPr algn="ctr"/>
            <a:r>
              <a:rPr lang="ru-RU" sz="2400" b="1">
                <a:solidFill>
                  <a:srgbClr val="0000FF"/>
                </a:solidFill>
              </a:rPr>
              <a:t>Кто с детства каждому знаком?</a:t>
            </a:r>
          </a:p>
          <a:p>
            <a:pPr algn="ctr"/>
            <a:r>
              <a:rPr lang="ru-RU" sz="2400" b="1">
                <a:solidFill>
                  <a:srgbClr val="0000FF"/>
                </a:solidFill>
              </a:rPr>
              <a:t>Кто не ученый, не поэт,</a:t>
            </a:r>
          </a:p>
          <a:p>
            <a:pPr algn="ctr"/>
            <a:r>
              <a:rPr lang="ru-RU" sz="2400" b="1">
                <a:solidFill>
                  <a:srgbClr val="0000FF"/>
                </a:solidFill>
              </a:rPr>
              <a:t>А покорил весь белый свет?</a:t>
            </a:r>
          </a:p>
          <a:p>
            <a:pPr algn="ctr"/>
            <a:r>
              <a:rPr lang="ru-RU" sz="2400" b="1">
                <a:solidFill>
                  <a:srgbClr val="0000FF"/>
                </a:solidFill>
              </a:rPr>
              <a:t>Кого повсюду узнают?</a:t>
            </a:r>
          </a:p>
          <a:p>
            <a:pPr algn="ctr"/>
            <a:r>
              <a:rPr lang="ru-RU" sz="2400" b="1">
                <a:solidFill>
                  <a:srgbClr val="0000FF"/>
                </a:solidFill>
              </a:rPr>
              <a:t>Скажите, как его зовут?...»</a:t>
            </a:r>
          </a:p>
        </p:txBody>
      </p:sp>
      <p:pic>
        <p:nvPicPr>
          <p:cNvPr id="79878" name="Picture 6" descr="eksmo_64"/>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rot="-509552">
            <a:off x="468313" y="404813"/>
            <a:ext cx="2879725" cy="4105275"/>
          </a:xfrm>
          <a:prstGeom prst="rect">
            <a:avLst/>
          </a:prstGeom>
          <a:noFill/>
          <a:ln w="38100">
            <a:solidFill>
              <a:srgbClr val="CC0066"/>
            </a:solidFill>
            <a:miter lim="800000"/>
            <a:headEnd/>
            <a:tailEnd/>
          </a:ln>
          <a:extLst>
            <a:ext uri="{909E8E84-426E-40DD-AFC4-6F175D3DCCD1}">
              <a14:hiddenFill xmlns="" xmlns:a14="http://schemas.microsoft.com/office/drawing/2010/main">
                <a:solidFill>
                  <a:srgbClr val="FFFFFF"/>
                </a:solidFill>
              </a14:hiddenFill>
            </a:ext>
          </a:extLst>
        </p:spPr>
      </p:pic>
    </p:spTree>
  </p:cSld>
  <p:clrMapOvr>
    <a:masterClrMapping/>
  </p:clrMapOvr>
  <mc:AlternateContent xmlns:mc="http://schemas.openxmlformats.org/markup-compatibility/2006">
    <mc:Choice xmlns="" xmlns:p14="http://schemas.microsoft.com/office/powerpoint/2010/main" Requires="p14">
      <p:transition spd="slow" p14:dur="1600" advClick="0" advTm="8000">
        <p:blinds dir="vert"/>
      </p:transition>
    </mc:Choice>
    <mc:Fallback>
      <p:transition spd="slow" advClick="0" advTm="8000">
        <p:blinds dir="vert"/>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8" name="Picture 4" descr="1b78a0a6e1b75432ad4711a9bc4d1d40"/>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w="38100">
            <a:solidFill>
              <a:srgbClr val="FF9900"/>
            </a:solidFill>
            <a:miter lim="800000"/>
            <a:headEnd/>
            <a:tailEnd/>
          </a:ln>
          <a:extLst>
            <a:ext uri="{909E8E84-426E-40DD-AFC4-6F175D3DCCD1}">
              <a14:hiddenFill xmlns="" xmlns:a14="http://schemas.microsoft.com/office/drawing/2010/main">
                <a:solidFill>
                  <a:srgbClr val="FFFFFF"/>
                </a:solidFill>
              </a14:hiddenFill>
            </a:ext>
          </a:extLst>
        </p:spPr>
      </p:pic>
      <p:sp>
        <p:nvSpPr>
          <p:cNvPr id="93189" name="Rectangle 5"/>
          <p:cNvSpPr>
            <a:spLocks noChangeArrowheads="1"/>
          </p:cNvSpPr>
          <p:nvPr/>
        </p:nvSpPr>
        <p:spPr bwMode="auto">
          <a:xfrm>
            <a:off x="0" y="3573463"/>
            <a:ext cx="3635375" cy="30130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r>
              <a:rPr lang="ru-RU" sz="2400" b="1">
                <a:solidFill>
                  <a:srgbClr val="0000FF"/>
                </a:solidFill>
              </a:rPr>
              <a:t>В 2015 году к 130-летию со дня рождения писателя в Самаре была установлена скульптурная композиция «Буратино».</a:t>
            </a:r>
          </a:p>
        </p:txBody>
      </p:sp>
    </p:spTree>
  </p:cSld>
  <p:clrMapOvr>
    <a:masterClrMapping/>
  </p:clrMapOvr>
  <mc:AlternateContent xmlns:mc="http://schemas.openxmlformats.org/markup-compatibility/2006">
    <mc:Choice xmlns="" xmlns:p14="http://schemas.microsoft.com/office/powerpoint/2010/main" Requires="p14">
      <p:transition spd="slow" p14:dur="1600" advClick="0" advTm="8000">
        <p:blinds dir="vert"/>
      </p:transition>
    </mc:Choice>
    <mc:Fallback>
      <p:transition spd="slow" advClick="0" advTm="8000">
        <p:blinds dir="vert"/>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0" y="-26988"/>
            <a:ext cx="9144000" cy="68849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90115" name="Rectangle 3"/>
          <p:cNvSpPr>
            <a:spLocks noChangeArrowheads="1"/>
          </p:cNvSpPr>
          <p:nvPr/>
        </p:nvSpPr>
        <p:spPr bwMode="auto">
          <a:xfrm>
            <a:off x="971550" y="3716338"/>
            <a:ext cx="7416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endParaRPr lang="ru-RU" sz="2400" b="1">
              <a:solidFill>
                <a:srgbClr val="0000FF"/>
              </a:solidFill>
            </a:endParaRPr>
          </a:p>
        </p:txBody>
      </p:sp>
      <p:sp>
        <p:nvSpPr>
          <p:cNvPr id="90117" name="Rectangle 5"/>
          <p:cNvSpPr>
            <a:spLocks noChangeArrowheads="1"/>
          </p:cNvSpPr>
          <p:nvPr/>
        </p:nvSpPr>
        <p:spPr bwMode="auto">
          <a:xfrm>
            <a:off x="395288" y="3644900"/>
            <a:ext cx="8353425" cy="28352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lnSpc>
                <a:spcPct val="125000"/>
              </a:lnSpc>
            </a:pPr>
            <a:r>
              <a:rPr lang="ru-RU" sz="2400" b="1">
                <a:solidFill>
                  <a:srgbClr val="0000FF"/>
                </a:solidFill>
              </a:rPr>
              <a:t>В  свои 53 года Толстой не потерял интереса к женщинам, и отсутствие новых побед на любовном фронте сказывалось на его душевном состоянии куда ощутимее, чем творческое переутомление. В последнее время он все чаще повторял: «У меня осталась одна работа. У меня нет личной жизни…»</a:t>
            </a:r>
          </a:p>
        </p:txBody>
      </p:sp>
      <p:pic>
        <p:nvPicPr>
          <p:cNvPr id="90118" name="Picture 6" descr="5113335c7040f6c38de95dcfbe20d72a"/>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2627313" y="260350"/>
            <a:ext cx="4010025" cy="3455988"/>
          </a:xfrm>
          <a:prstGeom prst="rect">
            <a:avLst/>
          </a:prstGeom>
          <a:noFill/>
          <a:ln w="38100">
            <a:solidFill>
              <a:srgbClr val="CC0066"/>
            </a:solidFill>
            <a:miter lim="800000"/>
            <a:headEnd/>
            <a:tailEnd/>
          </a:ln>
          <a:extLst>
            <a:ext uri="{909E8E84-426E-40DD-AFC4-6F175D3DCCD1}">
              <a14:hiddenFill xmlns="" xmlns:a14="http://schemas.microsoft.com/office/drawing/2010/main">
                <a:solidFill>
                  <a:srgbClr val="FFFFFF"/>
                </a:solidFill>
              </a14:hiddenFill>
            </a:ext>
          </a:extLst>
        </p:spPr>
      </p:pic>
    </p:spTree>
  </p:cSld>
  <p:clrMapOvr>
    <a:masterClrMapping/>
  </p:clrMapOvr>
  <mc:AlternateContent xmlns:mc="http://schemas.openxmlformats.org/markup-compatibility/2006">
    <mc:Choice xmlns="" xmlns:p14="http://schemas.microsoft.com/office/powerpoint/2010/main" Requires="p14">
      <p:transition spd="slow" p14:dur="1600" advClick="0" advTm="8000">
        <p:blinds dir="vert"/>
      </p:transition>
    </mc:Choice>
    <mc:Fallback>
      <p:transition spd="slow" advClick="0" advTm="8000">
        <p:blinds dir="vert"/>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8" name="Picture 4"/>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w="38100">
            <a:solidFill>
              <a:srgbClr val="FF990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7829" name="Picture 5" descr="кр-баршева"/>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rot="-336930">
            <a:off x="539750" y="549275"/>
            <a:ext cx="3816350" cy="5084763"/>
          </a:xfrm>
          <a:prstGeom prst="rect">
            <a:avLst/>
          </a:prstGeom>
          <a:noFill/>
          <a:ln w="38100">
            <a:solidFill>
              <a:srgbClr val="9900FF"/>
            </a:solidFill>
            <a:miter lim="800000"/>
            <a:headEnd/>
            <a:tailEnd/>
          </a:ln>
          <a:extLst>
            <a:ext uri="{909E8E84-426E-40DD-AFC4-6F175D3DCCD1}">
              <a14:hiddenFill xmlns="" xmlns:a14="http://schemas.microsoft.com/office/drawing/2010/main">
                <a:solidFill>
                  <a:srgbClr val="FFFFFF"/>
                </a:solidFill>
              </a14:hiddenFill>
            </a:ext>
          </a:extLst>
        </p:spPr>
      </p:pic>
      <p:sp>
        <p:nvSpPr>
          <p:cNvPr id="77830" name="Rectangle 6"/>
          <p:cNvSpPr>
            <a:spLocks noChangeArrowheads="1"/>
          </p:cNvSpPr>
          <p:nvPr/>
        </p:nvSpPr>
        <p:spPr bwMode="auto">
          <a:xfrm>
            <a:off x="4643438" y="1268413"/>
            <a:ext cx="4176712" cy="41084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r>
              <a:rPr lang="ru-RU" altLang="ja-JP" sz="2400" b="1">
                <a:solidFill>
                  <a:srgbClr val="FFFF00"/>
                </a:solidFill>
              </a:rPr>
              <a:t>После 20 совместно прожитых лет между Толстым и его женой наметилось охлаждение. И в 1935 году Толстой оставил семью и женился на </a:t>
            </a:r>
          </a:p>
          <a:p>
            <a:pPr algn="ctr"/>
            <a:r>
              <a:rPr lang="ru-RU" altLang="ja-JP" sz="2400" b="1">
                <a:solidFill>
                  <a:srgbClr val="FFFF00"/>
                </a:solidFill>
              </a:rPr>
              <a:t>Людмиле Баршевой.</a:t>
            </a:r>
          </a:p>
          <a:p>
            <a:pPr algn="ctr"/>
            <a:r>
              <a:rPr lang="ru-RU" altLang="ja-JP" sz="2400">
                <a:solidFill>
                  <a:srgbClr val="FFFF00"/>
                </a:solidFill>
              </a:rPr>
              <a:t> </a:t>
            </a:r>
            <a:r>
              <a:rPr lang="ru-RU" altLang="ja-JP" sz="2400" b="1">
                <a:solidFill>
                  <a:srgbClr val="FFFF00"/>
                </a:solidFill>
              </a:rPr>
              <a:t>Женщины любили его за необычайно легкий нрав и широту натуры. </a:t>
            </a:r>
          </a:p>
        </p:txBody>
      </p:sp>
    </p:spTree>
  </p:cSld>
  <p:clrMapOvr>
    <a:masterClrMapping/>
  </p:clrMapOvr>
  <mc:AlternateContent xmlns:mc="http://schemas.openxmlformats.org/markup-compatibility/2006">
    <mc:Choice xmlns="" xmlns:p14="http://schemas.microsoft.com/office/powerpoint/2010/main" Requires="p14">
      <p:transition spd="slow" p14:dur="1600" advClick="0" advTm="8000">
        <p:blinds dir="vert"/>
      </p:transition>
    </mc:Choice>
    <mc:Fallback>
      <p:transition spd="slow" advClick="0" advTm="8000">
        <p:blinds dir="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a:lum bright="12000"/>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4819"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61925" y="333375"/>
            <a:ext cx="3810000" cy="5875338"/>
          </a:xfrm>
          <a:prstGeom prst="rect">
            <a:avLst/>
          </a:prstGeom>
          <a:noFill/>
          <a:ln w="38100">
            <a:solidFill>
              <a:srgbClr val="FFFF0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4823" name="Rectangle 7"/>
          <p:cNvSpPr>
            <a:spLocks noChangeArrowheads="1"/>
          </p:cNvSpPr>
          <p:nvPr/>
        </p:nvSpPr>
        <p:spPr bwMode="auto">
          <a:xfrm>
            <a:off x="4211638" y="1628775"/>
            <a:ext cx="4414837" cy="26543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r>
              <a:rPr lang="ru-RU" sz="2800" b="1">
                <a:solidFill>
                  <a:srgbClr val="9900FF"/>
                </a:solidFill>
              </a:rPr>
              <a:t>Детские годы Алексея прошли на хуторе Сосновка в имении своего отчима, земского служащего. </a:t>
            </a:r>
          </a:p>
          <a:p>
            <a:pPr algn="ctr"/>
            <a:r>
              <a:rPr lang="ru-RU" sz="2800">
                <a:solidFill>
                  <a:srgbClr val="9900FF"/>
                </a:solidFill>
              </a:rPr>
              <a:t> </a:t>
            </a:r>
          </a:p>
        </p:txBody>
      </p:sp>
    </p:spTree>
  </p:cSld>
  <p:clrMapOvr>
    <a:masterClrMapping/>
  </p:clrMapOvr>
  <mc:AlternateContent xmlns:mc="http://schemas.openxmlformats.org/markup-compatibility/2006">
    <mc:Choice xmlns="" xmlns:p14="http://schemas.microsoft.com/office/powerpoint/2010/main" Requires="p14">
      <p:transition spd="slow" p14:dur="1600" advClick="0" advTm="8000">
        <p:blinds dir="vert"/>
      </p:transition>
    </mc:Choice>
    <mc:Fallback>
      <p:transition spd="slow" advClick="0" advTm="8000">
        <p:blinds dir="vert"/>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6" name="Picture 6"/>
          <p:cNvPicPr>
            <a:picLocks noChangeAspect="1" noChangeArrowheads="1"/>
          </p:cNvPicPr>
          <p:nvPr/>
        </p:nvPicPr>
        <p:blipFill>
          <a:blip r:embed="rId2">
            <a:lum bright="16000"/>
            <a:extLst>
              <a:ext uri="{28A0092B-C50C-407E-A947-70E740481C1C}">
                <a14:useLocalDpi xmlns="" xmlns:a14="http://schemas.microsoft.com/office/drawing/2010/main" val="0"/>
              </a:ext>
            </a:extLst>
          </a:blip>
          <a:srcRect/>
          <a:stretch>
            <a:fillRect/>
          </a:stretch>
        </p:blipFill>
        <p:spPr bwMode="auto">
          <a:xfrm>
            <a:off x="0" y="3175"/>
            <a:ext cx="9144000" cy="68548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6804" name="Rectangle 4"/>
          <p:cNvSpPr>
            <a:spLocks noChangeArrowheads="1"/>
          </p:cNvSpPr>
          <p:nvPr/>
        </p:nvSpPr>
        <p:spPr bwMode="auto">
          <a:xfrm>
            <a:off x="5076825" y="1012825"/>
            <a:ext cx="4067175" cy="48387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spAutoFit/>
          </a:bodyPr>
          <a:lstStyle/>
          <a:p>
            <a:pPr algn="ctr"/>
            <a:r>
              <a:rPr lang="ru-RU" sz="2400" b="1">
                <a:solidFill>
                  <a:srgbClr val="CC0066"/>
                </a:solidFill>
              </a:rPr>
              <a:t>Так случилось, что в августе 1935 года в дом к Толстым пришла красавица-секретарша Людмила Крестинская-Баршева. В октябре Людмила , которая была разительно младше Алексея Николаевича, стала его супругой. Вместе они прожили до кончины писателя.</a:t>
            </a:r>
          </a:p>
          <a:p>
            <a:pPr algn="ctr" eaLnBrk="0" hangingPunct="0"/>
            <a:endParaRPr lang="ru-RU" sz="2400" b="1">
              <a:solidFill>
                <a:srgbClr val="CC0066"/>
              </a:solidFill>
            </a:endParaRPr>
          </a:p>
        </p:txBody>
      </p:sp>
      <p:pic>
        <p:nvPicPr>
          <p:cNvPr id="76805" name="Picture 5" descr="с людмилой"/>
          <p:cNvPicPr>
            <a:picLocks noChangeAspect="1" noChangeArrowheads="1"/>
          </p:cNvPicPr>
          <p:nvPr/>
        </p:nvPicPr>
        <p:blipFill>
          <a:blip r:embed="rId3" cstate="email">
            <a:lum bright="16000"/>
            <a:extLst>
              <a:ext uri="{28A0092B-C50C-407E-A947-70E740481C1C}">
                <a14:useLocalDpi xmlns="" xmlns:a14="http://schemas.microsoft.com/office/drawing/2010/main" val="0"/>
              </a:ext>
            </a:extLst>
          </a:blip>
          <a:srcRect/>
          <a:stretch>
            <a:fillRect/>
          </a:stretch>
        </p:blipFill>
        <p:spPr bwMode="auto">
          <a:xfrm rot="-222775">
            <a:off x="396875" y="404813"/>
            <a:ext cx="4175125" cy="5976937"/>
          </a:xfrm>
          <a:prstGeom prst="rect">
            <a:avLst/>
          </a:prstGeom>
          <a:noFill/>
          <a:ln w="38100">
            <a:solidFill>
              <a:srgbClr val="FF9900"/>
            </a:solidFill>
            <a:miter lim="800000"/>
            <a:headEnd/>
            <a:tailEnd/>
          </a:ln>
          <a:extLst>
            <a:ext uri="{909E8E84-426E-40DD-AFC4-6F175D3DCCD1}">
              <a14:hiddenFill xmlns="" xmlns:a14="http://schemas.microsoft.com/office/drawing/2010/main">
                <a:solidFill>
                  <a:srgbClr val="FFFFFF"/>
                </a:solidFill>
              </a14:hiddenFill>
            </a:ext>
          </a:extLst>
        </p:spPr>
      </p:pic>
    </p:spTree>
  </p:cSld>
  <p:clrMapOvr>
    <a:masterClrMapping/>
  </p:clrMapOvr>
  <mc:AlternateContent xmlns:mc="http://schemas.openxmlformats.org/markup-compatibility/2006">
    <mc:Choice xmlns="" xmlns:p14="http://schemas.microsoft.com/office/powerpoint/2010/main" Requires="p14">
      <p:transition spd="slow" p14:dur="1600" advClick="0" advTm="8000">
        <p:blinds dir="vert"/>
      </p:transition>
    </mc:Choice>
    <mc:Fallback>
      <p:transition spd="slow" advClick="0" advTm="8000">
        <p:blinds dir="vert"/>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9091" name="Picture 3"/>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2484438" y="6021388"/>
            <a:ext cx="4824412" cy="8366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89093" name="Rectangle 5"/>
          <p:cNvSpPr>
            <a:spLocks noChangeArrowheads="1"/>
          </p:cNvSpPr>
          <p:nvPr/>
        </p:nvSpPr>
        <p:spPr bwMode="auto">
          <a:xfrm>
            <a:off x="323850" y="1268413"/>
            <a:ext cx="8642350" cy="5492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lnSpc>
                <a:spcPct val="125000"/>
              </a:lnSpc>
            </a:pPr>
            <a:endParaRPr lang="ru-RU" sz="2400" b="1">
              <a:solidFill>
                <a:srgbClr val="FFFF00"/>
              </a:solidFill>
            </a:endParaRPr>
          </a:p>
        </p:txBody>
      </p:sp>
      <p:pic>
        <p:nvPicPr>
          <p:cNvPr id="89095" name="Picture 7" descr="нат"/>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250825" y="260350"/>
            <a:ext cx="3319463" cy="4752975"/>
          </a:xfrm>
          <a:prstGeom prst="rect">
            <a:avLst/>
          </a:prstGeom>
          <a:noFill/>
          <a:ln w="38100">
            <a:solidFill>
              <a:srgbClr val="FF9900"/>
            </a:solidFill>
            <a:miter lim="800000"/>
            <a:headEnd/>
            <a:tailEnd/>
          </a:ln>
          <a:extLst>
            <a:ext uri="{909E8E84-426E-40DD-AFC4-6F175D3DCCD1}">
              <a14:hiddenFill xmlns="" xmlns:a14="http://schemas.microsoft.com/office/drawing/2010/main">
                <a:solidFill>
                  <a:srgbClr val="FFFFFF"/>
                </a:solidFill>
              </a14:hiddenFill>
            </a:ext>
          </a:extLst>
        </p:spPr>
      </p:pic>
      <p:sp>
        <p:nvSpPr>
          <p:cNvPr id="89096" name="Rectangle 8"/>
          <p:cNvSpPr>
            <a:spLocks noChangeArrowheads="1"/>
          </p:cNvSpPr>
          <p:nvPr/>
        </p:nvSpPr>
        <p:spPr bwMode="auto">
          <a:xfrm>
            <a:off x="3563938" y="1014413"/>
            <a:ext cx="5580062" cy="48387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spAutoFit/>
          </a:bodyPr>
          <a:lstStyle/>
          <a:p>
            <a:pPr algn="ctr"/>
            <a:r>
              <a:rPr lang="ru-RU" altLang="ja-JP" sz="2400" b="1">
                <a:solidFill>
                  <a:srgbClr val="FFFF00"/>
                </a:solidFill>
              </a:rPr>
              <a:t>Удар, нанесенный ей Толстым, Крандиевская выдержала с трудом. Как выжила? Просто снова начала писать — и стихи, и прозу. В 1935— 1940 годах она написала цикл стихов «Разлука» — безответный разговор с оставившим ее любимым человеком:</a:t>
            </a:r>
          </a:p>
          <a:p>
            <a:pPr algn="ctr"/>
            <a:r>
              <a:rPr lang="ru-RU" altLang="ja-JP" sz="2400" b="1">
                <a:solidFill>
                  <a:srgbClr val="00FFFF"/>
                </a:solidFill>
              </a:rPr>
              <a:t>«С кем ты коротаешь в тихом разговоре </a:t>
            </a:r>
          </a:p>
          <a:p>
            <a:pPr algn="ctr"/>
            <a:r>
              <a:rPr lang="ru-RU" altLang="ja-JP" sz="2400" b="1">
                <a:solidFill>
                  <a:srgbClr val="00FFFF"/>
                </a:solidFill>
              </a:rPr>
              <a:t>За вечерней трубкой медленный досуг?..»</a:t>
            </a:r>
          </a:p>
        </p:txBody>
      </p:sp>
    </p:spTree>
  </p:cSld>
  <p:clrMapOvr>
    <a:masterClrMapping/>
  </p:clrMapOvr>
  <mc:AlternateContent xmlns:mc="http://schemas.openxmlformats.org/markup-compatibility/2006">
    <mc:Choice xmlns="" xmlns:p14="http://schemas.microsoft.com/office/powerpoint/2010/main" Requires="p14">
      <p:transition spd="slow" p14:dur="1600" advClick="0" advTm="8000">
        <p:blinds dir="vert"/>
      </p:transition>
    </mc:Choice>
    <mc:Fallback>
      <p:transition spd="slow" advClick="0" advTm="8000">
        <p:blinds dir="vert"/>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0" y="-26988"/>
            <a:ext cx="9144000" cy="68849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80899" name="Rectangle 3"/>
          <p:cNvSpPr>
            <a:spLocks noChangeArrowheads="1"/>
          </p:cNvSpPr>
          <p:nvPr/>
        </p:nvSpPr>
        <p:spPr bwMode="auto">
          <a:xfrm>
            <a:off x="971550" y="3716338"/>
            <a:ext cx="7416800" cy="26479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r>
              <a:rPr lang="ru-RU" sz="2400" b="1">
                <a:solidFill>
                  <a:srgbClr val="0000FF"/>
                </a:solidFill>
              </a:rPr>
              <a:t>В 1937 году Алексей Толстой написал повесть «Хлеб», в которой рассказал о выдающейся роли Сталина в защите Царицына в годы гражданской войны. Но главной книгой, над которой трудился писатель последние 16 лет жизни, был исторический роман </a:t>
            </a:r>
          </a:p>
          <a:p>
            <a:pPr algn="ctr"/>
            <a:r>
              <a:rPr lang="ru-RU" sz="2400" b="1">
                <a:solidFill>
                  <a:srgbClr val="0000FF"/>
                </a:solidFill>
              </a:rPr>
              <a:t>«Петр Первый». </a:t>
            </a:r>
          </a:p>
        </p:txBody>
      </p:sp>
      <p:pic>
        <p:nvPicPr>
          <p:cNvPr id="80900" name="Picture 4" descr="09_GwxhnuO"/>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2268538" y="620713"/>
            <a:ext cx="5184775" cy="2951162"/>
          </a:xfrm>
          <a:prstGeom prst="rect">
            <a:avLst/>
          </a:prstGeom>
          <a:noFill/>
          <a:ln w="38100">
            <a:solidFill>
              <a:srgbClr val="FF9900"/>
            </a:solidFill>
            <a:miter lim="800000"/>
            <a:headEnd/>
            <a:tailEnd/>
          </a:ln>
          <a:extLst>
            <a:ext uri="{909E8E84-426E-40DD-AFC4-6F175D3DCCD1}">
              <a14:hiddenFill xmlns="" xmlns:a14="http://schemas.microsoft.com/office/drawing/2010/main">
                <a:solidFill>
                  <a:srgbClr val="FFFFFF"/>
                </a:solidFill>
              </a14:hiddenFill>
            </a:ext>
          </a:extLst>
        </p:spPr>
      </p:pic>
    </p:spTree>
  </p:cSld>
  <p:clrMapOvr>
    <a:masterClrMapping/>
  </p:clrMapOvr>
  <mc:AlternateContent xmlns:mc="http://schemas.openxmlformats.org/markup-compatibility/2006">
    <mc:Choice xmlns="" xmlns:p14="http://schemas.microsoft.com/office/powerpoint/2010/main" Requires="p14">
      <p:transition spd="slow" p14:dur="1600" advClick="0" advTm="8000">
        <p:blinds dir="vert"/>
      </p:transition>
    </mc:Choice>
    <mc:Fallback>
      <p:transition spd="slow" advClick="0" advTm="8000">
        <p:blinds dir="vert"/>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descr="0001-001-130-let-so-dnja-rozhdenija-Korneja-Ivanovicha-CHukovskogo-russkogo"/>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73731" name="Rectangle 3"/>
          <p:cNvSpPr>
            <a:spLocks noChangeArrowheads="1"/>
          </p:cNvSpPr>
          <p:nvPr/>
        </p:nvSpPr>
        <p:spPr bwMode="auto">
          <a:xfrm>
            <a:off x="0" y="4575175"/>
            <a:ext cx="9144000" cy="22828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spAutoFit/>
          </a:bodyPr>
          <a:lstStyle/>
          <a:p>
            <a:pPr algn="ctr"/>
            <a:r>
              <a:rPr lang="ru-RU" sz="2400" b="1">
                <a:solidFill>
                  <a:srgbClr val="0000CC"/>
                </a:solidFill>
              </a:rPr>
              <a:t>С первых же дней войны его оружием стало слово. Он умел находить нужные слова, жесткие и понятные, цепляющие и западающие в душу. Он писал: «Встанем стеной против смертельного врага. Страшнее смерти позор и неволя. Зубами перегрызть хрящ вражеского горла ‒ только так! Ни шагу назад!».</a:t>
            </a:r>
          </a:p>
        </p:txBody>
      </p:sp>
      <p:pic>
        <p:nvPicPr>
          <p:cNvPr id="73732" name="Picture 4"/>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476375" y="0"/>
            <a:ext cx="5832475" cy="4508500"/>
          </a:xfrm>
          <a:prstGeom prst="rect">
            <a:avLst/>
          </a:prstGeom>
          <a:noFill/>
          <a:ln w="38100">
            <a:solidFill>
              <a:srgbClr val="FF990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 xmlns:p14="http://schemas.microsoft.com/office/powerpoint/2010/main" Requires="p14">
      <p:transition spd="slow" p14:dur="1600" advClick="0" advTm="8000">
        <p:blinds dir="vert"/>
      </p:transition>
    </mc:Choice>
    <mc:Fallback>
      <p:transition spd="slow" advClick="0" advTm="8000">
        <p:blinds dir="vert"/>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0179" name="Rectangle 3"/>
          <p:cNvSpPr>
            <a:spLocks noChangeArrowheads="1"/>
          </p:cNvSpPr>
          <p:nvPr/>
        </p:nvSpPr>
        <p:spPr bwMode="auto">
          <a:xfrm>
            <a:off x="0" y="3246438"/>
            <a:ext cx="914400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spAutoFit/>
          </a:bodyPr>
          <a:lstStyle/>
          <a:p>
            <a:endParaRPr lang="ru-RU"/>
          </a:p>
        </p:txBody>
      </p:sp>
      <p:sp>
        <p:nvSpPr>
          <p:cNvPr id="50180" name="Rectangle 4"/>
          <p:cNvSpPr>
            <a:spLocks noChangeArrowheads="1"/>
          </p:cNvSpPr>
          <p:nvPr/>
        </p:nvSpPr>
        <p:spPr bwMode="auto">
          <a:xfrm>
            <a:off x="395288" y="1328738"/>
            <a:ext cx="7991475" cy="3292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spAutoFit/>
          </a:bodyPr>
          <a:lstStyle/>
          <a:p>
            <a:pPr algn="ctr">
              <a:lnSpc>
                <a:spcPct val="125000"/>
              </a:lnSpc>
            </a:pPr>
            <a:r>
              <a:rPr lang="ru-RU" altLang="ja-JP" sz="2800" b="1">
                <a:solidFill>
                  <a:srgbClr val="CC0066"/>
                </a:solidFill>
              </a:rPr>
              <a:t>Осенью 1941 года Толстой эвакуировался в Ташкент. В годы войны он написал более шестидесяти патриотических статей, в том числе знаменитый очерк «Родина», фронтовой цикл «Рассказы Ивана Сударева». </a:t>
            </a:r>
          </a:p>
        </p:txBody>
      </p:sp>
    </p:spTree>
  </p:cSld>
  <p:clrMapOvr>
    <a:masterClrMapping/>
  </p:clrMapOvr>
  <mc:AlternateContent xmlns:mc="http://schemas.openxmlformats.org/markup-compatibility/2006">
    <mc:Choice xmlns="" xmlns:p14="http://schemas.microsoft.com/office/powerpoint/2010/main" Requires="p14">
      <p:transition spd="slow" p14:dur="1600" advClick="0" advTm="8000">
        <p:blinds dir="vert"/>
      </p:transition>
    </mc:Choice>
    <mc:Fallback>
      <p:transition spd="slow" advClick="0" advTm="8000">
        <p:blinds dir="vert"/>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p:cNvPicPr>
            <a:picLocks noChangeAspect="1" noChangeArrowheads="1"/>
          </p:cNvPicPr>
          <p:nvPr/>
        </p:nvPicPr>
        <p:blipFill>
          <a:blip r:embed="rId2">
            <a:lum bright="16000"/>
            <a:extLst>
              <a:ext uri="{28A0092B-C50C-407E-A947-70E740481C1C}">
                <a14:useLocalDpi xmlns="" xmlns:a14="http://schemas.microsoft.com/office/drawing/2010/main" val="0"/>
              </a:ext>
            </a:extLst>
          </a:blip>
          <a:srcRect/>
          <a:stretch>
            <a:fillRect/>
          </a:stretch>
        </p:blipFill>
        <p:spPr bwMode="auto">
          <a:xfrm>
            <a:off x="0" y="3175"/>
            <a:ext cx="9144000" cy="68548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1683" name="Picture 3"/>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1547813" y="6021388"/>
            <a:ext cx="6264275" cy="8366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1687" name="Picture 7" descr="диктует людмиле"/>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611188" y="0"/>
            <a:ext cx="8064500" cy="5292725"/>
          </a:xfrm>
          <a:prstGeom prst="rect">
            <a:avLst/>
          </a:prstGeom>
          <a:noFill/>
          <a:ln w="38100">
            <a:solidFill>
              <a:srgbClr val="FF9900"/>
            </a:solidFill>
            <a:miter lim="800000"/>
            <a:headEnd/>
            <a:tailEnd/>
          </a:ln>
          <a:extLst>
            <a:ext uri="{909E8E84-426E-40DD-AFC4-6F175D3DCCD1}">
              <a14:hiddenFill xmlns="" xmlns:a14="http://schemas.microsoft.com/office/drawing/2010/main">
                <a:solidFill>
                  <a:srgbClr val="FFFFFF"/>
                </a:solidFill>
              </a14:hiddenFill>
            </a:ext>
          </a:extLst>
        </p:spPr>
      </p:pic>
      <p:sp>
        <p:nvSpPr>
          <p:cNvPr id="71688" name="Text Box 8"/>
          <p:cNvSpPr txBox="1">
            <a:spLocks noChangeArrowheads="1"/>
          </p:cNvSpPr>
          <p:nvPr/>
        </p:nvSpPr>
        <p:spPr bwMode="auto">
          <a:xfrm>
            <a:off x="395288" y="5373688"/>
            <a:ext cx="8261350" cy="8223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a:r>
              <a:rPr lang="ru-RU" sz="2400" b="1">
                <a:solidFill>
                  <a:srgbClr val="CC0066"/>
                </a:solidFill>
              </a:rPr>
              <a:t>Людмила Баршева была последней музой писателя </a:t>
            </a:r>
          </a:p>
          <a:p>
            <a:pPr algn="ctr"/>
            <a:r>
              <a:rPr lang="ru-RU" sz="2400" b="1">
                <a:solidFill>
                  <a:srgbClr val="CC0066"/>
                </a:solidFill>
              </a:rPr>
              <a:t>и во всём помогала своему мужу </a:t>
            </a:r>
          </a:p>
        </p:txBody>
      </p:sp>
      <p:pic>
        <p:nvPicPr>
          <p:cNvPr id="71689" name="Picture 9" descr="с крестинской-бар"/>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6951663" y="0"/>
            <a:ext cx="2192337" cy="2997200"/>
          </a:xfrm>
          <a:prstGeom prst="rect">
            <a:avLst/>
          </a:prstGeom>
          <a:noFill/>
          <a:ln w="38100">
            <a:solidFill>
              <a:srgbClr val="FF9900"/>
            </a:solidFill>
            <a:miter lim="800000"/>
            <a:headEnd/>
            <a:tailEnd/>
          </a:ln>
          <a:extLst>
            <a:ext uri="{909E8E84-426E-40DD-AFC4-6F175D3DCCD1}">
              <a14:hiddenFill xmlns="" xmlns:a14="http://schemas.microsoft.com/office/drawing/2010/main">
                <a:solidFill>
                  <a:srgbClr val="FFFFFF"/>
                </a:solidFill>
              </a14:hiddenFill>
            </a:ext>
          </a:extLst>
        </p:spPr>
      </p:pic>
    </p:spTree>
  </p:cSld>
  <p:clrMapOvr>
    <a:masterClrMapping/>
  </p:clrMapOvr>
  <mc:AlternateContent xmlns:mc="http://schemas.openxmlformats.org/markup-compatibility/2006">
    <mc:Choice xmlns="" xmlns:p14="http://schemas.microsoft.com/office/powerpoint/2010/main" Requires="p14">
      <p:transition spd="slow" p14:dur="1600" advClick="0" advTm="8000">
        <p:blinds dir="vert"/>
      </p:transition>
    </mc:Choice>
    <mc:Fallback>
      <p:transition spd="slow" advClick="0" advTm="8000">
        <p:blinds dir="vert"/>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0" y="-26988"/>
            <a:ext cx="9144000" cy="68849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4757" name="Rectangle 5"/>
          <p:cNvSpPr>
            <a:spLocks noChangeArrowheads="1"/>
          </p:cNvSpPr>
          <p:nvPr/>
        </p:nvSpPr>
        <p:spPr bwMode="auto">
          <a:xfrm>
            <a:off x="1331913" y="1833563"/>
            <a:ext cx="6696075"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spAutoFit/>
          </a:bodyPr>
          <a:lstStyle/>
          <a:p>
            <a:endParaRPr lang="ru-RU"/>
          </a:p>
        </p:txBody>
      </p:sp>
      <p:sp>
        <p:nvSpPr>
          <p:cNvPr id="74758" name="Rectangle 6"/>
          <p:cNvSpPr>
            <a:spLocks noChangeArrowheads="1"/>
          </p:cNvSpPr>
          <p:nvPr/>
        </p:nvSpPr>
        <p:spPr bwMode="auto">
          <a:xfrm>
            <a:off x="611188" y="333375"/>
            <a:ext cx="7993062" cy="30130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spAutoFit/>
          </a:bodyPr>
          <a:lstStyle/>
          <a:p>
            <a:pPr algn="ctr"/>
            <a:r>
              <a:rPr lang="ru-RU" sz="2400" b="1"/>
              <a:t>В 1944 году врачи поставили Алексею Толстому страшный диагноз: рак легкого. Полгода писателя мучили адские боли. Он умер в феврале 1945 в Москве, не дожив до Победы. Похоронили Алексея Толстого на Новодевичьем кладбище. </a:t>
            </a:r>
          </a:p>
          <a:p>
            <a:pPr algn="ctr"/>
            <a:r>
              <a:rPr lang="ru-RU" sz="2400" b="1"/>
              <a:t>В октябре 1987 года в столице на улице Спиридоновка, где прожил последние годы писатель с супругой Людмилой, открыли музей.</a:t>
            </a:r>
            <a:endParaRPr lang="ru-RU"/>
          </a:p>
        </p:txBody>
      </p:sp>
      <p:pic>
        <p:nvPicPr>
          <p:cNvPr id="74759" name="Picture 7"/>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276600" y="3284538"/>
            <a:ext cx="2736850" cy="3573462"/>
          </a:xfrm>
          <a:prstGeom prst="rect">
            <a:avLst/>
          </a:prstGeom>
          <a:noFill/>
          <a:ln w="38100">
            <a:solidFill>
              <a:srgbClr val="0000CC"/>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 xmlns:p14="http://schemas.microsoft.com/office/powerpoint/2010/main" Requires="p14">
      <p:transition spd="slow" p14:dur="1600" advClick="0" advTm="8000">
        <p:blinds dir="vert"/>
      </p:transition>
    </mc:Choice>
    <mc:Fallback>
      <p:transition spd="slow" advClick="0" advTm="8000">
        <p:blinds dir="vert"/>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img4"/>
          <p:cNvPicPr>
            <a:picLocks noChangeAspect="1" noChangeArrowheads="1"/>
          </p:cNvPicPr>
          <p:nvPr/>
        </p:nvPicPr>
        <p:blipFill>
          <a:blip r:embed="rId2" cstate="email">
            <a:lum bright="14000"/>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 xmlns:a14="http://schemas.microsoft.com/office/drawing/2010/main">
                <a:solidFill>
                  <a:srgbClr val="FFFFFF"/>
                </a:solidFill>
              </a14:hiddenFill>
            </a:ext>
          </a:extLst>
        </p:spPr>
      </p:pic>
      <p:pic>
        <p:nvPicPr>
          <p:cNvPr id="12292" name="Picture 4" descr="памятник на новод кладб"/>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900113" y="0"/>
            <a:ext cx="7416800" cy="5472113"/>
          </a:xfrm>
          <a:prstGeom prst="rect">
            <a:avLst/>
          </a:prstGeom>
          <a:noFill/>
          <a:ln w="38100">
            <a:solidFill>
              <a:srgbClr val="0000CC"/>
            </a:solidFill>
            <a:miter lim="800000"/>
            <a:headEnd/>
            <a:tailEnd/>
          </a:ln>
          <a:extLst>
            <a:ext uri="{909E8E84-426E-40DD-AFC4-6F175D3DCCD1}">
              <a14:hiddenFill xmlns="" xmlns:a14="http://schemas.microsoft.com/office/drawing/2010/main">
                <a:solidFill>
                  <a:srgbClr val="FFFFFF"/>
                </a:solidFill>
              </a14:hiddenFill>
            </a:ext>
          </a:extLst>
        </p:spPr>
      </p:pic>
      <p:sp>
        <p:nvSpPr>
          <p:cNvPr id="12293" name="Rectangle 5"/>
          <p:cNvSpPr>
            <a:spLocks noChangeArrowheads="1"/>
          </p:cNvSpPr>
          <p:nvPr/>
        </p:nvSpPr>
        <p:spPr bwMode="auto">
          <a:xfrm>
            <a:off x="0" y="6165850"/>
            <a:ext cx="9015413" cy="457200"/>
          </a:xfrm>
          <a:prstGeom prst="rect">
            <a:avLst/>
          </a:prstGeom>
          <a:solidFill>
            <a:schemeClr val="accent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ru-RU" sz="2400" b="1">
                <a:solidFill>
                  <a:srgbClr val="0000FF"/>
                </a:solidFill>
              </a:rPr>
              <a:t>Памятник Алексею Толстому на Новодевичьем кладбище</a:t>
            </a:r>
          </a:p>
        </p:txBody>
      </p:sp>
    </p:spTree>
  </p:cSld>
  <p:clrMapOvr>
    <a:masterClrMapping/>
  </p:clrMapOvr>
  <mc:AlternateContent xmlns:mc="http://schemas.openxmlformats.org/markup-compatibility/2006">
    <mc:Choice xmlns="" xmlns:p14="http://schemas.microsoft.com/office/powerpoint/2010/main" Requires="p14">
      <p:transition spd="slow" p14:dur="1600" advClick="0" advTm="8000">
        <p:blinds dir="vert"/>
      </p:transition>
    </mc:Choice>
    <mc:Fallback>
      <p:transition spd="slow" advClick="0" advTm="8000">
        <p:blinds dir="vert"/>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43" name="Picture 3" descr="никитка старший сын а"/>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50825" y="404813"/>
            <a:ext cx="3573463" cy="5084762"/>
          </a:xfrm>
          <a:prstGeom prst="rect">
            <a:avLst/>
          </a:prstGeom>
          <a:noFill/>
          <a:ln w="38100">
            <a:solidFill>
              <a:srgbClr val="FF9900"/>
            </a:solidFill>
            <a:miter lim="800000"/>
            <a:headEnd/>
            <a:tailEnd/>
          </a:ln>
          <a:extLst>
            <a:ext uri="{909E8E84-426E-40DD-AFC4-6F175D3DCCD1}">
              <a14:hiddenFill xmlns="" xmlns:a14="http://schemas.microsoft.com/office/drawing/2010/main">
                <a:solidFill>
                  <a:srgbClr val="FFFFFF"/>
                </a:solidFill>
              </a14:hiddenFill>
            </a:ext>
          </a:extLst>
        </p:spPr>
      </p:pic>
      <p:sp>
        <p:nvSpPr>
          <p:cNvPr id="10244" name="Text Box 4"/>
          <p:cNvSpPr txBox="1">
            <a:spLocks noChangeArrowheads="1"/>
          </p:cNvSpPr>
          <p:nvPr/>
        </p:nvSpPr>
        <p:spPr bwMode="auto">
          <a:xfrm>
            <a:off x="4284663" y="1484313"/>
            <a:ext cx="4248150" cy="30130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r>
              <a:rPr lang="ru-RU" sz="2400" b="1">
                <a:solidFill>
                  <a:srgbClr val="FFFF00"/>
                </a:solidFill>
              </a:rPr>
              <a:t>Никита - старший </a:t>
            </a:r>
          </a:p>
          <a:p>
            <a:pPr algn="ctr"/>
            <a:r>
              <a:rPr lang="ru-RU" sz="2400" b="1">
                <a:solidFill>
                  <a:srgbClr val="FFFF00"/>
                </a:solidFill>
              </a:rPr>
              <a:t>из сыновей Алексея Толстого</a:t>
            </a:r>
            <a:r>
              <a:rPr lang="ru-RU" sz="2400" b="1"/>
              <a:t> </a:t>
            </a:r>
          </a:p>
          <a:p>
            <a:pPr algn="ctr"/>
            <a:r>
              <a:rPr lang="ru-RU" sz="2400" b="1"/>
              <a:t>и Натальи Крандиевской, </a:t>
            </a:r>
          </a:p>
          <a:p>
            <a:pPr algn="ctr"/>
            <a:r>
              <a:rPr lang="ru-RU" sz="2400" b="1"/>
              <a:t>талантливый физик, участник Великой </a:t>
            </a:r>
          </a:p>
          <a:p>
            <a:pPr algn="ctr"/>
            <a:r>
              <a:rPr lang="ru-RU" sz="2400" b="1"/>
              <a:t>Отечественной Войны.</a:t>
            </a:r>
          </a:p>
          <a:p>
            <a:pPr algn="ctr"/>
            <a:r>
              <a:rPr lang="ru-RU" sz="2400" b="1"/>
              <a:t> </a:t>
            </a:r>
          </a:p>
        </p:txBody>
      </p:sp>
    </p:spTree>
  </p:cSld>
  <p:clrMapOvr>
    <a:masterClrMapping/>
  </p:clrMapOvr>
  <mc:AlternateContent xmlns:mc="http://schemas.openxmlformats.org/markup-compatibility/2006">
    <mc:Choice xmlns="" xmlns:p14="http://schemas.microsoft.com/office/powerpoint/2010/main" Requires="p14">
      <p:transition spd="slow" p14:dur="1600" advClick="0" advTm="8000">
        <p:blinds dir="vert"/>
      </p:transition>
    </mc:Choice>
    <mc:Fallback>
      <p:transition spd="slow" advClick="0" advTm="8000">
        <p:blinds dir="vert"/>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2"/>
          <p:cNvPicPr>
            <a:picLocks noChangeAspect="1" noChangeArrowheads="1"/>
          </p:cNvPicPr>
          <p:nvPr/>
        </p:nvPicPr>
        <p:blipFill>
          <a:blip r:embed="rId2">
            <a:lum bright="16000"/>
            <a:extLst>
              <a:ext uri="{28A0092B-C50C-407E-A947-70E740481C1C}">
                <a14:useLocalDpi xmlns="" xmlns:a14="http://schemas.microsoft.com/office/drawing/2010/main" val="0"/>
              </a:ext>
            </a:extLst>
          </a:blip>
          <a:srcRect/>
          <a:stretch>
            <a:fillRect/>
          </a:stretch>
        </p:blipFill>
        <p:spPr bwMode="auto">
          <a:xfrm>
            <a:off x="0" y="3175"/>
            <a:ext cx="9144000" cy="68548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95235" name="Picture 3"/>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1547813" y="6021388"/>
            <a:ext cx="6264275" cy="8366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95239" name="Picture 7"/>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250825" y="0"/>
            <a:ext cx="4105275" cy="6453188"/>
          </a:xfrm>
          <a:prstGeom prst="rect">
            <a:avLst/>
          </a:prstGeom>
          <a:noFill/>
          <a:ln w="38100">
            <a:solidFill>
              <a:srgbClr val="FF990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95240" name="Rectangle 8"/>
          <p:cNvSpPr>
            <a:spLocks noChangeArrowheads="1"/>
          </p:cNvSpPr>
          <p:nvPr/>
        </p:nvSpPr>
        <p:spPr bwMode="auto">
          <a:xfrm>
            <a:off x="4284663" y="620713"/>
            <a:ext cx="4562475" cy="44735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r>
              <a:rPr lang="ru-RU" sz="2400" b="1">
                <a:solidFill>
                  <a:srgbClr val="CC0066"/>
                </a:solidFill>
              </a:rPr>
              <a:t>Второй сын Толстого -   Дмитрий </a:t>
            </a:r>
          </a:p>
          <a:p>
            <a:pPr algn="ctr"/>
            <a:r>
              <a:rPr lang="ru-RU" sz="2400" b="1"/>
              <a:t> заслуженный деятель искусств России, профессор Санкт-Петербургской консерватории, автор опер «Маскарад», «Капитанская дочка», «Гранатовый браслет», «Князь Серебряный», балета «Аэлита» и др.,</a:t>
            </a:r>
          </a:p>
        </p:txBody>
      </p:sp>
    </p:spTree>
  </p:cSld>
  <p:clrMapOvr>
    <a:masterClrMapping/>
  </p:clrMapOvr>
  <mc:AlternateContent xmlns:mc="http://schemas.openxmlformats.org/markup-compatibility/2006">
    <mc:Choice xmlns="" xmlns:p14="http://schemas.microsoft.com/office/powerpoint/2010/main" Requires="p14">
      <p:transition spd="slow" p14:dur="1600" advClick="0" advTm="8000">
        <p:blinds dir="vert"/>
      </p:transition>
    </mc:Choice>
    <mc:Fallback>
      <p:transition spd="slow" advClick="0" advTm="8000">
        <p:blinds dir="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8" name="Picture 4"/>
          <p:cNvPicPr>
            <a:picLocks noChangeAspect="1" noChangeArrowheads="1"/>
          </p:cNvPicPr>
          <p:nvPr/>
        </p:nvPicPr>
        <p:blipFill>
          <a:blip r:embed="rId2">
            <a:lum bright="16000"/>
            <a:extLst>
              <a:ext uri="{28A0092B-C50C-407E-A947-70E740481C1C}">
                <a14:useLocalDpi xmlns="" xmlns:a14="http://schemas.microsoft.com/office/drawing/2010/main" val="0"/>
              </a:ext>
            </a:extLst>
          </a:blip>
          <a:srcRect/>
          <a:stretch>
            <a:fillRect/>
          </a:stretch>
        </p:blipFill>
        <p:spPr bwMode="auto">
          <a:xfrm>
            <a:off x="0" y="3175"/>
            <a:ext cx="9144000" cy="68548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6869" name="Picture 5" descr="алексей аполлонович бостром к нему ушла мать толстого"/>
          <p:cNvPicPr>
            <a:picLocks noChangeAspect="1" noChangeArrowheads="1"/>
          </p:cNvPicPr>
          <p:nvPr/>
        </p:nvPicPr>
        <p:blipFill>
          <a:blip r:embed="rId3">
            <a:lum bright="-8000"/>
            <a:extLst>
              <a:ext uri="{28A0092B-C50C-407E-A947-70E740481C1C}">
                <a14:useLocalDpi xmlns="" xmlns:a14="http://schemas.microsoft.com/office/drawing/2010/main" val="0"/>
              </a:ext>
            </a:extLst>
          </a:blip>
          <a:srcRect/>
          <a:stretch>
            <a:fillRect/>
          </a:stretch>
        </p:blipFill>
        <p:spPr bwMode="auto">
          <a:xfrm>
            <a:off x="250825" y="188913"/>
            <a:ext cx="4935538" cy="6453187"/>
          </a:xfrm>
          <a:prstGeom prst="rect">
            <a:avLst/>
          </a:prstGeom>
          <a:noFill/>
          <a:ln w="38100">
            <a:solidFill>
              <a:srgbClr val="00FFFF"/>
            </a:solidFill>
            <a:miter lim="800000"/>
            <a:headEnd/>
            <a:tailEnd/>
          </a:ln>
          <a:extLst>
            <a:ext uri="{909E8E84-426E-40DD-AFC4-6F175D3DCCD1}">
              <a14:hiddenFill xmlns="" xmlns:a14="http://schemas.microsoft.com/office/drawing/2010/main">
                <a:solidFill>
                  <a:srgbClr val="FFFFFF"/>
                </a:solidFill>
              </a14:hiddenFill>
            </a:ext>
          </a:extLst>
        </p:spPr>
      </p:pic>
      <p:sp>
        <p:nvSpPr>
          <p:cNvPr id="36870" name="Rectangle 6"/>
          <p:cNvSpPr>
            <a:spLocks noChangeArrowheads="1"/>
          </p:cNvSpPr>
          <p:nvPr/>
        </p:nvSpPr>
        <p:spPr bwMode="auto">
          <a:xfrm>
            <a:off x="5364163" y="2105025"/>
            <a:ext cx="3779837" cy="26479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spAutoFit/>
          </a:bodyPr>
          <a:lstStyle/>
          <a:p>
            <a:pPr algn="ctr"/>
            <a:r>
              <a:rPr lang="ru-RU" sz="2400" b="1">
                <a:solidFill>
                  <a:srgbClr val="CC0066"/>
                </a:solidFill>
              </a:rPr>
              <a:t>Алексей Аполлонович Бостром, отчим Алексея. Этого человека Толстой считал своим отцом и до тринадцати лет носил его фамилию.</a:t>
            </a:r>
          </a:p>
        </p:txBody>
      </p:sp>
    </p:spTree>
  </p:cSld>
  <p:clrMapOvr>
    <a:masterClrMapping/>
  </p:clrMapOvr>
  <mc:AlternateContent xmlns:mc="http://schemas.openxmlformats.org/markup-compatibility/2006">
    <mc:Choice xmlns="" xmlns:p14="http://schemas.microsoft.com/office/powerpoint/2010/main" Requires="p14">
      <p:transition spd="slow" p14:dur="1600" advClick="0" advTm="8000">
        <p:blinds dir="vert"/>
      </p:transition>
    </mc:Choice>
    <mc:Fallback>
      <p:transition spd="slow" advClick="0" advTm="8000">
        <p:blinds dir="vert"/>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8" name="Picture 6"/>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8199" name="Rectangle 7"/>
          <p:cNvSpPr>
            <a:spLocks noChangeArrowheads="1"/>
          </p:cNvSpPr>
          <p:nvPr/>
        </p:nvSpPr>
        <p:spPr bwMode="auto">
          <a:xfrm>
            <a:off x="0" y="303213"/>
            <a:ext cx="8748713" cy="59340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r>
              <a:rPr lang="ru-RU" altLang="ja-JP" sz="2400" b="1" i="1">
                <a:solidFill>
                  <a:srgbClr val="0000FF"/>
                </a:solidFill>
              </a:rPr>
              <a:t>Благодаря своим историческим, научно-фантастическим, социальным произведениям,  Алексей Толстой по праву считается одним из популярнейших авторов ХХ века. Его книги «Хождение по мукам», «Аэлита», «Гиперболоид инженера Гарина», «Золотой ключик, или Приключения Буратино» стали классикой отечественной литературы. Образцом для произведений исторического жанра стал роман «Петр Первый», рассказывающий про молодость и становление великого императора.  </a:t>
            </a:r>
          </a:p>
          <a:p>
            <a:pPr algn="ctr"/>
            <a:r>
              <a:rPr lang="ru-RU" altLang="ja-JP" sz="2400" b="1" i="1">
                <a:solidFill>
                  <a:srgbClr val="0000FF"/>
                </a:solidFill>
              </a:rPr>
              <a:t>Нам осталось необозримое творчество Алексея Толстого. В его рассказах, романах, пьесах, сказках, каждый может найти не только захватывающе интересное, но и близкое себе по духу и  по состоянию души.</a:t>
            </a:r>
          </a:p>
        </p:txBody>
      </p:sp>
    </p:spTree>
  </p:cSld>
  <p:clrMapOvr>
    <a:masterClrMapping/>
  </p:clrMapOvr>
  <mc:AlternateContent xmlns:mc="http://schemas.openxmlformats.org/markup-compatibility/2006">
    <mc:Choice xmlns="" xmlns:p14="http://schemas.microsoft.com/office/powerpoint/2010/main" Requires="p14">
      <p:transition spd="slow" p14:dur="1600" advClick="0" advTm="8000">
        <p:blinds dir="vert"/>
      </p:transition>
    </mc:Choice>
    <mc:Fallback>
      <p:transition spd="slow" advClick="0" advTm="8000">
        <p:blinds dir="vert"/>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96258" name="Заголовок 1"/>
          <p:cNvSpPr>
            <a:spLocks noGrp="1"/>
          </p:cNvSpPr>
          <p:nvPr>
            <p:ph type="title" idx="4294967295"/>
          </p:nvPr>
        </p:nvSpPr>
        <p:spPr>
          <a:xfrm>
            <a:off x="500063" y="785813"/>
            <a:ext cx="8229600" cy="1143000"/>
          </a:xfrm>
        </p:spPr>
        <p:txBody>
          <a:bodyPr/>
          <a:lstStyle/>
          <a:p>
            <a:r>
              <a:rPr lang="ru-RU" sz="3600" b="1">
                <a:solidFill>
                  <a:srgbClr val="123A12"/>
                </a:solidFill>
                <a:latin typeface="Times New Roman" panose="02020603050405020304" pitchFamily="18" charset="0"/>
                <a:cs typeface="Times New Roman" panose="02020603050405020304" pitchFamily="18" charset="0"/>
              </a:rPr>
              <a:t>24 произведения А.Н. Толстого были экранизированы, некоторые даже  несколько раз. </a:t>
            </a:r>
            <a:r>
              <a:rPr lang="ru-RU" sz="3600"/>
              <a:t/>
            </a:r>
            <a:br>
              <a:rPr lang="ru-RU" sz="3600"/>
            </a:br>
            <a:endParaRPr lang="ru-RU" sz="3600" b="1">
              <a:solidFill>
                <a:srgbClr val="123A12"/>
              </a:solidFill>
              <a:latin typeface="Times New Roman" panose="02020603050405020304" pitchFamily="18" charset="0"/>
              <a:cs typeface="Times New Roman" panose="02020603050405020304" pitchFamily="18" charset="0"/>
            </a:endParaRPr>
          </a:p>
        </p:txBody>
      </p:sp>
      <p:pic>
        <p:nvPicPr>
          <p:cNvPr id="96259"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643188" y="1928813"/>
            <a:ext cx="6500812" cy="4929187"/>
          </a:xfrm>
          <a:prstGeom prst="rect">
            <a:avLst/>
          </a:prstGeom>
          <a:noFill/>
          <a:ln w="38100">
            <a:solidFill>
              <a:srgbClr val="0000FF"/>
            </a:solidFill>
            <a:miter lim="800000"/>
            <a:headEnd/>
            <a:tailEnd/>
          </a:ln>
          <a:extLst>
            <a:ext uri="{909E8E84-426E-40DD-AFC4-6F175D3DCCD1}">
              <a14:hiddenFill xmlns="" xmlns:a14="http://schemas.microsoft.com/office/drawing/2010/main">
                <a:solidFill>
                  <a:srgbClr val="FFFFFF"/>
                </a:solidFill>
              </a14:hiddenFill>
            </a:ext>
          </a:extLst>
        </p:spPr>
      </p:pic>
      <p:sp>
        <p:nvSpPr>
          <p:cNvPr id="96260" name="Прямоугольник 4"/>
          <p:cNvSpPr>
            <a:spLocks noChangeArrowheads="1"/>
          </p:cNvSpPr>
          <p:nvPr/>
        </p:nvSpPr>
        <p:spPr bwMode="auto">
          <a:xfrm>
            <a:off x="428625" y="5357813"/>
            <a:ext cx="2036763" cy="101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ru-RU" sz="2000" b="1">
                <a:latin typeface="Times New Roman" panose="02020603050405020304" pitchFamily="18" charset="0"/>
                <a:cs typeface="Times New Roman" panose="02020603050405020304" pitchFamily="18" charset="0"/>
              </a:rPr>
              <a:t>«Приключения </a:t>
            </a:r>
          </a:p>
          <a:p>
            <a:pPr algn="ctr"/>
            <a:r>
              <a:rPr lang="ru-RU" sz="2000" b="1">
                <a:latin typeface="Times New Roman" panose="02020603050405020304" pitchFamily="18" charset="0"/>
                <a:cs typeface="Times New Roman" panose="02020603050405020304" pitchFamily="18" charset="0"/>
              </a:rPr>
              <a:t>Буратино»</a:t>
            </a:r>
          </a:p>
          <a:p>
            <a:pPr algn="ctr"/>
            <a:r>
              <a:rPr lang="ru-RU" sz="2000" b="1">
                <a:latin typeface="Times New Roman" panose="02020603050405020304" pitchFamily="18" charset="0"/>
                <a:cs typeface="Times New Roman" panose="02020603050405020304" pitchFamily="18" charset="0"/>
              </a:rPr>
              <a:t>1975 год</a:t>
            </a:r>
            <a:endParaRPr lang="ru-RU" sz="200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 xmlns:p14="http://schemas.microsoft.com/office/powerpoint/2010/main" Requires="p14">
      <p:transition spd="slow" p14:dur="1600" advClick="0" advTm="8000">
        <p:blinds dir="vert"/>
      </p:transition>
    </mc:Choice>
    <mc:Fallback>
      <p:transition spd="slow" advClick="0" advTm="8000">
        <p:blinds dir="vert"/>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458788"/>
            <a:ext cx="9144000" cy="73167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103" name="Text Box 7"/>
          <p:cNvSpPr txBox="1">
            <a:spLocks noChangeArrowheads="1"/>
          </p:cNvSpPr>
          <p:nvPr/>
        </p:nvSpPr>
        <p:spPr bwMode="auto">
          <a:xfrm>
            <a:off x="539750" y="0"/>
            <a:ext cx="8207375" cy="61880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r>
              <a:rPr lang="ru-RU" sz="2000">
                <a:solidFill>
                  <a:srgbClr val="0000CC"/>
                </a:solidFill>
              </a:rPr>
              <a:t>Использованы материалы с сайтов:</a:t>
            </a:r>
          </a:p>
          <a:p>
            <a:r>
              <a:rPr lang="ru-RU" sz="2000">
                <a:hlinkClick r:id="rId3"/>
              </a:rPr>
              <a:t>http://www.people.su/108600_2</a:t>
            </a:r>
            <a:endParaRPr lang="ru-RU" sz="2000">
              <a:hlinkClick r:id="rId4"/>
            </a:endParaRPr>
          </a:p>
          <a:p>
            <a:r>
              <a:rPr lang="ru-RU" sz="2000">
                <a:hlinkClick r:id="rId4"/>
              </a:rPr>
              <a:t>http://people-archive.ru/character/aleksey-nikolaevich-tolstoy</a:t>
            </a:r>
            <a:endParaRPr lang="ru-RU" sz="2000">
              <a:hlinkClick r:id="rId5"/>
            </a:endParaRPr>
          </a:p>
          <a:p>
            <a:r>
              <a:rPr lang="ru-RU" sz="2000">
                <a:hlinkClick r:id="rId5"/>
              </a:rPr>
              <a:t>https://24smi.org/celebrity/3966-aleksei-tolstoi.html</a:t>
            </a:r>
            <a:endParaRPr lang="ru-RU" sz="2000">
              <a:hlinkClick r:id="rId6"/>
            </a:endParaRPr>
          </a:p>
          <a:p>
            <a:r>
              <a:rPr lang="ru-RU" sz="2000">
                <a:hlinkClick r:id="rId6"/>
              </a:rPr>
              <a:t>http://stuki-druki.com/authors/Tolstoi-Alexei.php</a:t>
            </a:r>
            <a:endParaRPr lang="ru-RU" sz="2000">
              <a:hlinkClick r:id="rId7"/>
            </a:endParaRPr>
          </a:p>
          <a:p>
            <a:r>
              <a:rPr lang="ru-RU" sz="2000">
                <a:hlinkClick r:id="rId7"/>
              </a:rPr>
              <a:t>https://wiki2.org/ru/Толстой,_Алексей_Николаевич</a:t>
            </a:r>
            <a:endParaRPr lang="ru-RU" sz="2000">
              <a:hlinkClick r:id="rId8"/>
            </a:endParaRPr>
          </a:p>
          <a:p>
            <a:r>
              <a:rPr lang="ru-RU" sz="2000">
                <a:hlinkClick r:id="rId8"/>
              </a:rPr>
              <a:t>https://news.yandex.ru/yandsearch?text=алексей%20николаевич%20толстой%20семья&amp;lr=35&amp;rpt=nnews2&amp;rel=rel&amp;grhow=clutop&amp;from=serp</a:t>
            </a:r>
            <a:endParaRPr lang="ru-RU" sz="2000">
              <a:hlinkClick r:id="rId9"/>
            </a:endParaRPr>
          </a:p>
          <a:p>
            <a:r>
              <a:rPr lang="ru-RU" sz="2000">
                <a:hlinkClick r:id="rId9"/>
              </a:rPr>
              <a:t>https://www.ul.kp.ru/daily/26179.4/3068820/</a:t>
            </a:r>
            <a:endParaRPr lang="ru-RU" sz="2000">
              <a:hlinkClick r:id="rId10"/>
            </a:endParaRPr>
          </a:p>
          <a:p>
            <a:r>
              <a:rPr lang="ru-RU" sz="2000">
                <a:hlinkClick r:id="rId10"/>
              </a:rPr>
              <a:t>https://www.allsoch.ru/tolstoj_an/</a:t>
            </a:r>
            <a:endParaRPr lang="ru-RU" sz="2000">
              <a:hlinkClick r:id="rId11"/>
            </a:endParaRPr>
          </a:p>
          <a:p>
            <a:r>
              <a:rPr lang="ru-RU" sz="2000">
                <a:hlinkClick r:id="rId11"/>
              </a:rPr>
              <a:t>https://yandex.ru/images/search?text=дмитрий%20алексеевич%20толстой&amp;noreask=1&amp;lr=35</a:t>
            </a:r>
            <a:endParaRPr lang="ru-RU" sz="2000">
              <a:hlinkClick r:id="rId12"/>
            </a:endParaRPr>
          </a:p>
          <a:p>
            <a:r>
              <a:rPr lang="ru-RU" sz="2000">
                <a:hlinkClick r:id="rId12"/>
              </a:rPr>
              <a:t>https://slovar.wikireading.ru/1348608</a:t>
            </a:r>
            <a:endParaRPr lang="ru-RU" sz="2000">
              <a:hlinkClick r:id="rId13"/>
            </a:endParaRPr>
          </a:p>
          <a:p>
            <a:r>
              <a:rPr lang="ru-RU" sz="2000">
                <a:hlinkClick r:id="rId13"/>
              </a:rPr>
              <a:t>https://yandex.ru/images/search?text=дмитрий%20алексеевич%20толстой%20композитор&amp;noreask=1&amp;lr=35</a:t>
            </a:r>
            <a:endParaRPr lang="ru-RU" sz="2000">
              <a:hlinkClick r:id="rId14"/>
            </a:endParaRPr>
          </a:p>
          <a:p>
            <a:r>
              <a:rPr lang="ru-RU" sz="2000">
                <a:hlinkClick r:id="rId14"/>
              </a:rPr>
              <a:t>http://www.topos.ru/article/3319</a:t>
            </a:r>
            <a:endParaRPr lang="ru-RU" sz="2000">
              <a:hlinkClick r:id="rId15"/>
            </a:endParaRPr>
          </a:p>
          <a:p>
            <a:r>
              <a:rPr lang="ru-RU" sz="2000">
                <a:hlinkClick r:id="rId15"/>
              </a:rPr>
              <a:t>https://news.yandex.ru/yandsearch?text=толстой%20алексей%20николаевич&amp;lr=35&amp;rpt=nnews2&amp;rel=rel&amp;grhow=clutop&amp;from=serp</a:t>
            </a:r>
            <a:endParaRPr lang="ru-RU" sz="2000">
              <a:hlinkClick r:id="rId16"/>
            </a:endParaRPr>
          </a:p>
          <a:p>
            <a:r>
              <a:rPr lang="ru-RU" sz="2000">
                <a:hlinkClick r:id="rId16"/>
              </a:rPr>
              <a:t>http://librebook.me/list/person/aleksei_nikolaevich_tolstoi</a:t>
            </a:r>
            <a:endParaRPr lang="ru-RU" sz="2000"/>
          </a:p>
        </p:txBody>
      </p:sp>
    </p:spTree>
  </p:cSld>
  <p:clrMapOvr>
    <a:masterClrMapping/>
  </p:clrMapOvr>
  <mc:AlternateContent xmlns:mc="http://schemas.openxmlformats.org/markup-compatibility/2006">
    <mc:Choice xmlns="" xmlns:p14="http://schemas.microsoft.com/office/powerpoint/2010/main" Requires="p14">
      <p:transition spd="slow" p14:dur="1600" advClick="0" advTm="8000">
        <p:blinds dir="vert"/>
      </p:transition>
    </mc:Choice>
    <mc:Fallback>
      <p:transition spd="slow" advClick="0" advTm="8000">
        <p:blinds dir="vert"/>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7" descr="дождь в лесу"/>
          <p:cNvPicPr>
            <a:picLocks noGrp="1" noChangeAspect="1" noChangeArrowheads="1" noCrop="1"/>
          </p:cNvPicPr>
          <p:nvPr>
            <p:ph sz="half" idx="4294967295"/>
          </p:nvPr>
        </p:nvPicPr>
        <p:blipFill>
          <a:blip r:embed="rId2">
            <a:extLst>
              <a:ext uri="{28A0092B-C50C-407E-A947-70E740481C1C}">
                <a14:useLocalDpi xmlns="" xmlns:a14="http://schemas.microsoft.com/office/drawing/2010/main" val="0"/>
              </a:ext>
            </a:extLst>
          </a:blip>
          <a:srcRect/>
          <a:stretch>
            <a:fillRect/>
          </a:stretch>
        </p:blipFill>
        <p:spPr>
          <a:xfrm>
            <a:off x="0" y="0"/>
            <a:ext cx="9144000" cy="6858000"/>
          </a:xfrm>
          <a:noFill/>
        </p:spPr>
      </p:pic>
      <p:sp>
        <p:nvSpPr>
          <p:cNvPr id="7171" name="Rectangle 2"/>
          <p:cNvSpPr>
            <a:spLocks noGrp="1" noChangeArrowheads="1"/>
          </p:cNvSpPr>
          <p:nvPr>
            <p:ph type="title" idx="4294967295"/>
          </p:nvPr>
        </p:nvSpPr>
        <p:spPr>
          <a:xfrm>
            <a:off x="381000" y="381000"/>
            <a:ext cx="8512175" cy="887413"/>
          </a:xfrm>
        </p:spPr>
        <p:txBody>
          <a:bodyPr anchor="t"/>
          <a:lstStyle/>
          <a:p>
            <a:r>
              <a:rPr lang="ru-RU" i="1">
                <a:solidFill>
                  <a:srgbClr val="660033"/>
                </a:solidFill>
                <a:latin typeface="Georgia" panose="02040502050405020303" pitchFamily="18" charset="0"/>
              </a:rPr>
              <a:t>    </a:t>
            </a:r>
          </a:p>
        </p:txBody>
      </p:sp>
      <p:sp>
        <p:nvSpPr>
          <p:cNvPr id="7172" name="Rectangle 4"/>
          <p:cNvSpPr>
            <a:spLocks noGrp="1" noChangeArrowheads="1"/>
          </p:cNvSpPr>
          <p:nvPr>
            <p:ph type="body" sz="half" idx="4294967295"/>
          </p:nvPr>
        </p:nvSpPr>
        <p:spPr>
          <a:xfrm>
            <a:off x="4652963" y="1600200"/>
            <a:ext cx="4033837" cy="4525963"/>
          </a:xfrm>
        </p:spPr>
        <p:txBody>
          <a:bodyPr/>
          <a:lstStyle/>
          <a:p>
            <a:endParaRPr lang="en-US" sz="3600" b="1" i="1"/>
          </a:p>
          <a:p>
            <a:pPr>
              <a:buFontTx/>
              <a:buNone/>
            </a:pPr>
            <a:endParaRPr lang="ru-RU" sz="3600" b="1" i="1">
              <a:solidFill>
                <a:srgbClr val="000066"/>
              </a:solidFill>
            </a:endParaRPr>
          </a:p>
          <a:p>
            <a:endParaRPr lang="ru-RU" sz="3600" b="1" i="1">
              <a:solidFill>
                <a:srgbClr val="000066"/>
              </a:solidFill>
            </a:endParaRPr>
          </a:p>
          <a:p>
            <a:endParaRPr lang="ru-RU" sz="2800" b="1" i="1"/>
          </a:p>
          <a:p>
            <a:endParaRPr lang="ru-RU" sz="3600"/>
          </a:p>
          <a:p>
            <a:endParaRPr lang="ru-RU" sz="3600"/>
          </a:p>
        </p:txBody>
      </p:sp>
      <p:sp>
        <p:nvSpPr>
          <p:cNvPr id="7174" name="Rectangle 6"/>
          <p:cNvSpPr>
            <a:spLocks noChangeArrowheads="1"/>
          </p:cNvSpPr>
          <p:nvPr/>
        </p:nvSpPr>
        <p:spPr bwMode="auto">
          <a:xfrm>
            <a:off x="1258888" y="2833688"/>
            <a:ext cx="6481762" cy="9159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r>
              <a:rPr lang="ru-RU" b="1">
                <a:solidFill>
                  <a:srgbClr val="0000FF"/>
                </a:solidFill>
              </a:rPr>
              <a:t>Подготовила главный  библиограф читального зала </a:t>
            </a:r>
          </a:p>
          <a:p>
            <a:pPr algn="ctr"/>
            <a:r>
              <a:rPr lang="ru-RU" b="1">
                <a:solidFill>
                  <a:srgbClr val="0000FF"/>
                </a:solidFill>
              </a:rPr>
              <a:t>Центральной библиотеки                                                                               Л.П. Кудрявцева</a:t>
            </a:r>
          </a:p>
        </p:txBody>
      </p:sp>
    </p:spTree>
  </p:cSld>
  <p:clrMapOvr>
    <a:masterClrMapping/>
  </p:clrMapOvr>
  <mc:AlternateContent xmlns:mc="http://schemas.openxmlformats.org/markup-compatibility/2006">
    <mc:Choice xmlns="" xmlns:p14="http://schemas.microsoft.com/office/powerpoint/2010/main" Requires="p14">
      <p:transition spd="slow" p14:dur="1600" advClick="0" advTm="8000">
        <p:blinds dir="vert"/>
      </p:transition>
    </mc:Choice>
    <mc:Fallback>
      <p:transition spd="slow" advClick="0" advTm="8000">
        <p:blinds dir="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2" name="Picture 4"/>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7893" name="Picture 5"/>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539750" y="333375"/>
            <a:ext cx="3787775" cy="5616575"/>
          </a:xfrm>
          <a:prstGeom prst="rect">
            <a:avLst/>
          </a:prstGeom>
          <a:noFill/>
          <a:ln w="38100">
            <a:solidFill>
              <a:srgbClr val="FF990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7894" name="Rectangle 6"/>
          <p:cNvSpPr>
            <a:spLocks noChangeArrowheads="1"/>
          </p:cNvSpPr>
          <p:nvPr/>
        </p:nvSpPr>
        <p:spPr bwMode="auto">
          <a:xfrm>
            <a:off x="5076825" y="836613"/>
            <a:ext cx="3744913" cy="44735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r>
              <a:rPr lang="ru-RU" sz="2400" b="1">
                <a:solidFill>
                  <a:srgbClr val="9933FF"/>
                </a:solidFill>
              </a:rPr>
              <a:t>Счастливое деревенское детство определило жизнелюбие Толстого, всегда остававшееся единственной незыблемой основой его мировоззрения.</a:t>
            </a:r>
          </a:p>
          <a:p>
            <a:pPr algn="ctr"/>
            <a:r>
              <a:rPr lang="ru-RU" sz="2400" b="1">
                <a:solidFill>
                  <a:srgbClr val="9933FF"/>
                </a:solidFill>
              </a:rPr>
              <a:t> </a:t>
            </a:r>
            <a:r>
              <a:rPr lang="ru-RU" altLang="ja-JP" sz="2400" b="1">
                <a:solidFill>
                  <a:srgbClr val="9933FF"/>
                </a:solidFill>
              </a:rPr>
              <a:t>Матушке своей обязан был Алексей искренней любовью к чтению.</a:t>
            </a:r>
            <a:endParaRPr lang="ru-RU" sz="2400">
              <a:solidFill>
                <a:srgbClr val="9933FF"/>
              </a:solidFill>
            </a:endParaRPr>
          </a:p>
        </p:txBody>
      </p:sp>
      <p:sp>
        <p:nvSpPr>
          <p:cNvPr id="37895" name="Text Box 7"/>
          <p:cNvSpPr txBox="1">
            <a:spLocks noChangeArrowheads="1"/>
          </p:cNvSpPr>
          <p:nvPr/>
        </p:nvSpPr>
        <p:spPr bwMode="auto">
          <a:xfrm>
            <a:off x="1258888" y="6165850"/>
            <a:ext cx="2132012"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ru-RU" b="1">
                <a:solidFill>
                  <a:srgbClr val="0000FF"/>
                </a:solidFill>
              </a:rPr>
              <a:t>Алексей с мамой</a:t>
            </a:r>
          </a:p>
        </p:txBody>
      </p:sp>
    </p:spTree>
  </p:cSld>
  <p:clrMapOvr>
    <a:masterClrMapping/>
  </p:clrMapOvr>
  <mc:AlternateContent xmlns:mc="http://schemas.openxmlformats.org/markup-compatibility/2006">
    <mc:Choice xmlns="" xmlns:p14="http://schemas.microsoft.com/office/powerpoint/2010/main" Requires="p14">
      <p:transition spd="slow" p14:dur="1600" advClick="0" advTm="8000">
        <p:blinds dir="vert"/>
      </p:transition>
    </mc:Choice>
    <mc:Fallback>
      <p:transition spd="slow" advClick="0" advTm="8000">
        <p:blinds dir="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4035" name="Rectangle 3"/>
          <p:cNvSpPr>
            <a:spLocks noChangeArrowheads="1"/>
          </p:cNvSpPr>
          <p:nvPr/>
        </p:nvSpPr>
        <p:spPr bwMode="auto">
          <a:xfrm>
            <a:off x="611188" y="1196975"/>
            <a:ext cx="7667625" cy="3292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spAutoFit/>
          </a:bodyPr>
          <a:lstStyle/>
          <a:p>
            <a:pPr algn="ctr">
              <a:lnSpc>
                <a:spcPct val="125000"/>
              </a:lnSpc>
            </a:pPr>
            <a:r>
              <a:rPr lang="ru-RU" sz="2400" b="1" i="1">
                <a:solidFill>
                  <a:srgbClr val="0000FF"/>
                </a:solidFill>
              </a:rPr>
              <a:t>Когда Алеша повзрослел, мать начала </a:t>
            </a:r>
          </a:p>
          <a:p>
            <a:pPr algn="ctr">
              <a:lnSpc>
                <a:spcPct val="125000"/>
              </a:lnSpc>
            </a:pPr>
            <a:r>
              <a:rPr lang="ru-RU" sz="2400" b="1" i="1">
                <a:solidFill>
                  <a:srgbClr val="0000FF"/>
                </a:solidFill>
              </a:rPr>
              <a:t>4-летнюю тяжбу, желая вернуть сыну графский титул, фамилию и отчество первого мужа. Тяжба завершилась к 17-летию Алексея Николаевича: в 1901 году он стал графом Толстым, не зная человека, чье отчество и фамилия ему достались.</a:t>
            </a:r>
          </a:p>
        </p:txBody>
      </p:sp>
    </p:spTree>
  </p:cSld>
  <p:clrMapOvr>
    <a:masterClrMapping/>
  </p:clrMapOvr>
  <mc:AlternateContent xmlns:mc="http://schemas.openxmlformats.org/markup-compatibility/2006">
    <mc:Choice xmlns="" xmlns:p14="http://schemas.microsoft.com/office/powerpoint/2010/main" Requires="p14">
      <p:transition spd="slow" p14:dur="1600" advClick="0" advTm="8000">
        <p:blinds dir="vert"/>
      </p:transition>
    </mc:Choice>
    <mc:Fallback>
      <p:transition spd="slow" advClick="0" advTm="8000">
        <p:blinds dir="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1" name="Picture 5" descr="0001-001-130-let-so-dnja-rozhdenija-Korneja-Ivanovicha-CHukovskogo-russkogo"/>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 xmlns:a14="http://schemas.microsoft.com/office/drawing/2010/main">
                <a:solidFill>
                  <a:srgbClr val="FFFFFF"/>
                </a:solidFill>
              </a14:hiddenFill>
            </a:ext>
          </a:extLst>
        </p:spPr>
      </p:pic>
      <p:pic>
        <p:nvPicPr>
          <p:cNvPr id="39940" name="Picture 4" descr="slide_4"/>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95288" y="331788"/>
            <a:ext cx="4324350" cy="5976937"/>
          </a:xfrm>
          <a:prstGeom prst="rect">
            <a:avLst/>
          </a:prstGeom>
          <a:noFill/>
          <a:ln w="38100">
            <a:solidFill>
              <a:srgbClr val="00FFFF"/>
            </a:solidFill>
            <a:miter lim="800000"/>
            <a:headEnd/>
            <a:tailEnd/>
          </a:ln>
          <a:extLst>
            <a:ext uri="{909E8E84-426E-40DD-AFC4-6F175D3DCCD1}">
              <a14:hiddenFill xmlns="" xmlns:a14="http://schemas.microsoft.com/office/drawing/2010/main">
                <a:solidFill>
                  <a:srgbClr val="FFFFFF"/>
                </a:solidFill>
              </a14:hiddenFill>
            </a:ext>
          </a:extLst>
        </p:spPr>
      </p:pic>
      <p:sp>
        <p:nvSpPr>
          <p:cNvPr id="39942" name="Rectangle 6"/>
          <p:cNvSpPr>
            <a:spLocks noChangeArrowheads="1"/>
          </p:cNvSpPr>
          <p:nvPr/>
        </p:nvSpPr>
        <p:spPr bwMode="auto">
          <a:xfrm>
            <a:off x="4932363" y="1628775"/>
            <a:ext cx="3924300" cy="3378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r>
              <a:rPr lang="ru-RU" sz="2400" b="1">
                <a:solidFill>
                  <a:srgbClr val="FFFF00"/>
                </a:solidFill>
              </a:rPr>
              <a:t>Окончив в мае 1901 года Самарское реальное училище, Алексей уехал в Петербург, где стал студентом Петербургского технологического института.</a:t>
            </a:r>
          </a:p>
        </p:txBody>
      </p:sp>
    </p:spTree>
  </p:cSld>
  <p:clrMapOvr>
    <a:masterClrMapping/>
  </p:clrMapOvr>
  <mc:AlternateContent xmlns:mc="http://schemas.openxmlformats.org/markup-compatibility/2006">
    <mc:Choice xmlns="" xmlns:p14="http://schemas.microsoft.com/office/powerpoint/2010/main" Requires="p14">
      <p:transition spd="slow" p14:dur="1600" advClick="0" advTm="8000">
        <p:blinds dir="vert"/>
      </p:transition>
    </mc:Choice>
    <mc:Fallback>
      <p:transition spd="slow" advClick="0" advTm="8000">
        <p:blinds dir="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099" name="Прямоугольник 2"/>
          <p:cNvSpPr>
            <a:spLocks noChangeArrowheads="1"/>
          </p:cNvSpPr>
          <p:nvPr/>
        </p:nvSpPr>
        <p:spPr bwMode="auto">
          <a:xfrm>
            <a:off x="428625" y="714375"/>
            <a:ext cx="4143375" cy="579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ru-RU" sz="3200" b="1">
              <a:solidFill>
                <a:srgbClr val="123A12"/>
              </a:solidFill>
              <a:latin typeface="Times New Roman" panose="02020603050405020304" pitchFamily="18" charset="0"/>
              <a:cs typeface="Times New Roman" panose="02020603050405020304" pitchFamily="18" charset="0"/>
            </a:endParaRPr>
          </a:p>
        </p:txBody>
      </p:sp>
      <p:sp>
        <p:nvSpPr>
          <p:cNvPr id="30725" name="Rectangle 5"/>
          <p:cNvSpPr>
            <a:spLocks noChangeArrowheads="1"/>
          </p:cNvSpPr>
          <p:nvPr/>
        </p:nvSpPr>
        <p:spPr bwMode="auto">
          <a:xfrm>
            <a:off x="684213" y="1255713"/>
            <a:ext cx="795655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spAutoFit/>
          </a:bodyPr>
          <a:lstStyle/>
          <a:p>
            <a:endParaRPr lang="ru-RU"/>
          </a:p>
        </p:txBody>
      </p:sp>
      <p:pic>
        <p:nvPicPr>
          <p:cNvPr id="30726" name="Picture 6" descr="muzey_tolstogo"/>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468313" y="0"/>
            <a:ext cx="8280400" cy="5734050"/>
          </a:xfrm>
          <a:prstGeom prst="rect">
            <a:avLst/>
          </a:prstGeom>
          <a:noFill/>
          <a:ln w="38100">
            <a:solidFill>
              <a:srgbClr val="FF9900"/>
            </a:solidFill>
            <a:miter lim="800000"/>
            <a:headEnd/>
            <a:tailEnd/>
          </a:ln>
          <a:extLst>
            <a:ext uri="{909E8E84-426E-40DD-AFC4-6F175D3DCCD1}">
              <a14:hiddenFill xmlns="" xmlns:a14="http://schemas.microsoft.com/office/drawing/2010/main">
                <a:solidFill>
                  <a:srgbClr val="FFFFFF"/>
                </a:solidFill>
              </a14:hiddenFill>
            </a:ext>
          </a:extLst>
        </p:spPr>
      </p:pic>
      <p:sp>
        <p:nvSpPr>
          <p:cNvPr id="30727" name="Text Box 7"/>
          <p:cNvSpPr txBox="1">
            <a:spLocks noChangeArrowheads="1"/>
          </p:cNvSpPr>
          <p:nvPr/>
        </p:nvSpPr>
        <p:spPr bwMode="auto">
          <a:xfrm>
            <a:off x="1187450" y="5911850"/>
            <a:ext cx="6791325" cy="9461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a:r>
              <a:rPr lang="ru-RU" sz="2800" b="1">
                <a:solidFill>
                  <a:srgbClr val="0000FF"/>
                </a:solidFill>
                <a:latin typeface="Times New Roman" panose="02020603050405020304" pitchFamily="18" charset="0"/>
              </a:rPr>
              <a:t>Дом в Самаре, где жил Алексей Толстой.</a:t>
            </a:r>
          </a:p>
          <a:p>
            <a:pPr algn="ctr"/>
            <a:r>
              <a:rPr lang="ru-RU" sz="2800" b="1">
                <a:solidFill>
                  <a:srgbClr val="0000FF"/>
                </a:solidFill>
                <a:latin typeface="Times New Roman" panose="02020603050405020304" pitchFamily="18" charset="0"/>
              </a:rPr>
              <a:t>Сейчас здесь дом-музей.</a:t>
            </a:r>
          </a:p>
        </p:txBody>
      </p:sp>
    </p:spTree>
  </p:cSld>
  <p:clrMapOvr>
    <a:masterClrMapping/>
  </p:clrMapOvr>
  <mc:AlternateContent xmlns:mc="http://schemas.openxmlformats.org/markup-compatibility/2006">
    <mc:Choice xmlns="" xmlns:p14="http://schemas.microsoft.com/office/powerpoint/2010/main" Requires="p14">
      <p:transition spd="slow" p14:dur="1600" advClick="0" advTm="8000">
        <p:blinds dir="vert"/>
      </p:transition>
    </mc:Choice>
    <mc:Fallback>
      <p:transition spd="slow" advClick="0" advTm="8000">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4" presetClass="entr" presetSubtype="0" fill="hold" grpId="0" nodeType="withEffect" nodePh="1">
                                  <p:stCondLst>
                                    <p:cond delay="0"/>
                                  </p:stCondLst>
                                  <p:endCondLst>
                                    <p:cond evt="begin" delay="0">
                                      <p:tn val="5"/>
                                    </p:cond>
                                  </p:endCondLst>
                                  <p:childTnLst>
                                    <p:set>
                                      <p:cBhvr>
                                        <p:cTn id="6" dur="1" fill="hold">
                                          <p:stCondLst>
                                            <p:cond delay="0"/>
                                          </p:stCondLst>
                                        </p:cTn>
                                        <p:tgtEl>
                                          <p:spTgt spid="4099"/>
                                        </p:tgtEl>
                                        <p:attrNameLst>
                                          <p:attrName>style.visibility</p:attrName>
                                        </p:attrNameLst>
                                      </p:cBhvr>
                                      <p:to>
                                        <p:strVal val="visible"/>
                                      </p:to>
                                    </p:set>
                                    <p:anim from="(-#ppt_w/2)" to="(#ppt_x)" calcmode="lin" valueType="num">
                                      <p:cBhvr>
                                        <p:cTn id="7" dur="600" fill="hold">
                                          <p:stCondLst>
                                            <p:cond delay="0"/>
                                          </p:stCondLst>
                                        </p:cTn>
                                        <p:tgtEl>
                                          <p:spTgt spid="4099"/>
                                        </p:tgtEl>
                                        <p:attrNameLst>
                                          <p:attrName>ppt_x</p:attrName>
                                        </p:attrNameLst>
                                      </p:cBhvr>
                                    </p:anim>
                                    <p:anim from="0" to="-1.0" calcmode="lin" valueType="num">
                                      <p:cBhvr>
                                        <p:cTn id="8" dur="200" decel="50000" autoRev="1" fill="hold">
                                          <p:stCondLst>
                                            <p:cond delay="600"/>
                                          </p:stCondLst>
                                        </p:cTn>
                                        <p:tgtEl>
                                          <p:spTgt spid="4099"/>
                                        </p:tgtEl>
                                        <p:attrNameLst>
                                          <p:attrName>xshear</p:attrName>
                                        </p:attrNameLst>
                                      </p:cBhvr>
                                    </p:anim>
                                    <p:animScale>
                                      <p:cBhvr>
                                        <p:cTn id="9" dur="200" decel="100000" autoRev="1" fill="hold">
                                          <p:stCondLst>
                                            <p:cond delay="600"/>
                                          </p:stCondLst>
                                        </p:cTn>
                                        <p:tgtEl>
                                          <p:spTgt spid="4099"/>
                                        </p:tgtEl>
                                      </p:cBhvr>
                                      <p:from x="100000" y="100000"/>
                                      <p:to x="80000" y="100000"/>
                                    </p:animScale>
                                    <p:anim by="(#ppt_h/3+#ppt_w*0.1)" calcmode="lin" valueType="num">
                                      <p:cBhvr additive="sum">
                                        <p:cTn id="10" dur="200" decel="100000" autoRev="1" fill="hold">
                                          <p:stCondLst>
                                            <p:cond delay="600"/>
                                          </p:stCondLst>
                                        </p:cTn>
                                        <p:tgtEl>
                                          <p:spTgt spid="4099"/>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p:bldLst>
  </p:timing>
</p:sld>
</file>

<file path=ppt/theme/theme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1710</TotalTime>
  <Words>2103</Words>
  <Application>Microsoft Office PowerPoint</Application>
  <PresentationFormat>Экран (4:3)</PresentationFormat>
  <Paragraphs>146</Paragraphs>
  <Slides>53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53</vt:i4>
      </vt:variant>
    </vt:vector>
  </HeadingPairs>
  <TitlesOfParts>
    <vt:vector size="54" baseType="lpstr">
      <vt:lpstr>Оформление по умолчанию</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lpstr>Слайд 41</vt:lpstr>
      <vt:lpstr>Слайд 42</vt:lpstr>
      <vt:lpstr>Слайд 43</vt:lpstr>
      <vt:lpstr>Слайд 44</vt:lpstr>
      <vt:lpstr>Слайд 45</vt:lpstr>
      <vt:lpstr>Слайд 46</vt:lpstr>
      <vt:lpstr>Слайд 47</vt:lpstr>
      <vt:lpstr>Слайд 48</vt:lpstr>
      <vt:lpstr>Слайд 49</vt:lpstr>
      <vt:lpstr>Слайд 50</vt:lpstr>
      <vt:lpstr>24 произведения А.Н. Толстого были экранизированы, некоторые даже  несколько раз.  </vt:lpstr>
      <vt:lpstr>Слайд 52</vt:lpstr>
      <vt:lpstr>    </vt:lpstr>
    </vt:vector>
  </TitlesOfParts>
  <Company>МУК "Анапская ЦБС"</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1_2</dc:creator>
  <cp:lastModifiedBy>ОКТ</cp:lastModifiedBy>
  <cp:revision>41</cp:revision>
  <dcterms:created xsi:type="dcterms:W3CDTF">2017-12-26T14:08:00Z</dcterms:created>
  <dcterms:modified xsi:type="dcterms:W3CDTF">2018-01-11T13:47:54Z</dcterms:modified>
</cp:coreProperties>
</file>