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3" r:id="rId2"/>
    <p:sldId id="279" r:id="rId3"/>
    <p:sldId id="265" r:id="rId4"/>
    <p:sldId id="271" r:id="rId5"/>
    <p:sldId id="264" r:id="rId6"/>
    <p:sldId id="273" r:id="rId7"/>
    <p:sldId id="266" r:id="rId8"/>
    <p:sldId id="267" r:id="rId9"/>
    <p:sldId id="268" r:id="rId10"/>
    <p:sldId id="272" r:id="rId11"/>
    <p:sldId id="304" r:id="rId12"/>
    <p:sldId id="316" r:id="rId13"/>
    <p:sldId id="329" r:id="rId14"/>
    <p:sldId id="334" r:id="rId15"/>
    <p:sldId id="331" r:id="rId16"/>
    <p:sldId id="326" r:id="rId17"/>
    <p:sldId id="330" r:id="rId18"/>
    <p:sldId id="328" r:id="rId19"/>
    <p:sldId id="327" r:id="rId20"/>
    <p:sldId id="322" r:id="rId21"/>
    <p:sldId id="332" r:id="rId22"/>
    <p:sldId id="324" r:id="rId23"/>
    <p:sldId id="317" r:id="rId24"/>
    <p:sldId id="333" r:id="rId25"/>
    <p:sldId id="323" r:id="rId26"/>
    <p:sldId id="313" r:id="rId27"/>
    <p:sldId id="308" r:id="rId28"/>
    <p:sldId id="294" r:id="rId29"/>
    <p:sldId id="263" r:id="rId3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CC0066"/>
    <a:srgbClr val="0000FF"/>
    <a:srgbClr val="FF3399"/>
    <a:srgbClr val="FF99FF"/>
    <a:srgbClr val="0000CC"/>
    <a:srgbClr val="FF9900"/>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51" autoAdjust="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9657E439-E35D-4333-A07E-39F128EA58BE}" type="datetimeFigureOut">
              <a:rPr lang="ru-RU"/>
              <a:pPr>
                <a:defRPr/>
              </a:pPr>
              <a:t>27.02.2018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27D8F32B-DB50-4F6B-9ABD-495CA0462129}" type="slidenum">
              <a:rPr lang="ru-RU"/>
              <a:pPr/>
              <a:t>‹#›</a:t>
            </a:fld>
            <a:endParaRPr lang="ru-RU"/>
          </a:p>
        </p:txBody>
      </p:sp>
    </p:spTree>
    <p:extLst>
      <p:ext uri="{BB962C8B-B14F-4D97-AF65-F5344CB8AC3E}">
        <p14:creationId xmlns:p14="http://schemas.microsoft.com/office/powerpoint/2010/main" xmlns="" val="1293056390"/>
      </p:ext>
    </p:extLst>
  </p:cSld>
  <p:clrMapOvr>
    <a:masterClrMapping/>
  </p:clrMapOvr>
  <mc:AlternateContent xmlns:mc="http://schemas.openxmlformats.org/markup-compatibility/2006">
    <mc:Choice xmlns:p14="http://schemas.microsoft.com/office/powerpoint/2010/main" xmlns="" Requires="p14">
      <p:transition spd="slow" p14:dur="1500" advClick="0" advTm="8000">
        <p:split orient="vert"/>
      </p:transition>
    </mc:Choice>
    <mc:Fallback>
      <p:transition spd="slow" advClick="0" advTm="800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C343E92-4FA1-439D-8C8F-3411EA53B6BD}" type="datetimeFigureOut">
              <a:rPr lang="ru-RU"/>
              <a:pPr>
                <a:defRPr/>
              </a:pPr>
              <a:t>27.02.2018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C594B8C0-AFA2-4A22-9FAA-84A518AA1703}" type="slidenum">
              <a:rPr lang="ru-RU"/>
              <a:pPr/>
              <a:t>‹#›</a:t>
            </a:fld>
            <a:endParaRPr lang="ru-RU"/>
          </a:p>
        </p:txBody>
      </p:sp>
    </p:spTree>
    <p:extLst>
      <p:ext uri="{BB962C8B-B14F-4D97-AF65-F5344CB8AC3E}">
        <p14:creationId xmlns:p14="http://schemas.microsoft.com/office/powerpoint/2010/main" xmlns="" val="577658225"/>
      </p:ext>
    </p:extLst>
  </p:cSld>
  <p:clrMapOvr>
    <a:masterClrMapping/>
  </p:clrMapOvr>
  <mc:AlternateContent xmlns:mc="http://schemas.openxmlformats.org/markup-compatibility/2006">
    <mc:Choice xmlns:p14="http://schemas.microsoft.com/office/powerpoint/2010/main" xmlns="" Requires="p14">
      <p:transition spd="slow" p14:dur="1500" advClick="0" advTm="8000">
        <p:split orient="vert"/>
      </p:transition>
    </mc:Choice>
    <mc:Fallback>
      <p:transition spd="slow" advClick="0" advTm="800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E558685-5E16-41BF-9758-45E04334B398}" type="datetimeFigureOut">
              <a:rPr lang="ru-RU"/>
              <a:pPr>
                <a:defRPr/>
              </a:pPr>
              <a:t>27.02.2018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A6C2F0DE-93D8-41F2-BC83-EF505CCEDA40}" type="slidenum">
              <a:rPr lang="ru-RU"/>
              <a:pPr/>
              <a:t>‹#›</a:t>
            </a:fld>
            <a:endParaRPr lang="ru-RU"/>
          </a:p>
        </p:txBody>
      </p:sp>
    </p:spTree>
    <p:extLst>
      <p:ext uri="{BB962C8B-B14F-4D97-AF65-F5344CB8AC3E}">
        <p14:creationId xmlns:p14="http://schemas.microsoft.com/office/powerpoint/2010/main" xmlns="" val="1545928757"/>
      </p:ext>
    </p:extLst>
  </p:cSld>
  <p:clrMapOvr>
    <a:masterClrMapping/>
  </p:clrMapOvr>
  <mc:AlternateContent xmlns:mc="http://schemas.openxmlformats.org/markup-compatibility/2006">
    <mc:Choice xmlns:p14="http://schemas.microsoft.com/office/powerpoint/2010/main" xmlns="" Requires="p14">
      <p:transition spd="slow" p14:dur="1500" advClick="0" advTm="8000">
        <p:split orient="vert"/>
      </p:transition>
    </mc:Choice>
    <mc:Fallback>
      <p:transition spd="slow" advClick="0" advTm="800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14A7B9C-317D-4A67-8BA2-19637E4AFAC8}" type="datetimeFigureOut">
              <a:rPr lang="ru-RU"/>
              <a:pPr>
                <a:defRPr/>
              </a:pPr>
              <a:t>27.02.2018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E4F58443-7ED0-4D32-B8A7-B6C32EE9DA6A}" type="slidenum">
              <a:rPr lang="ru-RU"/>
              <a:pPr/>
              <a:t>‹#›</a:t>
            </a:fld>
            <a:endParaRPr lang="ru-RU"/>
          </a:p>
        </p:txBody>
      </p:sp>
    </p:spTree>
    <p:extLst>
      <p:ext uri="{BB962C8B-B14F-4D97-AF65-F5344CB8AC3E}">
        <p14:creationId xmlns:p14="http://schemas.microsoft.com/office/powerpoint/2010/main" xmlns="" val="2123757892"/>
      </p:ext>
    </p:extLst>
  </p:cSld>
  <p:clrMapOvr>
    <a:masterClrMapping/>
  </p:clrMapOvr>
  <mc:AlternateContent xmlns:mc="http://schemas.openxmlformats.org/markup-compatibility/2006">
    <mc:Choice xmlns:p14="http://schemas.microsoft.com/office/powerpoint/2010/main" xmlns="" Requires="p14">
      <p:transition spd="slow" p14:dur="1500" advClick="0" advTm="8000">
        <p:split orient="vert"/>
      </p:transition>
    </mc:Choice>
    <mc:Fallback>
      <p:transition spd="slow" advClick="0" advTm="800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61F37565-136D-462F-AB7B-81D88D7BD2BB}" type="datetimeFigureOut">
              <a:rPr lang="ru-RU"/>
              <a:pPr>
                <a:defRPr/>
              </a:pPr>
              <a:t>27.02.2018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4771FBA1-BCE2-420B-BF24-7ED8D89A296F}" type="slidenum">
              <a:rPr lang="ru-RU"/>
              <a:pPr/>
              <a:t>‹#›</a:t>
            </a:fld>
            <a:endParaRPr lang="ru-RU"/>
          </a:p>
        </p:txBody>
      </p:sp>
    </p:spTree>
    <p:extLst>
      <p:ext uri="{BB962C8B-B14F-4D97-AF65-F5344CB8AC3E}">
        <p14:creationId xmlns:p14="http://schemas.microsoft.com/office/powerpoint/2010/main" xmlns="" val="4276869930"/>
      </p:ext>
    </p:extLst>
  </p:cSld>
  <p:clrMapOvr>
    <a:masterClrMapping/>
  </p:clrMapOvr>
  <mc:AlternateContent xmlns:mc="http://schemas.openxmlformats.org/markup-compatibility/2006">
    <mc:Choice xmlns:p14="http://schemas.microsoft.com/office/powerpoint/2010/main" xmlns="" Requires="p14">
      <p:transition spd="slow" p14:dur="1500" advClick="0" advTm="8000">
        <p:split orient="vert"/>
      </p:transition>
    </mc:Choice>
    <mc:Fallback>
      <p:transition spd="slow" advClick="0" advTm="800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D5A6000-498F-431F-BB6A-D5327829D3D2}" type="datetimeFigureOut">
              <a:rPr lang="ru-RU"/>
              <a:pPr>
                <a:defRPr/>
              </a:pPr>
              <a:t>27.02.2018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E02D0024-5292-4A9E-8590-BB5C054DCFEC}" type="slidenum">
              <a:rPr lang="ru-RU"/>
              <a:pPr/>
              <a:t>‹#›</a:t>
            </a:fld>
            <a:endParaRPr lang="ru-RU"/>
          </a:p>
        </p:txBody>
      </p:sp>
    </p:spTree>
    <p:extLst>
      <p:ext uri="{BB962C8B-B14F-4D97-AF65-F5344CB8AC3E}">
        <p14:creationId xmlns:p14="http://schemas.microsoft.com/office/powerpoint/2010/main" xmlns="" val="369853044"/>
      </p:ext>
    </p:extLst>
  </p:cSld>
  <p:clrMapOvr>
    <a:masterClrMapping/>
  </p:clrMapOvr>
  <mc:AlternateContent xmlns:mc="http://schemas.openxmlformats.org/markup-compatibility/2006">
    <mc:Choice xmlns:p14="http://schemas.microsoft.com/office/powerpoint/2010/main" xmlns="" Requires="p14">
      <p:transition spd="slow" p14:dur="1500" advClick="0" advTm="8000">
        <p:split orient="vert"/>
      </p:transition>
    </mc:Choice>
    <mc:Fallback>
      <p:transition spd="slow" advClick="0" advTm="800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201E6575-D5F6-4DAF-B63F-03CAB6BF0DD9}" type="datetimeFigureOut">
              <a:rPr lang="ru-RU"/>
              <a:pPr>
                <a:defRPr/>
              </a:pPr>
              <a:t>27.02.2018</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B95B946A-446E-4380-893C-0DF41FE1689E}" type="slidenum">
              <a:rPr lang="ru-RU"/>
              <a:pPr/>
              <a:t>‹#›</a:t>
            </a:fld>
            <a:endParaRPr lang="ru-RU"/>
          </a:p>
        </p:txBody>
      </p:sp>
    </p:spTree>
    <p:extLst>
      <p:ext uri="{BB962C8B-B14F-4D97-AF65-F5344CB8AC3E}">
        <p14:creationId xmlns:p14="http://schemas.microsoft.com/office/powerpoint/2010/main" xmlns="" val="909822979"/>
      </p:ext>
    </p:extLst>
  </p:cSld>
  <p:clrMapOvr>
    <a:masterClrMapping/>
  </p:clrMapOvr>
  <mc:AlternateContent xmlns:mc="http://schemas.openxmlformats.org/markup-compatibility/2006">
    <mc:Choice xmlns:p14="http://schemas.microsoft.com/office/powerpoint/2010/main" xmlns="" Requires="p14">
      <p:transition spd="slow" p14:dur="1500" advClick="0" advTm="8000">
        <p:split orient="vert"/>
      </p:transition>
    </mc:Choice>
    <mc:Fallback>
      <p:transition spd="slow" advClick="0" advTm="800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38936D2-DB44-48E1-A400-14E8728D4168}" type="datetimeFigureOut">
              <a:rPr lang="ru-RU"/>
              <a:pPr>
                <a:defRPr/>
              </a:pPr>
              <a:t>27.02.2018</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fld id="{B075A39B-4E5C-4F02-826B-2BBACEBD0E10}" type="slidenum">
              <a:rPr lang="ru-RU"/>
              <a:pPr/>
              <a:t>‹#›</a:t>
            </a:fld>
            <a:endParaRPr lang="ru-RU"/>
          </a:p>
        </p:txBody>
      </p:sp>
    </p:spTree>
    <p:extLst>
      <p:ext uri="{BB962C8B-B14F-4D97-AF65-F5344CB8AC3E}">
        <p14:creationId xmlns:p14="http://schemas.microsoft.com/office/powerpoint/2010/main" xmlns="" val="2673935331"/>
      </p:ext>
    </p:extLst>
  </p:cSld>
  <p:clrMapOvr>
    <a:masterClrMapping/>
  </p:clrMapOvr>
  <mc:AlternateContent xmlns:mc="http://schemas.openxmlformats.org/markup-compatibility/2006">
    <mc:Choice xmlns:p14="http://schemas.microsoft.com/office/powerpoint/2010/main" xmlns="" Requires="p14">
      <p:transition spd="slow" p14:dur="1500" advClick="0" advTm="8000">
        <p:split orient="vert"/>
      </p:transition>
    </mc:Choice>
    <mc:Fallback>
      <p:transition spd="slow" advClick="0" advTm="800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D0BA13B8-E0B1-4BEE-8FD6-1B97B517DF97}" type="datetimeFigureOut">
              <a:rPr lang="ru-RU"/>
              <a:pPr>
                <a:defRPr/>
              </a:pPr>
              <a:t>27.02.2018</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fld id="{6E12AA64-37EB-4457-94A8-1B77888D199B}" type="slidenum">
              <a:rPr lang="ru-RU"/>
              <a:pPr/>
              <a:t>‹#›</a:t>
            </a:fld>
            <a:endParaRPr lang="ru-RU"/>
          </a:p>
        </p:txBody>
      </p:sp>
    </p:spTree>
    <p:extLst>
      <p:ext uri="{BB962C8B-B14F-4D97-AF65-F5344CB8AC3E}">
        <p14:creationId xmlns:p14="http://schemas.microsoft.com/office/powerpoint/2010/main" xmlns="" val="371523638"/>
      </p:ext>
    </p:extLst>
  </p:cSld>
  <p:clrMapOvr>
    <a:masterClrMapping/>
  </p:clrMapOvr>
  <mc:AlternateContent xmlns:mc="http://schemas.openxmlformats.org/markup-compatibility/2006">
    <mc:Choice xmlns:p14="http://schemas.microsoft.com/office/powerpoint/2010/main" xmlns="" Requires="p14">
      <p:transition spd="slow" p14:dur="1500" advClick="0" advTm="8000">
        <p:split orient="vert"/>
      </p:transition>
    </mc:Choice>
    <mc:Fallback>
      <p:transition spd="slow" advClick="0" advTm="800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497D276-3950-44B5-84E0-E5E0705B8B68}" type="datetimeFigureOut">
              <a:rPr lang="ru-RU"/>
              <a:pPr>
                <a:defRPr/>
              </a:pPr>
              <a:t>27.02.2018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CE44A410-20E8-4B76-BCB4-56B9192FA04C}" type="slidenum">
              <a:rPr lang="ru-RU"/>
              <a:pPr/>
              <a:t>‹#›</a:t>
            </a:fld>
            <a:endParaRPr lang="ru-RU"/>
          </a:p>
        </p:txBody>
      </p:sp>
    </p:spTree>
    <p:extLst>
      <p:ext uri="{BB962C8B-B14F-4D97-AF65-F5344CB8AC3E}">
        <p14:creationId xmlns:p14="http://schemas.microsoft.com/office/powerpoint/2010/main" xmlns="" val="2278583121"/>
      </p:ext>
    </p:extLst>
  </p:cSld>
  <p:clrMapOvr>
    <a:masterClrMapping/>
  </p:clrMapOvr>
  <mc:AlternateContent xmlns:mc="http://schemas.openxmlformats.org/markup-compatibility/2006">
    <mc:Choice xmlns:p14="http://schemas.microsoft.com/office/powerpoint/2010/main" xmlns="" Requires="p14">
      <p:transition spd="slow" p14:dur="1500" advClick="0" advTm="8000">
        <p:split orient="vert"/>
      </p:transition>
    </mc:Choice>
    <mc:Fallback>
      <p:transition spd="slow" advClick="0" advTm="800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9361723-2F93-4997-BD17-A9752AC4E4A8}" type="datetimeFigureOut">
              <a:rPr lang="ru-RU"/>
              <a:pPr>
                <a:defRPr/>
              </a:pPr>
              <a:t>27.02.2018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A32B87B1-C9FD-48C3-86FC-D6D47DA429A7}" type="slidenum">
              <a:rPr lang="ru-RU"/>
              <a:pPr/>
              <a:t>‹#›</a:t>
            </a:fld>
            <a:endParaRPr lang="ru-RU"/>
          </a:p>
        </p:txBody>
      </p:sp>
    </p:spTree>
    <p:extLst>
      <p:ext uri="{BB962C8B-B14F-4D97-AF65-F5344CB8AC3E}">
        <p14:creationId xmlns:p14="http://schemas.microsoft.com/office/powerpoint/2010/main" xmlns="" val="3182985512"/>
      </p:ext>
    </p:extLst>
  </p:cSld>
  <p:clrMapOvr>
    <a:masterClrMapping/>
  </p:clrMapOvr>
  <mc:AlternateContent xmlns:mc="http://schemas.openxmlformats.org/markup-compatibility/2006">
    <mc:Choice xmlns:p14="http://schemas.microsoft.com/office/powerpoint/2010/main" xmlns="" Requires="p14">
      <p:transition spd="slow" p14:dur="1500" advClick="0" advTm="8000">
        <p:split orient="vert"/>
      </p:transition>
    </mc:Choice>
    <mc:Fallback>
      <p:transition spd="slow" advClick="0" advTm="800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pic>
        <p:nvPicPr>
          <p:cNvPr id="1026" name="Рисунок 6" descr="56082942_40687078_4a67556532e1.gif"/>
          <p:cNvPicPr>
            <a:picLocks noChangeAspect="1"/>
          </p:cNvPicPr>
          <p:nvPr userDrawn="1"/>
        </p:nvPicPr>
        <p:blipFill>
          <a:blip r:embed="rId13" cstate="email">
            <a:extLst>
              <a:ext uri="{28A0092B-C50C-407E-A947-70E740481C1C}">
                <a14:useLocalDpi xmlns:a14="http://schemas.microsoft.com/office/drawing/2010/main" xmlns="" val="0"/>
              </a:ext>
            </a:extLst>
          </a:blip>
          <a:srcRect/>
          <a:stretch>
            <a:fillRect/>
          </a:stretch>
        </p:blipFill>
        <p:spPr bwMode="auto">
          <a:xfrm>
            <a:off x="142875" y="142875"/>
            <a:ext cx="785813" cy="661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51AD788-F0EA-409B-B697-BE8DB97D87ED}" type="datetimeFigureOut">
              <a:rPr lang="ru-RU"/>
              <a:pPr>
                <a:defRPr/>
              </a:pPr>
              <a:t>27.02.2018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B8281D46-2C1E-465E-A35A-FD99850962A5}"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mc:AlternateContent xmlns:mc="http://schemas.openxmlformats.org/markup-compatibility/2006">
    <mc:Choice xmlns:p14="http://schemas.microsoft.com/office/powerpoint/2010/main" xmlns="" Requires="p14">
      <p:transition spd="slow" p14:dur="1500" advClick="0" advTm="8000">
        <p:split orient="vert"/>
      </p:transition>
    </mc:Choice>
    <mc:Fallback>
      <p:transition spd="slow" advClick="0" advTm="8000">
        <p:split orient="vert"/>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hyperlink" Target="http://www.k9-forum.ru/" TargetMode="External"/><Relationship Id="rId13" Type="http://schemas.openxmlformats.org/officeDocument/2006/relationships/hyperlink" Target="http://www.lenagold.ru/fon/clipart/m/mimoz.html" TargetMode="External"/><Relationship Id="rId18" Type="http://schemas.openxmlformats.org/officeDocument/2006/relationships/hyperlink" Target="http://irina.photo.tut.ua/323/18264/185967/" TargetMode="External"/><Relationship Id="rId3" Type="http://schemas.openxmlformats.org/officeDocument/2006/relationships/hyperlink" Target="http://www.prazdnik.by/content/detail/8/442/50530/" TargetMode="External"/><Relationship Id="rId7" Type="http://schemas.openxmlformats.org/officeDocument/2006/relationships/hyperlink" Target="http://www.world-of-love.ru/forum/member.php" TargetMode="External"/><Relationship Id="rId12" Type="http://schemas.openxmlformats.org/officeDocument/2006/relationships/hyperlink" Target="http://www.prazdnik-8-marta.ru/8_marta_history.shtml" TargetMode="External"/><Relationship Id="rId17" Type="http://schemas.openxmlformats.org/officeDocument/2006/relationships/hyperlink" Target="http://www.babyblog.ru/user/lenta_cat/Anna-Maria/0/27" TargetMode="External"/><Relationship Id="rId2" Type="http://schemas.openxmlformats.org/officeDocument/2006/relationships/hyperlink" Target="http://www.giftblog.su/istoriya-vozniknoveniya-prazdnika-8-marta" TargetMode="External"/><Relationship Id="rId16" Type="http://schemas.openxmlformats.org/officeDocument/2006/relationships/hyperlink" Target="http://post.kards.qip.ru/compose/edit/0/1414486/13/index.htm" TargetMode="External"/><Relationship Id="rId20" Type="http://schemas.openxmlformats.org/officeDocument/2006/relationships/hyperlink" Target="http://inter.ua/uk/tv/2009/11/27" TargetMode="External"/><Relationship Id="rId1" Type="http://schemas.openxmlformats.org/officeDocument/2006/relationships/slideLayout" Target="../slideLayouts/slideLayout7.xml"/><Relationship Id="rId6" Type="http://schemas.openxmlformats.org/officeDocument/2006/relationships/hyperlink" Target="http://selena771.narod.ru/Detskie/8-Marta_9.html" TargetMode="External"/><Relationship Id="rId11" Type="http://schemas.openxmlformats.org/officeDocument/2006/relationships/hyperlink" Target="http://www.lkforum.ru/showthread.php?t=31530" TargetMode="External"/><Relationship Id="rId5" Type="http://schemas.openxmlformats.org/officeDocument/2006/relationships/hyperlink" Target="http://www.6xy.ru/other/other8.htm" TargetMode="External"/><Relationship Id="rId15" Type="http://schemas.openxmlformats.org/officeDocument/2006/relationships/hyperlink" Target="http://www.goldteam.su/forum/index.php?showtopic=7172" TargetMode="External"/><Relationship Id="rId10" Type="http://schemas.openxmlformats.org/officeDocument/2006/relationships/hyperlink" Target="http://foto.mail.ru/mail/money.00/8marta/669.html" TargetMode="External"/><Relationship Id="rId19" Type="http://schemas.openxmlformats.org/officeDocument/2006/relationships/hyperlink" Target="http://foto.mail.ru/mail/svetlana15482/227/258.html" TargetMode="External"/><Relationship Id="rId4" Type="http://schemas.openxmlformats.org/officeDocument/2006/relationships/hyperlink" Target="http://about-lady.ru/prazdniki/161-kak-otmechayut-8-marta-v-drugix-stranax.html" TargetMode="External"/><Relationship Id="rId9" Type="http://schemas.openxmlformats.org/officeDocument/2006/relationships/hyperlink" Target="http://www.tvoymalysh.com/forum-f4/tema-t817.htm" TargetMode="External"/><Relationship Id="rId14" Type="http://schemas.openxmlformats.org/officeDocument/2006/relationships/hyperlink" Target="http://www.kidstalks.ru/member.ph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 y="0"/>
            <a:ext cx="8991600" cy="662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slow" p14:dur="1500" advClick="0" advTm="8000">
        <p:split orient="vert"/>
      </p:transition>
    </mc:Choice>
    <mc:Fallback>
      <p:transition spd="slow" advClick="0" advTm="8000">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Прямоугольник 2"/>
          <p:cNvSpPr>
            <a:spLocks noChangeArrowheads="1"/>
          </p:cNvSpPr>
          <p:nvPr/>
        </p:nvSpPr>
        <p:spPr bwMode="auto">
          <a:xfrm>
            <a:off x="3714750" y="142875"/>
            <a:ext cx="15335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sz="3200" b="1">
                <a:solidFill>
                  <a:srgbClr val="CC0066"/>
                </a:solidFill>
                <a:latin typeface="Arial Black" panose="020B0A04020102020204" pitchFamily="34" charset="0"/>
              </a:rPr>
              <a:t>Китай</a:t>
            </a:r>
          </a:p>
        </p:txBody>
      </p:sp>
      <p:sp>
        <p:nvSpPr>
          <p:cNvPr id="22531" name="Прямоугольник 3"/>
          <p:cNvSpPr>
            <a:spLocks noChangeArrowheads="1"/>
          </p:cNvSpPr>
          <p:nvPr/>
        </p:nvSpPr>
        <p:spPr bwMode="auto">
          <a:xfrm>
            <a:off x="179388" y="4292600"/>
            <a:ext cx="8964612"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ru-RU" sz="2400" dirty="0">
                <a:solidFill>
                  <a:srgbClr val="003399"/>
                </a:solidFill>
                <a:latin typeface="Arial Black" panose="020B0A04020102020204" pitchFamily="34" charset="0"/>
              </a:rPr>
              <a:t>Очень незаметно проходит для китайцев праздник 8 Марта. Поздравлений никто не получает. К тому же здесь не принято дарить срезанные цветы, поэтому покупкой букетов накануне этого дня в Пекине заняты только иностранцы, и преимущественно </a:t>
            </a:r>
            <a:r>
              <a:rPr lang="ru-RU" sz="2400" dirty="0" smtClean="0">
                <a:solidFill>
                  <a:srgbClr val="003399"/>
                </a:solidFill>
                <a:latin typeface="Arial Black" panose="020B0A04020102020204" pitchFamily="34" charset="0"/>
              </a:rPr>
              <a:t>россияне.</a:t>
            </a:r>
            <a:endParaRPr lang="ru-RU" sz="2400" dirty="0">
              <a:solidFill>
                <a:srgbClr val="003399"/>
              </a:solidFill>
              <a:latin typeface="Arial Black" panose="020B0A04020102020204" pitchFamily="34" charset="0"/>
            </a:endParaRPr>
          </a:p>
        </p:txBody>
      </p:sp>
      <p:pic>
        <p:nvPicPr>
          <p:cNvPr id="22532" name="Picture 4"/>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rot="-766407">
            <a:off x="638175" y="1119188"/>
            <a:ext cx="4248150" cy="288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5" name="Рисунок 6" descr="ff4382a16ed7.gif"/>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rot="-4732749">
            <a:off x="5350669" y="983457"/>
            <a:ext cx="3600450" cy="2551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slow" p14:dur="1500" advClick="0" advTm="8000">
        <p:split orient="vert"/>
      </p:transition>
    </mc:Choice>
    <mc:Fallback>
      <p:transition spd="slow" advClick="0" advTm="800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linds(horizontal)">
                                      <p:cBhvr>
                                        <p:cTn id="7" dur="500"/>
                                        <p:tgtEl>
                                          <p:spTgt spid="22530"/>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2531"/>
                                        </p:tgtEl>
                                        <p:attrNameLst>
                                          <p:attrName>style.visibility</p:attrName>
                                        </p:attrNameLst>
                                      </p:cBhvr>
                                      <p:to>
                                        <p:strVal val="visible"/>
                                      </p:to>
                                    </p:set>
                                    <p:animEffect transition="in" filter="blinds(horizontal)">
                                      <p:cBhvr>
                                        <p:cTn id="11" dur="500"/>
                                        <p:tgtEl>
                                          <p:spTgt spid="22531"/>
                                        </p:tgtEl>
                                      </p:cBhvr>
                                    </p:animEffect>
                                  </p:childTnLst>
                                </p:cTn>
                              </p:par>
                            </p:childTnLst>
                          </p:cTn>
                        </p:par>
                        <p:par>
                          <p:cTn id="12" fill="hold" nodeType="afterGroup">
                            <p:stCondLst>
                              <p:cond delay="1000"/>
                            </p:stCondLst>
                            <p:childTnLst>
                              <p:par>
                                <p:cTn id="13" presetID="55" presetClass="entr" presetSubtype="0" fill="hold" nodeType="afterEffect">
                                  <p:stCondLst>
                                    <p:cond delay="0"/>
                                  </p:stCondLst>
                                  <p:childTnLst>
                                    <p:set>
                                      <p:cBhvr>
                                        <p:cTn id="14" dur="1" fill="hold">
                                          <p:stCondLst>
                                            <p:cond delay="0"/>
                                          </p:stCondLst>
                                        </p:cTn>
                                        <p:tgtEl>
                                          <p:spTgt spid="22532"/>
                                        </p:tgtEl>
                                        <p:attrNameLst>
                                          <p:attrName>style.visibility</p:attrName>
                                        </p:attrNameLst>
                                      </p:cBhvr>
                                      <p:to>
                                        <p:strVal val="visible"/>
                                      </p:to>
                                    </p:set>
                                    <p:anim calcmode="lin" valueType="num">
                                      <p:cBhvr>
                                        <p:cTn id="15" dur="1000" fill="hold"/>
                                        <p:tgtEl>
                                          <p:spTgt spid="22532"/>
                                        </p:tgtEl>
                                        <p:attrNameLst>
                                          <p:attrName>ppt_w</p:attrName>
                                        </p:attrNameLst>
                                      </p:cBhvr>
                                      <p:tavLst>
                                        <p:tav tm="0">
                                          <p:val>
                                            <p:strVal val="#ppt_w*0.70"/>
                                          </p:val>
                                        </p:tav>
                                        <p:tav tm="100000">
                                          <p:val>
                                            <p:strVal val="#ppt_w"/>
                                          </p:val>
                                        </p:tav>
                                      </p:tavLst>
                                    </p:anim>
                                    <p:anim calcmode="lin" valueType="num">
                                      <p:cBhvr>
                                        <p:cTn id="16" dur="1000" fill="hold"/>
                                        <p:tgtEl>
                                          <p:spTgt spid="22532"/>
                                        </p:tgtEl>
                                        <p:attrNameLst>
                                          <p:attrName>ppt_h</p:attrName>
                                        </p:attrNameLst>
                                      </p:cBhvr>
                                      <p:tavLst>
                                        <p:tav tm="0">
                                          <p:val>
                                            <p:strVal val="#ppt_h"/>
                                          </p:val>
                                        </p:tav>
                                        <p:tav tm="100000">
                                          <p:val>
                                            <p:strVal val="#ppt_h"/>
                                          </p:val>
                                        </p:tav>
                                      </p:tavLst>
                                    </p:anim>
                                    <p:animEffect transition="in" filter="fade">
                                      <p:cBhvr>
                                        <p:cTn id="17" dur="1000"/>
                                        <p:tgtEl>
                                          <p:spTgt spid="22532"/>
                                        </p:tgtEl>
                                      </p:cBhvr>
                                    </p:animEffect>
                                  </p:childTnLst>
                                </p:cTn>
                              </p:par>
                              <p:par>
                                <p:cTn id="18" presetID="55" presetClass="entr" presetSubtype="0" fill="hold" nodeType="withEffect">
                                  <p:stCondLst>
                                    <p:cond delay="0"/>
                                  </p:stCondLst>
                                  <p:childTnLst>
                                    <p:set>
                                      <p:cBhvr>
                                        <p:cTn id="19" dur="1" fill="hold">
                                          <p:stCondLst>
                                            <p:cond delay="0"/>
                                          </p:stCondLst>
                                        </p:cTn>
                                        <p:tgtEl>
                                          <p:spTgt spid="3075"/>
                                        </p:tgtEl>
                                        <p:attrNameLst>
                                          <p:attrName>style.visibility</p:attrName>
                                        </p:attrNameLst>
                                      </p:cBhvr>
                                      <p:to>
                                        <p:strVal val="visible"/>
                                      </p:to>
                                    </p:set>
                                    <p:anim calcmode="lin" valueType="num">
                                      <p:cBhvr>
                                        <p:cTn id="20" dur="1000" fill="hold"/>
                                        <p:tgtEl>
                                          <p:spTgt spid="3075"/>
                                        </p:tgtEl>
                                        <p:attrNameLst>
                                          <p:attrName>ppt_w</p:attrName>
                                        </p:attrNameLst>
                                      </p:cBhvr>
                                      <p:tavLst>
                                        <p:tav tm="0">
                                          <p:val>
                                            <p:strVal val="#ppt_w*0.70"/>
                                          </p:val>
                                        </p:tav>
                                        <p:tav tm="100000">
                                          <p:val>
                                            <p:strVal val="#ppt_w"/>
                                          </p:val>
                                        </p:tav>
                                      </p:tavLst>
                                    </p:anim>
                                    <p:anim calcmode="lin" valueType="num">
                                      <p:cBhvr>
                                        <p:cTn id="21" dur="1000" fill="hold"/>
                                        <p:tgtEl>
                                          <p:spTgt spid="3075"/>
                                        </p:tgtEl>
                                        <p:attrNameLst>
                                          <p:attrName>ppt_h</p:attrName>
                                        </p:attrNameLst>
                                      </p:cBhvr>
                                      <p:tavLst>
                                        <p:tav tm="0">
                                          <p:val>
                                            <p:strVal val="#ppt_h"/>
                                          </p:val>
                                        </p:tav>
                                        <p:tav tm="100000">
                                          <p:val>
                                            <p:strVal val="#ppt_h"/>
                                          </p:val>
                                        </p:tav>
                                      </p:tavLst>
                                    </p:anim>
                                    <p:animEffect transition="in" filter="fade">
                                      <p:cBhvr>
                                        <p:cTn id="22"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slow" p14:dur="1500" advClick="0" advTm="8000">
        <p:split orient="vert"/>
      </p:transition>
    </mc:Choice>
    <mc:Fallback>
      <p:transition spd="slow" advClick="0" advTm="8000">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1188" y="1412875"/>
            <a:ext cx="7991475" cy="544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6323" name="Text Box 3"/>
          <p:cNvSpPr txBox="1">
            <a:spLocks noChangeArrowheads="1"/>
          </p:cNvSpPr>
          <p:nvPr/>
        </p:nvSpPr>
        <p:spPr bwMode="auto">
          <a:xfrm>
            <a:off x="2051050" y="0"/>
            <a:ext cx="4914900" cy="143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ru-RU" sz="4400">
                <a:solidFill>
                  <a:srgbClr val="0000FF"/>
                </a:solidFill>
                <a:latin typeface="Monotype Corsiva" panose="03010101010201010101" pitchFamily="66" charset="0"/>
              </a:rPr>
              <a:t>Загадочный образ </a:t>
            </a:r>
          </a:p>
          <a:p>
            <a:pPr algn="ctr"/>
            <a:r>
              <a:rPr lang="ru-RU" sz="4400">
                <a:solidFill>
                  <a:srgbClr val="0000FF"/>
                </a:solidFill>
                <a:latin typeface="Monotype Corsiva" panose="03010101010201010101" pitchFamily="66" charset="0"/>
              </a:rPr>
              <a:t>современной женщины</a:t>
            </a:r>
          </a:p>
        </p:txBody>
      </p:sp>
    </p:spTree>
  </p:cSld>
  <p:clrMapOvr>
    <a:masterClrMapping/>
  </p:clrMapOvr>
  <mc:AlternateContent xmlns:mc="http://schemas.openxmlformats.org/markup-compatibility/2006">
    <mc:Choice xmlns:p14="http://schemas.microsoft.com/office/powerpoint/2010/main" xmlns="" Requires="p14">
      <p:transition spd="slow" p14:dur="1500" advClick="0" advTm="8000">
        <p:split orient="vert"/>
      </p:transition>
    </mc:Choice>
    <mc:Fallback>
      <p:transition spd="slow" advClick="0" advTm="8000">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Picture 4"/>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slow" p14:dur="1500" advClick="0" advTm="8000">
        <p:split orient="vert"/>
      </p:transition>
    </mc:Choice>
    <mc:Fallback>
      <p:transition spd="slow" advClick="0" advTm="8000">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8" name="Picture 4"/>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5375" y="0"/>
            <a:ext cx="5508625"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2949" name="Rectangle 5"/>
          <p:cNvSpPr>
            <a:spLocks noChangeArrowheads="1"/>
          </p:cNvSpPr>
          <p:nvPr/>
        </p:nvSpPr>
        <p:spPr bwMode="auto">
          <a:xfrm rot="-556429">
            <a:off x="58738" y="1766888"/>
            <a:ext cx="4032250" cy="3749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lnSpc>
                <a:spcPct val="125000"/>
              </a:lnSpc>
            </a:pPr>
            <a:r>
              <a:rPr lang="ru-RU" sz="2400" b="1">
                <a:solidFill>
                  <a:srgbClr val="FF0000"/>
                </a:solidFill>
                <a:effectLst>
                  <a:outerShdw blurRad="38100" dist="38100" dir="2700000" algn="tl">
                    <a:srgbClr val="000000"/>
                  </a:outerShdw>
                </a:effectLst>
              </a:rPr>
              <a:t>                                </a:t>
            </a:r>
            <a:r>
              <a:rPr lang="ru-RU" sz="2400" b="1">
                <a:solidFill>
                  <a:schemeClr val="hlink"/>
                </a:solidFill>
              </a:rPr>
              <a:t>Пленительные образы!                                     </a:t>
            </a:r>
          </a:p>
          <a:p>
            <a:pPr algn="ctr">
              <a:lnSpc>
                <a:spcPct val="125000"/>
              </a:lnSpc>
            </a:pPr>
            <a:r>
              <a:rPr lang="ru-RU" sz="2400" b="1">
                <a:solidFill>
                  <a:schemeClr val="hlink"/>
                </a:solidFill>
              </a:rPr>
              <a:t>Едва ли</a:t>
            </a:r>
            <a:br>
              <a:rPr lang="ru-RU" sz="2400" b="1">
                <a:solidFill>
                  <a:schemeClr val="hlink"/>
                </a:solidFill>
              </a:rPr>
            </a:br>
            <a:r>
              <a:rPr lang="ru-RU" sz="2400" b="1">
                <a:solidFill>
                  <a:schemeClr val="hlink"/>
                </a:solidFill>
              </a:rPr>
              <a:t>В истории </a:t>
            </a:r>
          </a:p>
          <a:p>
            <a:pPr algn="ctr">
              <a:lnSpc>
                <a:spcPct val="125000"/>
              </a:lnSpc>
            </a:pPr>
            <a:r>
              <a:rPr lang="ru-RU" sz="2400" b="1">
                <a:solidFill>
                  <a:schemeClr val="hlink"/>
                </a:solidFill>
              </a:rPr>
              <a:t>Какой-нибудь страны</a:t>
            </a:r>
            <a:br>
              <a:rPr lang="ru-RU" sz="2400" b="1">
                <a:solidFill>
                  <a:schemeClr val="hlink"/>
                </a:solidFill>
              </a:rPr>
            </a:br>
            <a:r>
              <a:rPr lang="ru-RU" sz="2400" b="1">
                <a:solidFill>
                  <a:schemeClr val="hlink"/>
                </a:solidFill>
              </a:rPr>
              <a:t>Вы что-нибудь  </a:t>
            </a:r>
          </a:p>
          <a:p>
            <a:pPr algn="ctr">
              <a:lnSpc>
                <a:spcPct val="125000"/>
              </a:lnSpc>
            </a:pPr>
            <a:r>
              <a:rPr lang="ru-RU" sz="2400" b="1">
                <a:solidFill>
                  <a:schemeClr val="hlink"/>
                </a:solidFill>
              </a:rPr>
              <a:t>Прекраснее встречали.</a:t>
            </a:r>
            <a:br>
              <a:rPr lang="ru-RU" sz="2400" b="1">
                <a:solidFill>
                  <a:schemeClr val="hlink"/>
                </a:solidFill>
              </a:rPr>
            </a:br>
            <a:endParaRPr lang="ru-RU" sz="2400" b="1">
              <a:solidFill>
                <a:schemeClr val="hlink"/>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500" advClick="0" advTm="8000">
        <p:split orient="vert"/>
      </p:transition>
    </mc:Choice>
    <mc:Fallback>
      <p:transition spd="slow" advClick="0" advTm="8000">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slow" p14:dur="1500" advClick="0" advTm="8000">
        <p:split orient="vert"/>
      </p:transition>
    </mc:Choice>
    <mc:Fallback>
      <p:transition spd="slow" advClick="0" advTm="8000">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4" name="Picture 6"/>
          <p:cNvPicPr>
            <a:picLocks noChangeAspect="1" noChangeArrowheads="1"/>
          </p:cNvPicPr>
          <p:nvPr/>
        </p:nvPicPr>
        <p:blipFill>
          <a:blip r:embed="rId2" cstate="email">
            <a:lum bright="12000"/>
            <a:extLst>
              <a:ext uri="{28A0092B-C50C-407E-A947-70E740481C1C}">
                <a14:useLocalDpi xmlns:a14="http://schemas.microsoft.com/office/drawing/2010/main" xmlns="" val="0"/>
              </a:ext>
            </a:extLst>
          </a:blip>
          <a:srcRect/>
          <a:stretch>
            <a:fillRect/>
          </a:stretch>
        </p:blipFill>
        <p:spPr bwMode="auto">
          <a:xfrm>
            <a:off x="4427538" y="0"/>
            <a:ext cx="4716462"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3735" name="Rectangle 7"/>
          <p:cNvSpPr>
            <a:spLocks noChangeArrowheads="1"/>
          </p:cNvSpPr>
          <p:nvPr/>
        </p:nvSpPr>
        <p:spPr bwMode="auto">
          <a:xfrm rot="-423689">
            <a:off x="223838" y="1260475"/>
            <a:ext cx="4586287" cy="3652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ru-RU" sz="2400" b="1">
                <a:solidFill>
                  <a:srgbClr val="0000FF"/>
                </a:solidFill>
              </a:rPr>
              <a:t>«Современная женщина, Современная женщина!</a:t>
            </a:r>
          </a:p>
          <a:p>
            <a:r>
              <a:rPr lang="ru-RU" sz="2400" b="1">
                <a:solidFill>
                  <a:srgbClr val="0000FF"/>
                </a:solidFill>
              </a:rPr>
              <a:t>Суетою замотана,                      Но как прежде божественна!</a:t>
            </a:r>
          </a:p>
          <a:p>
            <a:r>
              <a:rPr lang="ru-RU" sz="2400" b="1">
                <a:solidFill>
                  <a:srgbClr val="0000FF"/>
                </a:solidFill>
              </a:rPr>
              <a:t>Пусть немного усталая,       Но как прежде, прекрасная!</a:t>
            </a:r>
          </a:p>
          <a:p>
            <a:r>
              <a:rPr lang="ru-RU" sz="2400" b="1">
                <a:solidFill>
                  <a:srgbClr val="0000FF"/>
                </a:solidFill>
              </a:rPr>
              <a:t>До конца непонятная, Никому неподвластная!...»</a:t>
            </a:r>
          </a:p>
          <a:p>
            <a:endParaRPr lang="ru-RU" sz="2400" b="1">
              <a:solidFill>
                <a:srgbClr val="0000FF"/>
              </a:solidFill>
            </a:endParaRPr>
          </a:p>
          <a:p>
            <a:r>
              <a:rPr lang="ru-RU" b="1">
                <a:solidFill>
                  <a:srgbClr val="0000FF"/>
                </a:solidFill>
              </a:rPr>
              <a:t>                                    Р.Рождественский</a:t>
            </a:r>
          </a:p>
        </p:txBody>
      </p:sp>
    </p:spTree>
  </p:cSld>
  <p:clrMapOvr>
    <a:masterClrMapping/>
  </p:clrMapOvr>
  <mc:AlternateContent xmlns:mc="http://schemas.openxmlformats.org/markup-compatibility/2006">
    <mc:Choice xmlns:p14="http://schemas.microsoft.com/office/powerpoint/2010/main" xmlns="" Requires="p14">
      <p:transition spd="slow" p14:dur="1500" advClick="0" advTm="8000">
        <p:split orient="vert"/>
      </p:transition>
    </mc:Choice>
    <mc:Fallback>
      <p:transition spd="slow" advClick="0" advTm="8000">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8"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slow" p14:dur="1500" advClick="0" advTm="8000">
        <p:split orient="vert"/>
      </p:transition>
    </mc:Choice>
    <mc:Fallback>
      <p:transition spd="slow" advClick="0" advTm="8000">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16413" y="0"/>
            <a:ext cx="4827587"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5781" name="Rectangle 5"/>
          <p:cNvSpPr>
            <a:spLocks noChangeArrowheads="1"/>
          </p:cNvSpPr>
          <p:nvPr/>
        </p:nvSpPr>
        <p:spPr bwMode="auto">
          <a:xfrm rot="-765274">
            <a:off x="-828675" y="1268413"/>
            <a:ext cx="6192838" cy="4473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lnSpc>
                <a:spcPct val="150000"/>
              </a:lnSpc>
            </a:pPr>
            <a:r>
              <a:rPr lang="ru-RU" sz="2400" b="1">
                <a:solidFill>
                  <a:srgbClr val="D60093"/>
                </a:solidFill>
              </a:rPr>
              <a:t>В этом мире                                        Крохотном и шатком,</a:t>
            </a:r>
          </a:p>
          <a:p>
            <a:pPr algn="ctr">
              <a:lnSpc>
                <a:spcPct val="150000"/>
              </a:lnSpc>
            </a:pPr>
            <a:r>
              <a:rPr lang="ru-RU" sz="2400" b="1">
                <a:solidFill>
                  <a:srgbClr val="D60093"/>
                </a:solidFill>
              </a:rPr>
              <a:t>Пока солнце                                          Будет нам сиять,</a:t>
            </a:r>
          </a:p>
          <a:p>
            <a:pPr algn="ctr">
              <a:lnSpc>
                <a:spcPct val="150000"/>
              </a:lnSpc>
            </a:pPr>
            <a:r>
              <a:rPr lang="ru-RU" sz="2400" b="1">
                <a:solidFill>
                  <a:srgbClr val="D60093"/>
                </a:solidFill>
              </a:rPr>
              <a:t>Женщина                                                  Останется загадкой,</a:t>
            </a:r>
          </a:p>
          <a:p>
            <a:pPr algn="ctr">
              <a:lnSpc>
                <a:spcPct val="150000"/>
              </a:lnSpc>
            </a:pPr>
            <a:r>
              <a:rPr lang="ru-RU" sz="2400" b="1">
                <a:solidFill>
                  <a:srgbClr val="D60093"/>
                </a:solidFill>
              </a:rPr>
              <a:t>Что никто                                                          Не силах разгадать.</a:t>
            </a:r>
          </a:p>
        </p:txBody>
      </p:sp>
    </p:spTree>
  </p:cSld>
  <p:clrMapOvr>
    <a:masterClrMapping/>
  </p:clrMapOvr>
  <mc:AlternateContent xmlns:mc="http://schemas.openxmlformats.org/markup-compatibility/2006">
    <mc:Choice xmlns:p14="http://schemas.microsoft.com/office/powerpoint/2010/main" xmlns="" Requires="p14">
      <p:transition spd="slow" p14:dur="1500" advClick="0" advTm="8000">
        <p:split orient="vert"/>
      </p:transition>
    </mc:Choice>
    <mc:Fallback>
      <p:transition spd="slow" advClick="0" advTm="8000">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4759" name="Text Box 7"/>
          <p:cNvSpPr txBox="1">
            <a:spLocks noChangeArrowheads="1"/>
          </p:cNvSpPr>
          <p:nvPr/>
        </p:nvSpPr>
        <p:spPr bwMode="auto">
          <a:xfrm rot="-507609">
            <a:off x="-1131888" y="1628775"/>
            <a:ext cx="6958013" cy="435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125000"/>
              </a:lnSpc>
            </a:pPr>
            <a:r>
              <a:rPr lang="ru-RU" sz="2800" b="1">
                <a:solidFill>
                  <a:srgbClr val="CC0066"/>
                </a:solidFill>
              </a:rPr>
              <a:t>Я – женщина</a:t>
            </a:r>
          </a:p>
          <a:p>
            <a:pPr algn="ctr">
              <a:lnSpc>
                <a:spcPct val="125000"/>
              </a:lnSpc>
            </a:pPr>
            <a:r>
              <a:rPr lang="ru-RU" sz="2800" b="1">
                <a:solidFill>
                  <a:srgbClr val="CC0066"/>
                </a:solidFill>
              </a:rPr>
              <a:t>И этим я опасна.</a:t>
            </a:r>
          </a:p>
          <a:p>
            <a:pPr algn="ctr">
              <a:lnSpc>
                <a:spcPct val="125000"/>
              </a:lnSpc>
            </a:pPr>
            <a:r>
              <a:rPr lang="ru-RU" sz="2800" b="1">
                <a:solidFill>
                  <a:srgbClr val="CC0066"/>
                </a:solidFill>
              </a:rPr>
              <a:t>Огонь и лёд навек</a:t>
            </a:r>
          </a:p>
          <a:p>
            <a:pPr algn="ctr">
              <a:lnSpc>
                <a:spcPct val="125000"/>
              </a:lnSpc>
            </a:pPr>
            <a:r>
              <a:rPr lang="ru-RU" sz="2800" b="1">
                <a:solidFill>
                  <a:srgbClr val="CC0066"/>
                </a:solidFill>
              </a:rPr>
              <a:t>Во мне одной.</a:t>
            </a:r>
          </a:p>
          <a:p>
            <a:pPr algn="ctr">
              <a:lnSpc>
                <a:spcPct val="125000"/>
              </a:lnSpc>
            </a:pPr>
            <a:r>
              <a:rPr lang="ru-RU" sz="2800" b="1">
                <a:solidFill>
                  <a:srgbClr val="CC0066"/>
                </a:solidFill>
              </a:rPr>
              <a:t>                       Я, женщина,                        </a:t>
            </a:r>
          </a:p>
          <a:p>
            <a:pPr algn="ctr">
              <a:lnSpc>
                <a:spcPct val="125000"/>
              </a:lnSpc>
            </a:pPr>
            <a:r>
              <a:rPr lang="ru-RU" sz="2800" b="1">
                <a:solidFill>
                  <a:srgbClr val="CC0066"/>
                </a:solidFill>
              </a:rPr>
              <a:t>А, значит, я прекрасна</a:t>
            </a:r>
          </a:p>
          <a:p>
            <a:pPr algn="ctr">
              <a:lnSpc>
                <a:spcPct val="125000"/>
              </a:lnSpc>
            </a:pPr>
            <a:r>
              <a:rPr lang="ru-RU" sz="2800" b="1">
                <a:solidFill>
                  <a:srgbClr val="CC0066"/>
                </a:solidFill>
              </a:rPr>
              <a:t>С младенчества</a:t>
            </a:r>
          </a:p>
          <a:p>
            <a:pPr algn="ctr">
              <a:lnSpc>
                <a:spcPct val="125000"/>
              </a:lnSpc>
            </a:pPr>
            <a:r>
              <a:rPr lang="ru-RU" sz="2800" b="1">
                <a:solidFill>
                  <a:srgbClr val="CC0066"/>
                </a:solidFill>
              </a:rPr>
              <a:t>До старости седой.</a:t>
            </a:r>
          </a:p>
        </p:txBody>
      </p:sp>
    </p:spTree>
  </p:cSld>
  <p:clrMapOvr>
    <a:masterClrMapping/>
  </p:clrMapOvr>
  <mc:AlternateContent xmlns:mc="http://schemas.openxmlformats.org/markup-compatibility/2006">
    <mc:Choice xmlns:p14="http://schemas.microsoft.com/office/powerpoint/2010/main" xmlns="" Requires="p14">
      <p:transition spd="slow" p14:dur="1500" advClick="0" advTm="8000">
        <p:split orient="vert"/>
      </p:transition>
    </mc:Choice>
    <mc:Fallback>
      <p:transition spd="slow" advClick="0" advTm="8000">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Прямоугольник 2"/>
          <p:cNvSpPr>
            <a:spLocks noChangeArrowheads="1"/>
          </p:cNvSpPr>
          <p:nvPr/>
        </p:nvSpPr>
        <p:spPr bwMode="auto">
          <a:xfrm>
            <a:off x="3563938" y="1484313"/>
            <a:ext cx="1833562"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sz="3200" b="1">
                <a:solidFill>
                  <a:srgbClr val="0000FF"/>
                </a:solidFill>
                <a:latin typeface="Arial Black" panose="020B0A04020102020204" pitchFamily="34" charset="0"/>
              </a:rPr>
              <a:t>Россия</a:t>
            </a:r>
          </a:p>
        </p:txBody>
      </p:sp>
      <p:sp>
        <p:nvSpPr>
          <p:cNvPr id="11269" name="Прямоугольник 5"/>
          <p:cNvSpPr>
            <a:spLocks noChangeArrowheads="1"/>
          </p:cNvSpPr>
          <p:nvPr/>
        </p:nvSpPr>
        <p:spPr bwMode="auto">
          <a:xfrm>
            <a:off x="2411413" y="2349500"/>
            <a:ext cx="3816350" cy="4801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ru-RU" dirty="0">
              <a:solidFill>
                <a:srgbClr val="003399"/>
              </a:solidFill>
              <a:latin typeface="Arial Black" panose="020B0A04020102020204" pitchFamily="34" charset="0"/>
            </a:endParaRPr>
          </a:p>
          <a:p>
            <a:pPr algn="ctr" eaLnBrk="1" hangingPunct="1"/>
            <a:r>
              <a:rPr lang="ru-RU" sz="2400" b="1" dirty="0">
                <a:solidFill>
                  <a:srgbClr val="003399"/>
                </a:solidFill>
              </a:rPr>
              <a:t>В России </a:t>
            </a:r>
            <a:r>
              <a:rPr lang="ru-RU" sz="2400" b="1" dirty="0">
                <a:solidFill>
                  <a:srgbClr val="CC0066"/>
                </a:solidFill>
              </a:rPr>
              <a:t>Международный женский день</a:t>
            </a:r>
            <a:r>
              <a:rPr lang="ru-RU" sz="2400" b="1" dirty="0">
                <a:solidFill>
                  <a:srgbClr val="003399"/>
                </a:solidFill>
              </a:rPr>
              <a:t>                      празднуется                        с 1913 года. </a:t>
            </a:r>
          </a:p>
          <a:p>
            <a:pPr algn="ctr" eaLnBrk="1" hangingPunct="1"/>
            <a:r>
              <a:rPr lang="ru-RU" sz="2400" b="1" dirty="0">
                <a:solidFill>
                  <a:srgbClr val="003399"/>
                </a:solidFill>
              </a:rPr>
              <a:t>Празднование 8 Марта в России включает устоявшийся «ритуал» дарения дорогим и любимым женщинам цветов и </a:t>
            </a:r>
            <a:r>
              <a:rPr lang="ru-RU" sz="2400" b="1" dirty="0" smtClean="0">
                <a:solidFill>
                  <a:srgbClr val="003399"/>
                </a:solidFill>
              </a:rPr>
              <a:t>подарков.</a:t>
            </a:r>
            <a:endParaRPr lang="ru-RU" sz="2400" b="1" dirty="0">
              <a:solidFill>
                <a:srgbClr val="003399"/>
              </a:solidFill>
            </a:endParaRPr>
          </a:p>
          <a:p>
            <a:pPr algn="ctr" eaLnBrk="1" hangingPunct="1"/>
            <a:endParaRPr lang="ru-RU" sz="2400" b="1" dirty="0">
              <a:solidFill>
                <a:srgbClr val="003399"/>
              </a:solidFill>
              <a:latin typeface="Arial Black" panose="020B0A04020102020204" pitchFamily="34" charset="0"/>
            </a:endParaRPr>
          </a:p>
        </p:txBody>
      </p:sp>
      <p:sp>
        <p:nvSpPr>
          <p:cNvPr id="11270" name="TextBox 6"/>
          <p:cNvSpPr txBox="1">
            <a:spLocks noChangeArrowheads="1"/>
          </p:cNvSpPr>
          <p:nvPr/>
        </p:nvSpPr>
        <p:spPr bwMode="auto">
          <a:xfrm>
            <a:off x="755650" y="333375"/>
            <a:ext cx="785812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sz="3200" b="1" i="1">
                <a:solidFill>
                  <a:srgbClr val="CC0066"/>
                </a:solidFill>
                <a:latin typeface="a_BodoniNova" pitchFamily="18" charset="-52"/>
              </a:rPr>
              <a:t>Как отмечают 8 Марта                                              в современном мире</a:t>
            </a:r>
          </a:p>
        </p:txBody>
      </p:sp>
      <p:pic>
        <p:nvPicPr>
          <p:cNvPr id="9" name="Picture 8" descr="MCj04297670000[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482126">
            <a:off x="214313" y="2000250"/>
            <a:ext cx="2565400" cy="332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6" name="Picture 10"/>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227763" y="1628775"/>
            <a:ext cx="2898775" cy="4176713"/>
          </a:xfrm>
          <a:prstGeom prst="rect">
            <a:avLst/>
          </a:prstGeom>
          <a:noFill/>
          <a:ln w="38100">
            <a:solidFill>
              <a:srgbClr val="003399"/>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slow" p14:dur="1500" advClick="0" advTm="8000">
        <p:split orient="vert"/>
      </p:transition>
    </mc:Choice>
    <mc:Fallback>
      <p:transition spd="slow" advClick="0" advTm="800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blinds(horizontal)">
                                      <p:cBhvr>
                                        <p:cTn id="7" dur="500"/>
                                        <p:tgtEl>
                                          <p:spTgt spid="1127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266"/>
                                        </p:tgtEl>
                                        <p:attrNameLst>
                                          <p:attrName>style.visibility</p:attrName>
                                        </p:attrNameLst>
                                      </p:cBhvr>
                                      <p:to>
                                        <p:strVal val="visible"/>
                                      </p:to>
                                    </p:set>
                                    <p:animEffect transition="in" filter="blinds(horizontal)">
                                      <p:cBhvr>
                                        <p:cTn id="10" dur="500"/>
                                        <p:tgtEl>
                                          <p:spTgt spid="11266"/>
                                        </p:tgtEl>
                                      </p:cBhvr>
                                    </p:animEffect>
                                  </p:childTnLst>
                                </p:cTn>
                              </p:par>
                            </p:childTnLst>
                          </p:cTn>
                        </p:par>
                        <p:par>
                          <p:cTn id="11" fill="hold" nodeType="afterGroup">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11269"/>
                                        </p:tgtEl>
                                        <p:attrNameLst>
                                          <p:attrName>style.visibility</p:attrName>
                                        </p:attrNameLst>
                                      </p:cBhvr>
                                      <p:to>
                                        <p:strVal val="visible"/>
                                      </p:to>
                                    </p:set>
                                    <p:animEffect transition="in" filter="blinds(horizontal)">
                                      <p:cBhvr>
                                        <p:cTn id="14" dur="500"/>
                                        <p:tgtEl>
                                          <p:spTgt spid="11269"/>
                                        </p:tgtEl>
                                      </p:cBhvr>
                                    </p:animEffect>
                                  </p:childTnLst>
                                </p:cTn>
                              </p:par>
                            </p:childTnLst>
                          </p:cTn>
                        </p:par>
                        <p:par>
                          <p:cTn id="15" fill="hold" nodeType="afterGroup">
                            <p:stCondLst>
                              <p:cond delay="1000"/>
                            </p:stCondLst>
                            <p:childTnLst>
                              <p:par>
                                <p:cTn id="16" presetID="55"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strVal val="#ppt_w*0.70"/>
                                          </p:val>
                                        </p:tav>
                                        <p:tav tm="100000">
                                          <p:val>
                                            <p:strVal val="#ppt_w"/>
                                          </p:val>
                                        </p:tav>
                                      </p:tavLst>
                                    </p:anim>
                                    <p:anim calcmode="lin" valueType="num">
                                      <p:cBhvr>
                                        <p:cTn id="19" dur="1000" fill="hold"/>
                                        <p:tgtEl>
                                          <p:spTgt spid="9"/>
                                        </p:tgtEl>
                                        <p:attrNameLst>
                                          <p:attrName>ppt_h</p:attrName>
                                        </p:attrNameLst>
                                      </p:cBhvr>
                                      <p:tavLst>
                                        <p:tav tm="0">
                                          <p:val>
                                            <p:strVal val="#ppt_h"/>
                                          </p:val>
                                        </p:tav>
                                        <p:tav tm="100000">
                                          <p:val>
                                            <p:strVal val="#ppt_h"/>
                                          </p:val>
                                        </p:tav>
                                      </p:tavLst>
                                    </p:anim>
                                    <p:animEffect transition="in" filter="fade">
                                      <p:cBhvr>
                                        <p:cTn id="2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9" grpId="0"/>
      <p:bldP spid="1127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7"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slow" p14:dur="1500" advClick="0" advTm="8000">
        <p:split orient="vert"/>
      </p:transition>
    </mc:Choice>
    <mc:Fallback>
      <p:transition spd="slow" advClick="0" advTm="8000">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95738" y="0"/>
            <a:ext cx="5148262"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9877" name="Rectangle 5"/>
          <p:cNvSpPr>
            <a:spLocks noChangeArrowheads="1"/>
          </p:cNvSpPr>
          <p:nvPr/>
        </p:nvSpPr>
        <p:spPr bwMode="auto">
          <a:xfrm rot="-688296">
            <a:off x="107950" y="1341438"/>
            <a:ext cx="4572000" cy="3749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lnSpc>
                <a:spcPct val="125000"/>
              </a:lnSpc>
            </a:pPr>
            <a:r>
              <a:rPr lang="ru-RU" sz="2400" b="1">
                <a:solidFill>
                  <a:srgbClr val="0000FF"/>
                </a:solidFill>
              </a:rPr>
              <a:t>Я – тайна,                             Меня разгадаешь не сразу…</a:t>
            </a:r>
          </a:p>
          <a:p>
            <a:pPr algn="ctr">
              <a:lnSpc>
                <a:spcPct val="125000"/>
              </a:lnSpc>
            </a:pPr>
            <a:r>
              <a:rPr lang="ru-RU" sz="2400" b="1">
                <a:solidFill>
                  <a:srgbClr val="0000FF"/>
                </a:solidFill>
              </a:rPr>
              <a:t>Копилка секретов, Невидимых глазу…</a:t>
            </a:r>
          </a:p>
          <a:p>
            <a:pPr algn="ctr">
              <a:lnSpc>
                <a:spcPct val="125000"/>
              </a:lnSpc>
            </a:pPr>
            <a:r>
              <a:rPr lang="ru-RU" sz="2400" b="1">
                <a:solidFill>
                  <a:srgbClr val="0000FF"/>
                </a:solidFill>
              </a:rPr>
              <a:t>Искусство великое – Женщиной быть!</a:t>
            </a:r>
          </a:p>
          <a:p>
            <a:pPr algn="ctr">
              <a:lnSpc>
                <a:spcPct val="125000"/>
              </a:lnSpc>
            </a:pPr>
            <a:r>
              <a:rPr lang="ru-RU" sz="2400" b="1">
                <a:solidFill>
                  <a:srgbClr val="0000FF"/>
                </a:solidFill>
              </a:rPr>
              <a:t>Тебя зачарую –                           Не сможешь забыть</a:t>
            </a:r>
          </a:p>
        </p:txBody>
      </p:sp>
    </p:spTree>
  </p:cSld>
  <p:clrMapOvr>
    <a:masterClrMapping/>
  </p:clrMapOvr>
  <mc:AlternateContent xmlns:mc="http://schemas.openxmlformats.org/markup-compatibility/2006">
    <mc:Choice xmlns:p14="http://schemas.microsoft.com/office/powerpoint/2010/main" xmlns="" Requires="p14">
      <p:transition spd="slow" p14:dur="1500" advClick="0" advTm="8000">
        <p:split orient="vert"/>
      </p:transition>
    </mc:Choice>
    <mc:Fallback>
      <p:transition spd="slow" advClick="0" advTm="8000">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5"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slow" p14:dur="1500" advClick="0" advTm="8000">
        <p:split orient="vert"/>
      </p:transition>
    </mc:Choice>
    <mc:Fallback>
      <p:transition spd="slow" advClick="0" advTm="8000">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181475" y="0"/>
            <a:ext cx="4962525"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7349" name="Text Box 5"/>
          <p:cNvSpPr txBox="1">
            <a:spLocks noChangeArrowheads="1"/>
          </p:cNvSpPr>
          <p:nvPr/>
        </p:nvSpPr>
        <p:spPr bwMode="auto">
          <a:xfrm rot="-330763">
            <a:off x="34925" y="1428750"/>
            <a:ext cx="5162550" cy="5121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125000"/>
              </a:lnSpc>
            </a:pPr>
            <a:r>
              <a:rPr lang="ru-RU" sz="2400" b="1">
                <a:solidFill>
                  <a:srgbClr val="0000CC"/>
                </a:solidFill>
              </a:rPr>
              <a:t>Я небо рисую синим,</a:t>
            </a:r>
          </a:p>
          <a:p>
            <a:pPr algn="ctr">
              <a:lnSpc>
                <a:spcPct val="125000"/>
              </a:lnSpc>
            </a:pPr>
            <a:r>
              <a:rPr lang="ru-RU" sz="2400" b="1">
                <a:solidFill>
                  <a:srgbClr val="0000CC"/>
                </a:solidFill>
              </a:rPr>
              <a:t>А серым рисую скалы…</a:t>
            </a:r>
          </a:p>
          <a:p>
            <a:pPr algn="ctr">
              <a:lnSpc>
                <a:spcPct val="125000"/>
              </a:lnSpc>
            </a:pPr>
            <a:r>
              <a:rPr lang="ru-RU" sz="2400" b="1">
                <a:solidFill>
                  <a:srgbClr val="0000CC"/>
                </a:solidFill>
              </a:rPr>
              <a:t>Мужчин обязательно сильными,</a:t>
            </a:r>
          </a:p>
          <a:p>
            <a:pPr algn="ctr">
              <a:lnSpc>
                <a:spcPct val="125000"/>
              </a:lnSpc>
            </a:pPr>
            <a:r>
              <a:rPr lang="ru-RU" sz="2400" b="1">
                <a:solidFill>
                  <a:srgbClr val="0000CC"/>
                </a:solidFill>
              </a:rPr>
              <a:t>А женщин конечно слабыми…</a:t>
            </a:r>
          </a:p>
          <a:p>
            <a:pPr algn="ctr">
              <a:lnSpc>
                <a:spcPct val="125000"/>
              </a:lnSpc>
            </a:pPr>
            <a:r>
              <a:rPr lang="ru-RU" sz="2400" b="1">
                <a:solidFill>
                  <a:srgbClr val="0000CC"/>
                </a:solidFill>
              </a:rPr>
              <a:t>Но небо совсем не синее, </a:t>
            </a:r>
          </a:p>
          <a:p>
            <a:pPr algn="ctr">
              <a:lnSpc>
                <a:spcPct val="125000"/>
              </a:lnSpc>
            </a:pPr>
            <a:r>
              <a:rPr lang="ru-RU" sz="2400" b="1">
                <a:solidFill>
                  <a:srgbClr val="0000CC"/>
                </a:solidFill>
              </a:rPr>
              <a:t>И серые вовсе не скалы…</a:t>
            </a:r>
          </a:p>
          <a:p>
            <a:pPr algn="ctr">
              <a:lnSpc>
                <a:spcPct val="125000"/>
              </a:lnSpc>
            </a:pPr>
            <a:r>
              <a:rPr lang="ru-RU" sz="2400" b="1">
                <a:solidFill>
                  <a:srgbClr val="0000CC"/>
                </a:solidFill>
              </a:rPr>
              <a:t>Приходиться быть сильной,</a:t>
            </a:r>
          </a:p>
          <a:p>
            <a:pPr algn="ctr">
              <a:lnSpc>
                <a:spcPct val="125000"/>
              </a:lnSpc>
            </a:pPr>
            <a:r>
              <a:rPr lang="ru-RU" sz="2400" b="1">
                <a:solidFill>
                  <a:srgbClr val="0000CC"/>
                </a:solidFill>
              </a:rPr>
              <a:t>А хочется быть слабой… </a:t>
            </a:r>
          </a:p>
          <a:p>
            <a:pPr algn="ctr">
              <a:lnSpc>
                <a:spcPct val="125000"/>
              </a:lnSpc>
            </a:pPr>
            <a:endParaRPr lang="ru-RU" sz="2400" b="1">
              <a:solidFill>
                <a:srgbClr val="0000CC"/>
              </a:solidFill>
            </a:endParaRPr>
          </a:p>
          <a:p>
            <a:pPr algn="ctr">
              <a:lnSpc>
                <a:spcPct val="125000"/>
              </a:lnSpc>
            </a:pPr>
            <a:endParaRPr lang="ru-RU" sz="2400" b="1">
              <a:solidFill>
                <a:srgbClr val="0000CC"/>
              </a:solidFill>
            </a:endParaRPr>
          </a:p>
          <a:p>
            <a:pPr algn="ctr">
              <a:lnSpc>
                <a:spcPct val="125000"/>
              </a:lnSpc>
            </a:pPr>
            <a:endParaRPr lang="ru-RU" sz="2400" b="1">
              <a:solidFill>
                <a:srgbClr val="0000CC"/>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500" advClick="0" advTm="8000">
        <p:split orient="vert"/>
      </p:transition>
    </mc:Choice>
    <mc:Fallback>
      <p:transition spd="slow" advClick="0" advTm="8000">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0"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slow" p14:dur="1500" advClick="0" advTm="8000">
        <p:split orient="vert"/>
      </p:transition>
    </mc:Choice>
    <mc:Fallback>
      <p:transition spd="slow" advClick="0" advTm="8000">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1"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59338" y="0"/>
            <a:ext cx="4284662"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0665" name="Text Box 9"/>
          <p:cNvSpPr txBox="1">
            <a:spLocks noChangeArrowheads="1"/>
          </p:cNvSpPr>
          <p:nvPr/>
        </p:nvSpPr>
        <p:spPr bwMode="auto">
          <a:xfrm rot="-333296">
            <a:off x="468313" y="495300"/>
            <a:ext cx="3929062" cy="5934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ru-RU" sz="2400" b="1">
                <a:solidFill>
                  <a:srgbClr val="0000FF"/>
                </a:solidFill>
              </a:rPr>
              <a:t>Я живу как умею,</a:t>
            </a:r>
          </a:p>
          <a:p>
            <a:pPr algn="ctr"/>
            <a:r>
              <a:rPr lang="ru-RU" sz="2400" b="1">
                <a:solidFill>
                  <a:srgbClr val="0000FF"/>
                </a:solidFill>
              </a:rPr>
              <a:t>Я живу как могу.</a:t>
            </a:r>
          </a:p>
          <a:p>
            <a:pPr algn="ctr"/>
            <a:r>
              <a:rPr lang="ru-RU" sz="2400" b="1">
                <a:solidFill>
                  <a:srgbClr val="0000FF"/>
                </a:solidFill>
              </a:rPr>
              <a:t>Я детей своих взрослых</a:t>
            </a:r>
          </a:p>
          <a:p>
            <a:pPr algn="ctr"/>
            <a:r>
              <a:rPr lang="ru-RU" sz="2400" b="1">
                <a:solidFill>
                  <a:srgbClr val="0000FF"/>
                </a:solidFill>
              </a:rPr>
              <a:t>Больше жизни люблю…</a:t>
            </a:r>
          </a:p>
          <a:p>
            <a:pPr algn="ctr"/>
            <a:r>
              <a:rPr lang="ru-RU" sz="2400" b="1">
                <a:solidFill>
                  <a:srgbClr val="0000FF"/>
                </a:solidFill>
              </a:rPr>
              <a:t>Не завидую людям,</a:t>
            </a:r>
          </a:p>
          <a:p>
            <a:pPr algn="ctr"/>
            <a:r>
              <a:rPr lang="ru-RU" sz="2400" b="1">
                <a:solidFill>
                  <a:srgbClr val="0000FF"/>
                </a:solidFill>
              </a:rPr>
              <a:t>И обид не держу.</a:t>
            </a:r>
          </a:p>
          <a:p>
            <a:pPr algn="ctr"/>
            <a:r>
              <a:rPr lang="ru-RU" sz="2400" b="1">
                <a:solidFill>
                  <a:srgbClr val="0000FF"/>
                </a:solidFill>
              </a:rPr>
              <a:t>И врагов я не знаю</a:t>
            </a:r>
          </a:p>
          <a:p>
            <a:pPr algn="ctr"/>
            <a:r>
              <a:rPr lang="ru-RU" sz="2400" b="1">
                <a:solidFill>
                  <a:srgbClr val="0000FF"/>
                </a:solidFill>
              </a:rPr>
              <a:t>И дружить я могу.</a:t>
            </a:r>
          </a:p>
          <a:p>
            <a:pPr algn="ctr"/>
            <a:r>
              <a:rPr lang="ru-RU" sz="2400" b="1">
                <a:solidFill>
                  <a:srgbClr val="0000FF"/>
                </a:solidFill>
              </a:rPr>
              <a:t>Ну, а Бога молю я,</a:t>
            </a:r>
          </a:p>
          <a:p>
            <a:pPr algn="ctr"/>
            <a:r>
              <a:rPr lang="ru-RU" sz="2400" b="1">
                <a:solidFill>
                  <a:srgbClr val="0000FF"/>
                </a:solidFill>
              </a:rPr>
              <a:t>Каждый день об одном.</a:t>
            </a:r>
          </a:p>
          <a:p>
            <a:pPr algn="ctr"/>
            <a:r>
              <a:rPr lang="ru-RU" sz="2400" b="1">
                <a:solidFill>
                  <a:srgbClr val="0000FF"/>
                </a:solidFill>
              </a:rPr>
              <a:t>Дал бы детям здоровья</a:t>
            </a:r>
          </a:p>
          <a:p>
            <a:pPr algn="ctr"/>
            <a:r>
              <a:rPr lang="ru-RU" sz="2400" b="1">
                <a:solidFill>
                  <a:srgbClr val="0000FF"/>
                </a:solidFill>
              </a:rPr>
              <a:t>И достатка во всём.</a:t>
            </a:r>
          </a:p>
          <a:p>
            <a:pPr algn="ctr"/>
            <a:r>
              <a:rPr lang="ru-RU" sz="2400" b="1">
                <a:solidFill>
                  <a:srgbClr val="0000FF"/>
                </a:solidFill>
              </a:rPr>
              <a:t>Материнское счастье – </a:t>
            </a:r>
          </a:p>
          <a:p>
            <a:pPr algn="ctr"/>
            <a:r>
              <a:rPr lang="ru-RU" sz="2400" b="1">
                <a:solidFill>
                  <a:srgbClr val="0000FF"/>
                </a:solidFill>
              </a:rPr>
              <a:t>Стали б дети – людьми.</a:t>
            </a:r>
          </a:p>
          <a:p>
            <a:pPr algn="ctr"/>
            <a:r>
              <a:rPr lang="ru-RU" sz="2400" b="1">
                <a:solidFill>
                  <a:srgbClr val="0000FF"/>
                </a:solidFill>
              </a:rPr>
              <a:t>Чтоб они, всё сумели</a:t>
            </a:r>
          </a:p>
          <a:p>
            <a:pPr algn="ctr"/>
            <a:r>
              <a:rPr lang="ru-RU" sz="2400" b="1">
                <a:solidFill>
                  <a:srgbClr val="0000FF"/>
                </a:solidFill>
              </a:rPr>
              <a:t>Чтоб они всё смогли!</a:t>
            </a:r>
          </a:p>
        </p:txBody>
      </p:sp>
    </p:spTree>
  </p:cSld>
  <p:clrMapOvr>
    <a:masterClrMapping/>
  </p:clrMapOvr>
  <mc:AlternateContent xmlns:mc="http://schemas.openxmlformats.org/markup-compatibility/2006">
    <mc:Choice xmlns:p14="http://schemas.microsoft.com/office/powerpoint/2010/main" xmlns="" Requires="p14">
      <p:transition spd="slow" p14:dur="1500" advClick="0" advTm="8000">
        <p:split orient="vert"/>
      </p:transition>
    </mc:Choice>
    <mc:Fallback>
      <p:transition spd="slow" advClick="0" advTm="8000">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slow" p14:dur="1500" advClick="0" advTm="8000">
        <p:split orient="vert"/>
      </p:transition>
    </mc:Choice>
    <mc:Fallback>
      <p:transition spd="slow" advClick="0" advTm="8000">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3" name="Picture 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356100" y="0"/>
            <a:ext cx="47879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5304" name="Rectangle 8"/>
          <p:cNvSpPr>
            <a:spLocks noChangeArrowheads="1"/>
          </p:cNvSpPr>
          <p:nvPr/>
        </p:nvSpPr>
        <p:spPr bwMode="auto">
          <a:xfrm rot="-297177">
            <a:off x="254573" y="1184552"/>
            <a:ext cx="4975712" cy="49398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lnSpc>
                <a:spcPct val="125000"/>
              </a:lnSpc>
            </a:pPr>
            <a:r>
              <a:rPr lang="ru-RU" sz="2800" b="1" dirty="0">
                <a:solidFill>
                  <a:srgbClr val="0000FF"/>
                </a:solidFill>
              </a:rPr>
              <a:t>Пусть день твой будет                          </a:t>
            </a:r>
            <a:r>
              <a:rPr lang="ru-RU" sz="2800" b="1" dirty="0" smtClean="0">
                <a:solidFill>
                  <a:srgbClr val="0000FF"/>
                </a:solidFill>
              </a:rPr>
              <a:t>Солнечным, прекрасным. И </a:t>
            </a:r>
            <a:r>
              <a:rPr lang="ru-RU" sz="2800" b="1" dirty="0">
                <a:solidFill>
                  <a:srgbClr val="0000FF"/>
                </a:solidFill>
              </a:rPr>
              <a:t>розами твой будет                                     Устлан путь.</a:t>
            </a:r>
          </a:p>
          <a:p>
            <a:pPr algn="ctr">
              <a:lnSpc>
                <a:spcPct val="125000"/>
              </a:lnSpc>
            </a:pPr>
            <a:r>
              <a:rPr lang="ru-RU" sz="2800" b="1" dirty="0">
                <a:solidFill>
                  <a:srgbClr val="0000FF"/>
                </a:solidFill>
              </a:rPr>
              <a:t>И каждый вечер,                                      Звёздным, чистым, ясным.</a:t>
            </a:r>
          </a:p>
          <a:p>
            <a:pPr algn="ctr">
              <a:lnSpc>
                <a:spcPct val="125000"/>
              </a:lnSpc>
            </a:pPr>
            <a:r>
              <a:rPr lang="ru-RU" sz="2800" b="1" dirty="0">
                <a:solidFill>
                  <a:srgbClr val="0000FF"/>
                </a:solidFill>
              </a:rPr>
              <a:t>О женщина,                                                      Всегда счастливой будь!</a:t>
            </a:r>
          </a:p>
        </p:txBody>
      </p:sp>
    </p:spTree>
  </p:cSld>
  <p:clrMapOvr>
    <a:masterClrMapping/>
  </p:clrMapOvr>
  <mc:AlternateContent xmlns:mc="http://schemas.openxmlformats.org/markup-compatibility/2006">
    <mc:Choice xmlns:p14="http://schemas.microsoft.com/office/powerpoint/2010/main" xmlns="" Requires="p14">
      <p:transition spd="slow" p14:dur="1500" advClick="0" advTm="8000">
        <p:split orient="vert"/>
      </p:transition>
    </mc:Choice>
    <mc:Fallback>
      <p:transition spd="slow" advClick="0" advTm="8000">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1"/>
          <p:cNvSpPr>
            <a:spLocks noGrp="1"/>
          </p:cNvSpPr>
          <p:nvPr>
            <p:ph type="title" idx="4294967295"/>
          </p:nvPr>
        </p:nvSpPr>
        <p:spPr/>
        <p:txBody>
          <a:bodyPr/>
          <a:lstStyle/>
          <a:p>
            <a:endParaRPr lang="ru-RU" smtClean="0"/>
          </a:p>
        </p:txBody>
      </p:sp>
      <p:sp>
        <p:nvSpPr>
          <p:cNvPr id="39939" name="Содержимое 2"/>
          <p:cNvSpPr>
            <a:spLocks noGrp="1"/>
          </p:cNvSpPr>
          <p:nvPr>
            <p:ph idx="4294967295"/>
          </p:nvPr>
        </p:nvSpPr>
        <p:spPr/>
        <p:txBody>
          <a:bodyPr/>
          <a:lstStyle/>
          <a:p>
            <a:endParaRPr lang="ru-RU" smtClean="0"/>
          </a:p>
        </p:txBody>
      </p:sp>
      <p:pic>
        <p:nvPicPr>
          <p:cNvPr id="39940" name="Picture 2" descr="E:\Мои документы\работа\воспработа\позитив\664a5af150d4_125003155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458788"/>
            <a:ext cx="9144000" cy="7316788"/>
          </a:xfrm>
          <a:prstGeom prst="rect">
            <a:avLst/>
          </a:prstGeom>
          <a:solidFill>
            <a:srgbClr val="9999FF"/>
          </a:solidFill>
          <a:ln w="38100">
            <a:solidFill>
              <a:srgbClr val="FF00FF"/>
            </a:solidFill>
            <a:miter lim="800000"/>
            <a:headEnd/>
            <a:tailEnd/>
          </a:ln>
        </p:spPr>
      </p:pic>
      <p:sp>
        <p:nvSpPr>
          <p:cNvPr id="39946" name="Rectangle 10"/>
          <p:cNvSpPr>
            <a:spLocks noChangeArrowheads="1"/>
          </p:cNvSpPr>
          <p:nvPr/>
        </p:nvSpPr>
        <p:spPr bwMode="auto">
          <a:xfrm>
            <a:off x="2268538" y="5516563"/>
            <a:ext cx="4562475" cy="1069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sz="1600" b="1">
                <a:solidFill>
                  <a:srgbClr val="0000FF"/>
                </a:solidFill>
              </a:rPr>
              <a:t>Подготовила главный  библиограф читального зала </a:t>
            </a:r>
          </a:p>
          <a:p>
            <a:pPr algn="ctr"/>
            <a:r>
              <a:rPr lang="ru-RU" sz="1600" b="1">
                <a:solidFill>
                  <a:srgbClr val="0000FF"/>
                </a:solidFill>
              </a:rPr>
              <a:t>Центральной библиотеки                                                                               Л.П. Кудрявцева</a:t>
            </a:r>
          </a:p>
        </p:txBody>
      </p:sp>
    </p:spTree>
  </p:cSld>
  <p:clrMapOvr>
    <a:masterClrMapping/>
  </p:clrMapOvr>
  <mc:AlternateContent xmlns:mc="http://schemas.openxmlformats.org/markup-compatibility/2006">
    <mc:Choice xmlns:p14="http://schemas.microsoft.com/office/powerpoint/2010/main" xmlns="" Requires="p14">
      <p:transition spd="slow" p14:dur="1500" advClick="0" advTm="8000">
        <p:split orient="vert"/>
      </p:transition>
    </mc:Choice>
    <mc:Fallback>
      <p:transition spd="slow" advClick="0" advTm="8000">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999FF"/>
        </a:solidFill>
        <a:effectLst/>
      </p:bgPr>
    </p:bg>
    <p:spTree>
      <p:nvGrpSpPr>
        <p:cNvPr id="1" name=""/>
        <p:cNvGrpSpPr/>
        <p:nvPr/>
      </p:nvGrpSpPr>
      <p:grpSpPr>
        <a:xfrm>
          <a:off x="0" y="0"/>
          <a:ext cx="0" cy="0"/>
          <a:chOff x="0" y="0"/>
          <a:chExt cx="0" cy="0"/>
        </a:xfrm>
      </p:grpSpPr>
      <p:sp>
        <p:nvSpPr>
          <p:cNvPr id="27650" name="Прямоугольник 1"/>
          <p:cNvSpPr>
            <a:spLocks noChangeArrowheads="1"/>
          </p:cNvSpPr>
          <p:nvPr/>
        </p:nvSpPr>
        <p:spPr bwMode="auto">
          <a:xfrm>
            <a:off x="0" y="4714875"/>
            <a:ext cx="70008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atin typeface="Calibri" panose="020F0502020204030204" pitchFamily="34" charset="0"/>
                <a:hlinkClick r:id="rId2"/>
              </a:rPr>
              <a:t>http://www.giftblog.su/istoriya-vozniknoveniya-prazdnika-8-marta</a:t>
            </a:r>
            <a:endParaRPr lang="ru-RU">
              <a:latin typeface="Calibri" panose="020F0502020204030204" pitchFamily="34" charset="0"/>
            </a:endParaRPr>
          </a:p>
        </p:txBody>
      </p:sp>
      <p:sp>
        <p:nvSpPr>
          <p:cNvPr id="27651" name="Прямоугольник 2"/>
          <p:cNvSpPr>
            <a:spLocks noChangeArrowheads="1"/>
          </p:cNvSpPr>
          <p:nvPr/>
        </p:nvSpPr>
        <p:spPr bwMode="auto">
          <a:xfrm>
            <a:off x="0" y="6286500"/>
            <a:ext cx="58578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atin typeface="Calibri" panose="020F0502020204030204" pitchFamily="34" charset="0"/>
                <a:hlinkClick r:id="rId3"/>
              </a:rPr>
              <a:t>http://www.prazdnik.by/content/detail/8/442/50530/</a:t>
            </a:r>
            <a:endParaRPr lang="ru-RU">
              <a:latin typeface="Calibri" panose="020F0502020204030204" pitchFamily="34" charset="0"/>
            </a:endParaRPr>
          </a:p>
        </p:txBody>
      </p:sp>
      <p:sp>
        <p:nvSpPr>
          <p:cNvPr id="27652" name="Прямоугольник 3"/>
          <p:cNvSpPr>
            <a:spLocks noChangeArrowheads="1"/>
          </p:cNvSpPr>
          <p:nvPr/>
        </p:nvSpPr>
        <p:spPr bwMode="auto">
          <a:xfrm>
            <a:off x="0" y="3000375"/>
            <a:ext cx="86439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atin typeface="Calibri" panose="020F0502020204030204" pitchFamily="34" charset="0"/>
                <a:hlinkClick r:id="rId4"/>
              </a:rPr>
              <a:t>http://about-lady.ru/prazdniki/161-kak-otmechayut-8-marta-v-drugix-stranax.html</a:t>
            </a:r>
            <a:endParaRPr lang="ru-RU">
              <a:latin typeface="Calibri" panose="020F0502020204030204" pitchFamily="34" charset="0"/>
            </a:endParaRPr>
          </a:p>
        </p:txBody>
      </p:sp>
      <p:sp>
        <p:nvSpPr>
          <p:cNvPr id="27653" name="Прямоугольник 5"/>
          <p:cNvSpPr>
            <a:spLocks noChangeArrowheads="1"/>
          </p:cNvSpPr>
          <p:nvPr/>
        </p:nvSpPr>
        <p:spPr bwMode="auto">
          <a:xfrm>
            <a:off x="0" y="4357688"/>
            <a:ext cx="36830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atin typeface="Calibri" panose="020F0502020204030204" pitchFamily="34" charset="0"/>
                <a:hlinkClick r:id="rId5"/>
              </a:rPr>
              <a:t>http://www.6xy.ru/other/other8.htm</a:t>
            </a:r>
            <a:endParaRPr lang="ru-RU">
              <a:latin typeface="Calibri" panose="020F0502020204030204" pitchFamily="34" charset="0"/>
            </a:endParaRPr>
          </a:p>
        </p:txBody>
      </p:sp>
      <p:sp>
        <p:nvSpPr>
          <p:cNvPr id="27654" name="Прямоугольник 6"/>
          <p:cNvSpPr>
            <a:spLocks noChangeArrowheads="1"/>
          </p:cNvSpPr>
          <p:nvPr/>
        </p:nvSpPr>
        <p:spPr bwMode="auto">
          <a:xfrm>
            <a:off x="0" y="4000500"/>
            <a:ext cx="67865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atin typeface="Calibri" panose="020F0502020204030204" pitchFamily="34" charset="0"/>
                <a:hlinkClick r:id="rId6"/>
              </a:rPr>
              <a:t>http://selena771.narod.ru/Detskie/8-Marta_9.html</a:t>
            </a:r>
            <a:endParaRPr lang="ru-RU">
              <a:latin typeface="Calibri" panose="020F0502020204030204" pitchFamily="34" charset="0"/>
            </a:endParaRPr>
          </a:p>
        </p:txBody>
      </p:sp>
      <p:sp>
        <p:nvSpPr>
          <p:cNvPr id="27655" name="Прямоугольник 9"/>
          <p:cNvSpPr>
            <a:spLocks noChangeArrowheads="1"/>
          </p:cNvSpPr>
          <p:nvPr/>
        </p:nvSpPr>
        <p:spPr bwMode="auto">
          <a:xfrm>
            <a:off x="0" y="2286000"/>
            <a:ext cx="50006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atin typeface="Calibri" panose="020F0502020204030204" pitchFamily="34" charset="0"/>
                <a:hlinkClick r:id="rId7"/>
              </a:rPr>
              <a:t>http://www.world-of-love.ru/forum/member.php</a:t>
            </a:r>
            <a:endParaRPr lang="ru-RU">
              <a:latin typeface="Calibri" panose="020F0502020204030204" pitchFamily="34" charset="0"/>
            </a:endParaRPr>
          </a:p>
        </p:txBody>
      </p:sp>
      <p:sp>
        <p:nvSpPr>
          <p:cNvPr id="27656" name="Прямоугольник 15"/>
          <p:cNvSpPr>
            <a:spLocks noChangeArrowheads="1"/>
          </p:cNvSpPr>
          <p:nvPr/>
        </p:nvSpPr>
        <p:spPr bwMode="auto">
          <a:xfrm>
            <a:off x="0" y="1785938"/>
            <a:ext cx="47148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atin typeface="Calibri" panose="020F0502020204030204" pitchFamily="34" charset="0"/>
                <a:hlinkClick r:id="rId8"/>
              </a:rPr>
              <a:t>http://www.k9-forum.ru/</a:t>
            </a:r>
            <a:endParaRPr lang="ru-RU">
              <a:latin typeface="Calibri" panose="020F0502020204030204" pitchFamily="34" charset="0"/>
            </a:endParaRPr>
          </a:p>
        </p:txBody>
      </p:sp>
      <p:sp>
        <p:nvSpPr>
          <p:cNvPr id="27657" name="Прямоугольник 16"/>
          <p:cNvSpPr>
            <a:spLocks noChangeArrowheads="1"/>
          </p:cNvSpPr>
          <p:nvPr/>
        </p:nvSpPr>
        <p:spPr bwMode="auto">
          <a:xfrm>
            <a:off x="0" y="6000750"/>
            <a:ext cx="535781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atin typeface="Calibri" panose="020F0502020204030204" pitchFamily="34" charset="0"/>
                <a:hlinkClick r:id="rId9"/>
              </a:rPr>
              <a:t>http://www.tvoymalysh.com/forum-f4/tema-t817.htm</a:t>
            </a:r>
            <a:endParaRPr lang="ru-RU">
              <a:latin typeface="Calibri" panose="020F0502020204030204" pitchFamily="34" charset="0"/>
            </a:endParaRPr>
          </a:p>
        </p:txBody>
      </p:sp>
      <p:sp>
        <p:nvSpPr>
          <p:cNvPr id="27658" name="Прямоугольник 17"/>
          <p:cNvSpPr>
            <a:spLocks noChangeArrowheads="1"/>
          </p:cNvSpPr>
          <p:nvPr/>
        </p:nvSpPr>
        <p:spPr bwMode="auto">
          <a:xfrm>
            <a:off x="0" y="5715000"/>
            <a:ext cx="55006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atin typeface="Calibri" panose="020F0502020204030204" pitchFamily="34" charset="0"/>
                <a:hlinkClick r:id="rId10"/>
              </a:rPr>
              <a:t>http://foto.mail.ru/mail/money.00/8marta/669.html</a:t>
            </a:r>
            <a:endParaRPr lang="ru-RU">
              <a:latin typeface="Calibri" panose="020F0502020204030204" pitchFamily="34" charset="0"/>
            </a:endParaRPr>
          </a:p>
        </p:txBody>
      </p:sp>
      <p:sp>
        <p:nvSpPr>
          <p:cNvPr id="27659" name="Прямоугольник 18"/>
          <p:cNvSpPr>
            <a:spLocks noChangeArrowheads="1"/>
          </p:cNvSpPr>
          <p:nvPr/>
        </p:nvSpPr>
        <p:spPr bwMode="auto">
          <a:xfrm>
            <a:off x="0" y="5357813"/>
            <a:ext cx="55721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atin typeface="Calibri" panose="020F0502020204030204" pitchFamily="34" charset="0"/>
                <a:hlinkClick r:id="rId11"/>
              </a:rPr>
              <a:t>http://www.lkforum.ru/showthread.php?t=31530</a:t>
            </a:r>
            <a:endParaRPr lang="ru-RU">
              <a:latin typeface="Calibri" panose="020F0502020204030204" pitchFamily="34" charset="0"/>
            </a:endParaRPr>
          </a:p>
        </p:txBody>
      </p:sp>
      <p:sp>
        <p:nvSpPr>
          <p:cNvPr id="27660" name="Прямоугольник 19"/>
          <p:cNvSpPr>
            <a:spLocks noChangeArrowheads="1"/>
          </p:cNvSpPr>
          <p:nvPr/>
        </p:nvSpPr>
        <p:spPr bwMode="auto">
          <a:xfrm>
            <a:off x="0" y="3714750"/>
            <a:ext cx="75009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atin typeface="Calibri" panose="020F0502020204030204" pitchFamily="34" charset="0"/>
                <a:hlinkClick r:id="rId12"/>
              </a:rPr>
              <a:t>http://www.prazdnik-8-marta.ru/8_marta_history.shtml</a:t>
            </a:r>
            <a:endParaRPr lang="ru-RU">
              <a:latin typeface="Calibri" panose="020F0502020204030204" pitchFamily="34" charset="0"/>
            </a:endParaRPr>
          </a:p>
        </p:txBody>
      </p:sp>
      <p:sp>
        <p:nvSpPr>
          <p:cNvPr id="27661" name="Прямоугольник 20"/>
          <p:cNvSpPr>
            <a:spLocks noChangeArrowheads="1"/>
          </p:cNvSpPr>
          <p:nvPr/>
        </p:nvSpPr>
        <p:spPr bwMode="auto">
          <a:xfrm>
            <a:off x="0" y="5000625"/>
            <a:ext cx="61436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hlinkClick r:id="rId13"/>
              </a:rPr>
              <a:t>http://www.lenagold.ru/fon/clipart/m/mimoz.html</a:t>
            </a:r>
            <a:endParaRPr lang="ru-RU"/>
          </a:p>
        </p:txBody>
      </p:sp>
      <p:sp>
        <p:nvSpPr>
          <p:cNvPr id="27662" name="Прямоугольник 21"/>
          <p:cNvSpPr>
            <a:spLocks noChangeArrowheads="1"/>
          </p:cNvSpPr>
          <p:nvPr/>
        </p:nvSpPr>
        <p:spPr bwMode="auto">
          <a:xfrm>
            <a:off x="0" y="2000250"/>
            <a:ext cx="4572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hlinkClick r:id="rId14"/>
              </a:rPr>
              <a:t>http://www.kidstalks.ru/member.php</a:t>
            </a:r>
            <a:endParaRPr lang="ru-RU"/>
          </a:p>
        </p:txBody>
      </p:sp>
      <p:sp>
        <p:nvSpPr>
          <p:cNvPr id="27663" name="Прямоугольник 22"/>
          <p:cNvSpPr>
            <a:spLocks noChangeArrowheads="1"/>
          </p:cNvSpPr>
          <p:nvPr/>
        </p:nvSpPr>
        <p:spPr bwMode="auto">
          <a:xfrm>
            <a:off x="0" y="3357563"/>
            <a:ext cx="69294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hlinkClick r:id="rId15"/>
              </a:rPr>
              <a:t>http://www.goldteam.su/forum/index.php?showtopic=7172</a:t>
            </a:r>
            <a:endParaRPr lang="ru-RU"/>
          </a:p>
        </p:txBody>
      </p:sp>
      <p:sp>
        <p:nvSpPr>
          <p:cNvPr id="27664" name="Прямоугольник 23"/>
          <p:cNvSpPr>
            <a:spLocks noChangeArrowheads="1"/>
          </p:cNvSpPr>
          <p:nvPr/>
        </p:nvSpPr>
        <p:spPr bwMode="auto">
          <a:xfrm>
            <a:off x="0" y="2643188"/>
            <a:ext cx="878681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hlinkClick r:id="rId16"/>
              </a:rPr>
              <a:t>http://post.kards.qip.ru/compose/edit/0/1414486/13/index.htm</a:t>
            </a:r>
            <a:endParaRPr lang="ru-RU"/>
          </a:p>
        </p:txBody>
      </p:sp>
      <p:sp>
        <p:nvSpPr>
          <p:cNvPr id="27665" name="Прямоугольник 8"/>
          <p:cNvSpPr>
            <a:spLocks noChangeArrowheads="1"/>
          </p:cNvSpPr>
          <p:nvPr/>
        </p:nvSpPr>
        <p:spPr bwMode="auto">
          <a:xfrm>
            <a:off x="928688" y="357188"/>
            <a:ext cx="80010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hlinkClick r:id="rId17"/>
              </a:rPr>
              <a:t>http://www.babyblog.ru/user/lenta_cat/Anna-Maria/0/27</a:t>
            </a:r>
            <a:endParaRPr lang="ru-RU"/>
          </a:p>
        </p:txBody>
      </p:sp>
      <p:sp>
        <p:nvSpPr>
          <p:cNvPr id="27666" name="Прямоугольник 26"/>
          <p:cNvSpPr>
            <a:spLocks noChangeArrowheads="1"/>
          </p:cNvSpPr>
          <p:nvPr/>
        </p:nvSpPr>
        <p:spPr bwMode="auto">
          <a:xfrm>
            <a:off x="0" y="1500188"/>
            <a:ext cx="453231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hlinkClick r:id="rId18"/>
              </a:rPr>
              <a:t>http://irina.photo.tut.ua/323/18264/185967/</a:t>
            </a:r>
            <a:endParaRPr lang="ru-RU"/>
          </a:p>
        </p:txBody>
      </p:sp>
      <p:sp>
        <p:nvSpPr>
          <p:cNvPr id="27667" name="Прямоугольник 27"/>
          <p:cNvSpPr>
            <a:spLocks noChangeArrowheads="1"/>
          </p:cNvSpPr>
          <p:nvPr/>
        </p:nvSpPr>
        <p:spPr bwMode="auto">
          <a:xfrm>
            <a:off x="0" y="1143000"/>
            <a:ext cx="77866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hlinkClick r:id="rId19"/>
              </a:rPr>
              <a:t>http://foto.mail.ru/mail/svetlana15482/227/258.html</a:t>
            </a:r>
            <a:endParaRPr lang="ru-RU"/>
          </a:p>
        </p:txBody>
      </p:sp>
      <p:sp>
        <p:nvSpPr>
          <p:cNvPr id="27668" name="Прямоугольник 28"/>
          <p:cNvSpPr>
            <a:spLocks noChangeArrowheads="1"/>
          </p:cNvSpPr>
          <p:nvPr/>
        </p:nvSpPr>
        <p:spPr bwMode="auto">
          <a:xfrm>
            <a:off x="0" y="785813"/>
            <a:ext cx="32702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hlinkClick r:id="rId20"/>
              </a:rPr>
              <a:t>http://inter.ua/uk/tv/2009/11/27</a:t>
            </a:r>
            <a:endParaRPr lang="ru-RU"/>
          </a:p>
        </p:txBody>
      </p:sp>
      <p:sp>
        <p:nvSpPr>
          <p:cNvPr id="27669" name="TextBox 6"/>
          <p:cNvSpPr txBox="1">
            <a:spLocks noChangeArrowheads="1"/>
          </p:cNvSpPr>
          <p:nvPr/>
        </p:nvSpPr>
        <p:spPr bwMode="auto">
          <a:xfrm>
            <a:off x="1500188" y="0"/>
            <a:ext cx="592931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sz="2400">
                <a:solidFill>
                  <a:srgbClr val="C00000"/>
                </a:solidFill>
                <a:latin typeface="a_BodoniNova" pitchFamily="18" charset="-52"/>
              </a:rPr>
              <a:t>Информационные ресурсы</a:t>
            </a:r>
          </a:p>
        </p:txBody>
      </p:sp>
    </p:spTree>
  </p:cSld>
  <p:clrMapOvr>
    <a:masterClrMapping/>
  </p:clrMapOvr>
  <mc:AlternateContent xmlns:mc="http://schemas.openxmlformats.org/markup-compatibility/2006">
    <mc:Choice xmlns:p14="http://schemas.microsoft.com/office/powerpoint/2010/main" xmlns="" Requires="p14">
      <p:transition spd="slow" p14:dur="1500" advClick="0" advTm="8000">
        <p:split orient="vert"/>
      </p:transition>
    </mc:Choice>
    <mc:Fallback>
      <p:transition spd="slow" advClick="0" advTm="8000">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Прямоугольник 6"/>
          <p:cNvSpPr>
            <a:spLocks noChangeArrowheads="1"/>
          </p:cNvSpPr>
          <p:nvPr/>
        </p:nvSpPr>
        <p:spPr bwMode="auto">
          <a:xfrm>
            <a:off x="3714750" y="142875"/>
            <a:ext cx="183197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sz="3200" b="1">
                <a:solidFill>
                  <a:srgbClr val="CC0066"/>
                </a:solidFill>
                <a:latin typeface="Arial Black" panose="020B0A04020102020204" pitchFamily="34" charset="0"/>
              </a:rPr>
              <a:t>Италия</a:t>
            </a:r>
          </a:p>
        </p:txBody>
      </p:sp>
      <p:sp>
        <p:nvSpPr>
          <p:cNvPr id="12291" name="Прямоугольник 7"/>
          <p:cNvSpPr>
            <a:spLocks noChangeArrowheads="1"/>
          </p:cNvSpPr>
          <p:nvPr/>
        </p:nvSpPr>
        <p:spPr bwMode="auto">
          <a:xfrm>
            <a:off x="3786188" y="3114675"/>
            <a:ext cx="5357812" cy="3743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sz="2400">
                <a:solidFill>
                  <a:srgbClr val="003399"/>
                </a:solidFill>
                <a:latin typeface="Arial Black" panose="020B0A04020102020204" pitchFamily="34" charset="0"/>
              </a:rPr>
              <a:t>На улицах целый день продают много цветов, любой мужчина может поздравить женщин прекрасными букетами. А вот в рестораны и кафе мужчинам вход воспрещен: в Италии считается, что отмечать 8 Марта должны, только дамы.  </a:t>
            </a:r>
          </a:p>
        </p:txBody>
      </p:sp>
      <p:sp>
        <p:nvSpPr>
          <p:cNvPr id="12292" name="Прямоугольник 8"/>
          <p:cNvSpPr>
            <a:spLocks noChangeArrowheads="1"/>
          </p:cNvSpPr>
          <p:nvPr/>
        </p:nvSpPr>
        <p:spPr bwMode="auto">
          <a:xfrm>
            <a:off x="214313" y="1000125"/>
            <a:ext cx="5510212"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ru-RU" sz="2400" dirty="0">
                <a:solidFill>
                  <a:srgbClr val="003399"/>
                </a:solidFill>
                <a:latin typeface="Arial Black" panose="020B0A04020102020204" pitchFamily="34" charset="0"/>
              </a:rPr>
              <a:t>В современной Италии </a:t>
            </a:r>
            <a:r>
              <a:rPr lang="ru-RU" sz="2400" dirty="0">
                <a:solidFill>
                  <a:srgbClr val="003399"/>
                </a:solidFill>
              </a:rPr>
              <a:t>             </a:t>
            </a:r>
            <a:r>
              <a:rPr lang="ru-RU" sz="2400" dirty="0">
                <a:solidFill>
                  <a:srgbClr val="003399"/>
                </a:solidFill>
                <a:latin typeface="Arial Black" panose="020B0A04020102020204" pitchFamily="34" charset="0"/>
              </a:rPr>
              <a:t>8 Марта очень дорогой и волнующий сердце праздник. В этот день итальянки ходят на демонстрации, получают поздравления </a:t>
            </a:r>
            <a:r>
              <a:rPr lang="ru-RU" sz="2400" dirty="0" smtClean="0">
                <a:solidFill>
                  <a:srgbClr val="003399"/>
                </a:solidFill>
                <a:latin typeface="Arial Black" panose="020B0A04020102020204" pitchFamily="34" charset="0"/>
              </a:rPr>
              <a:t>.</a:t>
            </a:r>
            <a:endParaRPr lang="ru-RU" sz="2400" dirty="0">
              <a:solidFill>
                <a:srgbClr val="003399"/>
              </a:solidFill>
              <a:latin typeface="Arial Black" panose="020B0A04020102020204" pitchFamily="34" charset="0"/>
            </a:endParaRPr>
          </a:p>
        </p:txBody>
      </p:sp>
      <p:pic>
        <p:nvPicPr>
          <p:cNvPr id="12293" name="Picture 5"/>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68313" y="3213100"/>
            <a:ext cx="3333750" cy="3333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Рисунок 5" descr="827ca0fe9461.gif"/>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rot="1012185">
            <a:off x="6407150" y="614363"/>
            <a:ext cx="2071688" cy="2160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slow" p14:dur="1500" advClick="0" advTm="8000">
        <p:split orient="vert"/>
      </p:transition>
    </mc:Choice>
    <mc:Fallback>
      <p:transition spd="slow" advClick="0" advTm="800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linds(horizontal)">
                                      <p:cBhvr>
                                        <p:cTn id="7" dur="500"/>
                                        <p:tgtEl>
                                          <p:spTgt spid="12290"/>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2292"/>
                                        </p:tgtEl>
                                        <p:attrNameLst>
                                          <p:attrName>style.visibility</p:attrName>
                                        </p:attrNameLst>
                                      </p:cBhvr>
                                      <p:to>
                                        <p:strVal val="visible"/>
                                      </p:to>
                                    </p:set>
                                    <p:animEffect transition="in" filter="blinds(horizontal)">
                                      <p:cBhvr>
                                        <p:cTn id="11" dur="500"/>
                                        <p:tgtEl>
                                          <p:spTgt spid="12292"/>
                                        </p:tgtEl>
                                      </p:cBhvr>
                                    </p:animEffect>
                                  </p:childTnLst>
                                </p:cTn>
                              </p:par>
                              <p:par>
                                <p:cTn id="12" presetID="55" presetClass="entr" presetSubtype="0" fill="hold" nodeType="withEffect">
                                  <p:stCondLst>
                                    <p:cond delay="0"/>
                                  </p:stCondLst>
                                  <p:childTnLst>
                                    <p:set>
                                      <p:cBhvr>
                                        <p:cTn id="13" dur="1" fill="hold">
                                          <p:stCondLst>
                                            <p:cond delay="0"/>
                                          </p:stCondLst>
                                        </p:cTn>
                                        <p:tgtEl>
                                          <p:spTgt spid="12293"/>
                                        </p:tgtEl>
                                        <p:attrNameLst>
                                          <p:attrName>style.visibility</p:attrName>
                                        </p:attrNameLst>
                                      </p:cBhvr>
                                      <p:to>
                                        <p:strVal val="visible"/>
                                      </p:to>
                                    </p:set>
                                    <p:anim calcmode="lin" valueType="num">
                                      <p:cBhvr>
                                        <p:cTn id="14" dur="1000" fill="hold"/>
                                        <p:tgtEl>
                                          <p:spTgt spid="12293"/>
                                        </p:tgtEl>
                                        <p:attrNameLst>
                                          <p:attrName>ppt_w</p:attrName>
                                        </p:attrNameLst>
                                      </p:cBhvr>
                                      <p:tavLst>
                                        <p:tav tm="0">
                                          <p:val>
                                            <p:strVal val="#ppt_w*0.70"/>
                                          </p:val>
                                        </p:tav>
                                        <p:tav tm="100000">
                                          <p:val>
                                            <p:strVal val="#ppt_w"/>
                                          </p:val>
                                        </p:tav>
                                      </p:tavLst>
                                    </p:anim>
                                    <p:anim calcmode="lin" valueType="num">
                                      <p:cBhvr>
                                        <p:cTn id="15" dur="1000" fill="hold"/>
                                        <p:tgtEl>
                                          <p:spTgt spid="12293"/>
                                        </p:tgtEl>
                                        <p:attrNameLst>
                                          <p:attrName>ppt_h</p:attrName>
                                        </p:attrNameLst>
                                      </p:cBhvr>
                                      <p:tavLst>
                                        <p:tav tm="0">
                                          <p:val>
                                            <p:strVal val="#ppt_h"/>
                                          </p:val>
                                        </p:tav>
                                        <p:tav tm="100000">
                                          <p:val>
                                            <p:strVal val="#ppt_h"/>
                                          </p:val>
                                        </p:tav>
                                      </p:tavLst>
                                    </p:anim>
                                    <p:animEffect transition="in" filter="fade">
                                      <p:cBhvr>
                                        <p:cTn id="16" dur="1000"/>
                                        <p:tgtEl>
                                          <p:spTgt spid="12293"/>
                                        </p:tgtEl>
                                      </p:cBhvr>
                                    </p:animEffect>
                                  </p:childTnLst>
                                </p:cTn>
                              </p:par>
                            </p:childTnLst>
                          </p:cTn>
                        </p:par>
                        <p:par>
                          <p:cTn id="17" fill="hold" nodeType="afterGroup">
                            <p:stCondLst>
                              <p:cond delay="1500"/>
                            </p:stCondLst>
                            <p:childTnLst>
                              <p:par>
                                <p:cTn id="18" presetID="3" presetClass="entr" presetSubtype="10" fill="hold" grpId="0" nodeType="afterEffect">
                                  <p:stCondLst>
                                    <p:cond delay="1500"/>
                                  </p:stCondLst>
                                  <p:childTnLst>
                                    <p:set>
                                      <p:cBhvr>
                                        <p:cTn id="19" dur="1" fill="hold">
                                          <p:stCondLst>
                                            <p:cond delay="0"/>
                                          </p:stCondLst>
                                        </p:cTn>
                                        <p:tgtEl>
                                          <p:spTgt spid="12291"/>
                                        </p:tgtEl>
                                        <p:attrNameLst>
                                          <p:attrName>style.visibility</p:attrName>
                                        </p:attrNameLst>
                                      </p:cBhvr>
                                      <p:to>
                                        <p:strVal val="visible"/>
                                      </p:to>
                                    </p:set>
                                    <p:animEffect transition="in" filter="blinds(horizontal)">
                                      <p:cBhvr>
                                        <p:cTn id="20" dur="500"/>
                                        <p:tgtEl>
                                          <p:spTgt spid="12291"/>
                                        </p:tgtEl>
                                      </p:cBhvr>
                                    </p:animEffect>
                                  </p:childTnLst>
                                </p:cTn>
                              </p:par>
                              <p:par>
                                <p:cTn id="21" presetID="55" presetClass="entr" presetSubtype="0" fill="hold" nodeType="withEffect">
                                  <p:stCondLst>
                                    <p:cond delay="150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strVal val="#ppt_w*0.70"/>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Effect transition="in" filter="fade">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p:bldP spid="1229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Прямоугольник 2"/>
          <p:cNvSpPr>
            <a:spLocks noChangeArrowheads="1"/>
          </p:cNvSpPr>
          <p:nvPr/>
        </p:nvSpPr>
        <p:spPr bwMode="auto">
          <a:xfrm>
            <a:off x="3714750" y="142875"/>
            <a:ext cx="19939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sz="3200" b="1">
                <a:solidFill>
                  <a:srgbClr val="D60093"/>
                </a:solidFill>
                <a:latin typeface="Arial Black" panose="020B0A04020102020204" pitchFamily="34" charset="0"/>
              </a:rPr>
              <a:t>Польша</a:t>
            </a:r>
          </a:p>
        </p:txBody>
      </p:sp>
      <p:sp>
        <p:nvSpPr>
          <p:cNvPr id="14339" name="Прямоугольник 3"/>
          <p:cNvSpPr>
            <a:spLocks noChangeArrowheads="1"/>
          </p:cNvSpPr>
          <p:nvPr/>
        </p:nvSpPr>
        <p:spPr bwMode="auto">
          <a:xfrm>
            <a:off x="4429125" y="1000125"/>
            <a:ext cx="4429125"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sz="2400">
                <a:solidFill>
                  <a:srgbClr val="003399"/>
                </a:solidFill>
                <a:latin typeface="Arial Black" panose="020B0A04020102020204" pitchFamily="34" charset="0"/>
              </a:rPr>
              <a:t>В этот день мужчины, юноши и мальчики не забывают о женщинах, девушках и девочках. </a:t>
            </a:r>
          </a:p>
        </p:txBody>
      </p:sp>
      <p:pic>
        <p:nvPicPr>
          <p:cNvPr id="5" name="Рисунок 4" descr="Безимени-7.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072063" y="2708275"/>
            <a:ext cx="3811587" cy="3614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Рисунок 6" descr="45.gif"/>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23850" y="836613"/>
            <a:ext cx="4103688" cy="3887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Прямоугольник 7"/>
          <p:cNvSpPr>
            <a:spLocks noChangeArrowheads="1"/>
          </p:cNvSpPr>
          <p:nvPr/>
        </p:nvSpPr>
        <p:spPr bwMode="auto">
          <a:xfrm>
            <a:off x="214313" y="4929188"/>
            <a:ext cx="45720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ru-RU" dirty="0">
                <a:solidFill>
                  <a:srgbClr val="003399"/>
                </a:solidFill>
                <a:latin typeface="Arial Black" panose="020B0A04020102020204" pitchFamily="34" charset="0"/>
              </a:rPr>
              <a:t>В продаже появляются первые весенние цветы – тюльпаны, нарциссы. Как и в Германии, этот день у них </a:t>
            </a:r>
            <a:r>
              <a:rPr lang="ru-RU" dirty="0" smtClean="0">
                <a:solidFill>
                  <a:srgbClr val="003399"/>
                </a:solidFill>
                <a:latin typeface="Arial Black" panose="020B0A04020102020204" pitchFamily="34" charset="0"/>
              </a:rPr>
              <a:t>рабочий.</a:t>
            </a:r>
            <a:endParaRPr lang="ru-RU" dirty="0">
              <a:solidFill>
                <a:srgbClr val="003399"/>
              </a:solidFill>
              <a:latin typeface="Arial Black" panose="020B0A0402010202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500" advClick="0" advTm="8000">
        <p:split orient="vert"/>
      </p:transition>
    </mc:Choice>
    <mc:Fallback>
      <p:transition spd="slow" advClick="0" advTm="800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linds(horizontal)">
                                      <p:cBhvr>
                                        <p:cTn id="7" dur="500"/>
                                        <p:tgtEl>
                                          <p:spTgt spid="14338"/>
                                        </p:tgtEl>
                                      </p:cBhvr>
                                    </p:animEffect>
                                  </p:childTnLst>
                                </p:cTn>
                              </p:par>
                            </p:childTnLst>
                          </p:cTn>
                        </p:par>
                        <p:par>
                          <p:cTn id="8" fill="hold" nodeType="afterGroup">
                            <p:stCondLst>
                              <p:cond delay="500"/>
                            </p:stCondLst>
                            <p:childTnLst>
                              <p:par>
                                <p:cTn id="9" presetID="5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strVal val="#ppt_w*0.70"/>
                                          </p:val>
                                        </p:tav>
                                        <p:tav tm="100000">
                                          <p:val>
                                            <p:strVal val="#ppt_w"/>
                                          </p:val>
                                        </p:tav>
                                      </p:tavLst>
                                    </p:anim>
                                    <p:anim calcmode="lin" valueType="num">
                                      <p:cBhvr>
                                        <p:cTn id="12" dur="1000" fill="hold"/>
                                        <p:tgtEl>
                                          <p:spTgt spid="5"/>
                                        </p:tgtEl>
                                        <p:attrNameLst>
                                          <p:attrName>ppt_h</p:attrName>
                                        </p:attrNameLst>
                                      </p:cBhvr>
                                      <p:tavLst>
                                        <p:tav tm="0">
                                          <p:val>
                                            <p:strVal val="#ppt_h"/>
                                          </p:val>
                                        </p:tav>
                                        <p:tav tm="100000">
                                          <p:val>
                                            <p:strVal val="#ppt_h"/>
                                          </p:val>
                                        </p:tav>
                                      </p:tavLst>
                                    </p:anim>
                                    <p:animEffect transition="in" filter="fade">
                                      <p:cBhvr>
                                        <p:cTn id="13" dur="1000"/>
                                        <p:tgtEl>
                                          <p:spTgt spid="5"/>
                                        </p:tgtEl>
                                      </p:cBhvr>
                                    </p:animEffect>
                                  </p:childTnLst>
                                </p:cTn>
                              </p:par>
                            </p:childTnLst>
                          </p:cTn>
                        </p:par>
                        <p:par>
                          <p:cTn id="14" fill="hold" nodeType="afterGroup">
                            <p:stCondLst>
                              <p:cond delay="1500"/>
                            </p:stCondLst>
                            <p:childTnLst>
                              <p:par>
                                <p:cTn id="15" presetID="3" presetClass="entr" presetSubtype="10" fill="hold" grpId="0" nodeType="afterEffect">
                                  <p:stCondLst>
                                    <p:cond delay="0"/>
                                  </p:stCondLst>
                                  <p:childTnLst>
                                    <p:set>
                                      <p:cBhvr>
                                        <p:cTn id="16" dur="1" fill="hold">
                                          <p:stCondLst>
                                            <p:cond delay="0"/>
                                          </p:stCondLst>
                                        </p:cTn>
                                        <p:tgtEl>
                                          <p:spTgt spid="14339"/>
                                        </p:tgtEl>
                                        <p:attrNameLst>
                                          <p:attrName>style.visibility</p:attrName>
                                        </p:attrNameLst>
                                      </p:cBhvr>
                                      <p:to>
                                        <p:strVal val="visible"/>
                                      </p:to>
                                    </p:set>
                                    <p:animEffect transition="in" filter="blinds(horizontal)">
                                      <p:cBhvr>
                                        <p:cTn id="17" dur="500"/>
                                        <p:tgtEl>
                                          <p:spTgt spid="14339"/>
                                        </p:tgtEl>
                                      </p:cBhvr>
                                    </p:animEffect>
                                  </p:childTnLst>
                                </p:cTn>
                              </p:par>
                            </p:childTnLst>
                          </p:cTn>
                        </p:par>
                        <p:par>
                          <p:cTn id="18" fill="hold" nodeType="afterGroup">
                            <p:stCondLst>
                              <p:cond delay="2000"/>
                            </p:stCondLst>
                            <p:childTnLst>
                              <p:par>
                                <p:cTn id="19" presetID="55" presetClass="entr" presetSubtype="0" fill="hold" nodeType="afterEffect">
                                  <p:stCondLst>
                                    <p:cond delay="100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par>
                          <p:cTn id="24" fill="hold" nodeType="afterGroup">
                            <p:stCondLst>
                              <p:cond delay="4000"/>
                            </p:stCondLst>
                            <p:childTnLst>
                              <p:par>
                                <p:cTn id="25" presetID="3" presetClass="entr" presetSubtype="1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Прямоугольник 1"/>
          <p:cNvSpPr>
            <a:spLocks noChangeArrowheads="1"/>
          </p:cNvSpPr>
          <p:nvPr/>
        </p:nvSpPr>
        <p:spPr bwMode="auto">
          <a:xfrm>
            <a:off x="2286000" y="0"/>
            <a:ext cx="4291013"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sz="2800" b="1">
                <a:solidFill>
                  <a:srgbClr val="D60093"/>
                </a:solidFill>
                <a:latin typeface="Arial Black" panose="020B0A04020102020204" pitchFamily="34" charset="0"/>
              </a:rPr>
              <a:t>Франция, Германия </a:t>
            </a:r>
          </a:p>
        </p:txBody>
      </p:sp>
      <p:sp>
        <p:nvSpPr>
          <p:cNvPr id="16387" name="Прямоугольник 2"/>
          <p:cNvSpPr>
            <a:spLocks noChangeArrowheads="1"/>
          </p:cNvSpPr>
          <p:nvPr/>
        </p:nvSpPr>
        <p:spPr bwMode="auto">
          <a:xfrm>
            <a:off x="214313" y="1500188"/>
            <a:ext cx="442912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ru-RU">
                <a:solidFill>
                  <a:srgbClr val="003399"/>
                </a:solidFill>
                <a:latin typeface="Arial Black" panose="020B0A04020102020204" pitchFamily="34" charset="0"/>
              </a:rPr>
              <a:t>	</a:t>
            </a:r>
          </a:p>
          <a:p>
            <a:pPr algn="just" eaLnBrk="1" hangingPunct="1"/>
            <a:r>
              <a:rPr lang="ru-RU">
                <a:solidFill>
                  <a:srgbClr val="003399"/>
                </a:solidFill>
                <a:latin typeface="Arial Black" panose="020B0A04020102020204" pitchFamily="34" charset="0"/>
              </a:rPr>
              <a:t>	</a:t>
            </a:r>
          </a:p>
          <a:p>
            <a:pPr algn="just" eaLnBrk="1" hangingPunct="1"/>
            <a:endParaRPr lang="ru-RU">
              <a:solidFill>
                <a:srgbClr val="003399"/>
              </a:solidFill>
              <a:latin typeface="Arial Black" panose="020B0A04020102020204" pitchFamily="34" charset="0"/>
            </a:endParaRPr>
          </a:p>
        </p:txBody>
      </p:sp>
      <p:sp>
        <p:nvSpPr>
          <p:cNvPr id="13316" name="Прямоугольник 4"/>
          <p:cNvSpPr>
            <a:spLocks noChangeArrowheads="1"/>
          </p:cNvSpPr>
          <p:nvPr/>
        </p:nvSpPr>
        <p:spPr bwMode="auto">
          <a:xfrm>
            <a:off x="3132138" y="4572000"/>
            <a:ext cx="6011862"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sz="2400" b="1" dirty="0">
                <a:solidFill>
                  <a:srgbClr val="003399"/>
                </a:solidFill>
                <a:latin typeface="Times New Roman" panose="02020603050405020304" pitchFamily="18" charset="0"/>
              </a:rPr>
              <a:t>Во Франции 8 Марта проходят конференции по правовым вопросам женщин. Мужчины поздравляют женщин на День матери, в мае.  Женский День не относится к юным девушкам. Их поздравляют 14 февраля </a:t>
            </a:r>
            <a:r>
              <a:rPr lang="ru-RU" sz="2400" b="1" dirty="0" smtClean="0">
                <a:solidFill>
                  <a:srgbClr val="003399"/>
                </a:solidFill>
                <a:latin typeface="Times New Roman" panose="02020603050405020304" pitchFamily="18" charset="0"/>
              </a:rPr>
              <a:t>.</a:t>
            </a:r>
            <a:endParaRPr lang="ru-RU" sz="2400" b="1" dirty="0">
              <a:solidFill>
                <a:srgbClr val="003399"/>
              </a:solidFill>
              <a:latin typeface="Times New Roman" panose="02020603050405020304" pitchFamily="18" charset="0"/>
            </a:endParaRPr>
          </a:p>
        </p:txBody>
      </p:sp>
      <p:sp>
        <p:nvSpPr>
          <p:cNvPr id="13317" name="Прямоугольник 5"/>
          <p:cNvSpPr>
            <a:spLocks noChangeArrowheads="1"/>
          </p:cNvSpPr>
          <p:nvPr/>
        </p:nvSpPr>
        <p:spPr bwMode="auto">
          <a:xfrm>
            <a:off x="0" y="1071563"/>
            <a:ext cx="892968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solidFill>
                  <a:srgbClr val="003399"/>
                </a:solidFill>
                <a:latin typeface="Arial Black" panose="020B0A04020102020204" pitchFamily="34" charset="0"/>
              </a:rPr>
              <a:t> </a:t>
            </a:r>
            <a:endParaRPr lang="ru-RU">
              <a:latin typeface="Calibri" panose="020F0502020204030204" pitchFamily="34" charset="0"/>
            </a:endParaRPr>
          </a:p>
        </p:txBody>
      </p:sp>
      <p:sp>
        <p:nvSpPr>
          <p:cNvPr id="13318" name="Прямоугольник 6"/>
          <p:cNvSpPr>
            <a:spLocks noChangeArrowheads="1"/>
          </p:cNvSpPr>
          <p:nvPr/>
        </p:nvSpPr>
        <p:spPr bwMode="auto">
          <a:xfrm>
            <a:off x="0" y="908050"/>
            <a:ext cx="5221288" cy="308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sz="2800" b="1">
                <a:solidFill>
                  <a:srgbClr val="003399"/>
                </a:solidFill>
                <a:latin typeface="Times New Roman" panose="02020603050405020304" pitchFamily="18" charset="0"/>
              </a:rPr>
              <a:t>Выходного дня и празднеств, как в России - в этот день нет.</a:t>
            </a:r>
            <a:r>
              <a:rPr lang="ru-RU" sz="2800" b="1">
                <a:latin typeface="Times New Roman" panose="02020603050405020304" pitchFamily="18" charset="0"/>
              </a:rPr>
              <a:t> </a:t>
            </a:r>
            <a:r>
              <a:rPr lang="ru-RU" sz="2800" b="1">
                <a:solidFill>
                  <a:srgbClr val="003399"/>
                </a:solidFill>
                <a:latin typeface="Times New Roman" panose="02020603050405020304" pitchFamily="18" charset="0"/>
              </a:rPr>
              <a:t>У немцев в новостях только упоминается о Международном женском дне, но женщин в этот день не поздравляют. </a:t>
            </a:r>
          </a:p>
        </p:txBody>
      </p:sp>
      <p:pic>
        <p:nvPicPr>
          <p:cNvPr id="7" name="Рисунок 4" descr="b5a64e81e7306889a8772b4a8c2de1b0.gif"/>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39750" y="4921250"/>
            <a:ext cx="2559050" cy="193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9"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72125" y="620713"/>
            <a:ext cx="2855913" cy="3808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slow" p14:dur="1500" advClick="0" advTm="8000">
        <p:split orient="vert"/>
      </p:transition>
    </mc:Choice>
    <mc:Fallback>
      <p:transition spd="slow" advClick="0" advTm="800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linds(horizontal)">
                                      <p:cBhvr>
                                        <p:cTn id="7" dur="500"/>
                                        <p:tgtEl>
                                          <p:spTgt spid="13314"/>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3317"/>
                                        </p:tgtEl>
                                        <p:attrNameLst>
                                          <p:attrName>style.visibility</p:attrName>
                                        </p:attrNameLst>
                                      </p:cBhvr>
                                      <p:to>
                                        <p:strVal val="visible"/>
                                      </p:to>
                                    </p:set>
                                    <p:animEffect transition="in" filter="blinds(horizontal)">
                                      <p:cBhvr>
                                        <p:cTn id="11" dur="500"/>
                                        <p:tgtEl>
                                          <p:spTgt spid="13317"/>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3318"/>
                                        </p:tgtEl>
                                        <p:attrNameLst>
                                          <p:attrName>style.visibility</p:attrName>
                                        </p:attrNameLst>
                                      </p:cBhvr>
                                      <p:to>
                                        <p:strVal val="visible"/>
                                      </p:to>
                                    </p:set>
                                    <p:animEffect transition="in" filter="blinds(horizontal)">
                                      <p:cBhvr>
                                        <p:cTn id="15" dur="500"/>
                                        <p:tgtEl>
                                          <p:spTgt spid="13318"/>
                                        </p:tgtEl>
                                      </p:cBhvr>
                                    </p:animEffect>
                                  </p:childTnLst>
                                </p:cTn>
                              </p:par>
                            </p:childTnLst>
                          </p:cTn>
                        </p:par>
                        <p:par>
                          <p:cTn id="16" fill="hold" nodeType="afterGroup">
                            <p:stCondLst>
                              <p:cond delay="1500"/>
                            </p:stCondLst>
                            <p:childTnLst>
                              <p:par>
                                <p:cTn id="17" presetID="55" presetClass="entr" presetSubtype="0" fill="hold" nodeType="afterEffect">
                                  <p:stCondLst>
                                    <p:cond delay="0"/>
                                  </p:stCondLst>
                                  <p:childTnLst>
                                    <p:set>
                                      <p:cBhvr>
                                        <p:cTn id="18" dur="1" fill="hold">
                                          <p:stCondLst>
                                            <p:cond delay="0"/>
                                          </p:stCondLst>
                                        </p:cTn>
                                        <p:tgtEl>
                                          <p:spTgt spid="13319"/>
                                        </p:tgtEl>
                                        <p:attrNameLst>
                                          <p:attrName>style.visibility</p:attrName>
                                        </p:attrNameLst>
                                      </p:cBhvr>
                                      <p:to>
                                        <p:strVal val="visible"/>
                                      </p:to>
                                    </p:set>
                                    <p:anim calcmode="lin" valueType="num">
                                      <p:cBhvr>
                                        <p:cTn id="19" dur="1000" fill="hold"/>
                                        <p:tgtEl>
                                          <p:spTgt spid="13319"/>
                                        </p:tgtEl>
                                        <p:attrNameLst>
                                          <p:attrName>ppt_w</p:attrName>
                                        </p:attrNameLst>
                                      </p:cBhvr>
                                      <p:tavLst>
                                        <p:tav tm="0">
                                          <p:val>
                                            <p:strVal val="#ppt_w*0.70"/>
                                          </p:val>
                                        </p:tav>
                                        <p:tav tm="100000">
                                          <p:val>
                                            <p:strVal val="#ppt_w"/>
                                          </p:val>
                                        </p:tav>
                                      </p:tavLst>
                                    </p:anim>
                                    <p:anim calcmode="lin" valueType="num">
                                      <p:cBhvr>
                                        <p:cTn id="20" dur="1000" fill="hold"/>
                                        <p:tgtEl>
                                          <p:spTgt spid="13319"/>
                                        </p:tgtEl>
                                        <p:attrNameLst>
                                          <p:attrName>ppt_h</p:attrName>
                                        </p:attrNameLst>
                                      </p:cBhvr>
                                      <p:tavLst>
                                        <p:tav tm="0">
                                          <p:val>
                                            <p:strVal val="#ppt_h"/>
                                          </p:val>
                                        </p:tav>
                                        <p:tav tm="100000">
                                          <p:val>
                                            <p:strVal val="#ppt_h"/>
                                          </p:val>
                                        </p:tav>
                                      </p:tavLst>
                                    </p:anim>
                                    <p:animEffect transition="in" filter="fade">
                                      <p:cBhvr>
                                        <p:cTn id="21" dur="1000"/>
                                        <p:tgtEl>
                                          <p:spTgt spid="13319"/>
                                        </p:tgtEl>
                                      </p:cBhvr>
                                    </p:animEffect>
                                  </p:childTnLst>
                                </p:cTn>
                              </p:par>
                            </p:childTnLst>
                          </p:cTn>
                        </p:par>
                        <p:par>
                          <p:cTn id="22" fill="hold" nodeType="afterGroup">
                            <p:stCondLst>
                              <p:cond delay="2500"/>
                            </p:stCondLst>
                            <p:childTnLst>
                              <p:par>
                                <p:cTn id="23" presetID="55"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strVal val="#ppt_w*0.70"/>
                                          </p:val>
                                        </p:tav>
                                        <p:tav tm="100000">
                                          <p:val>
                                            <p:strVal val="#ppt_w"/>
                                          </p:val>
                                        </p:tav>
                                      </p:tavLst>
                                    </p:anim>
                                    <p:anim calcmode="lin" valueType="num">
                                      <p:cBhvr>
                                        <p:cTn id="26" dur="1000" fill="hold"/>
                                        <p:tgtEl>
                                          <p:spTgt spid="7"/>
                                        </p:tgtEl>
                                        <p:attrNameLst>
                                          <p:attrName>ppt_h</p:attrName>
                                        </p:attrNameLst>
                                      </p:cBhvr>
                                      <p:tavLst>
                                        <p:tav tm="0">
                                          <p:val>
                                            <p:strVal val="#ppt_h"/>
                                          </p:val>
                                        </p:tav>
                                        <p:tav tm="100000">
                                          <p:val>
                                            <p:strVal val="#ppt_h"/>
                                          </p:val>
                                        </p:tav>
                                      </p:tavLst>
                                    </p:anim>
                                    <p:animEffect transition="in" filter="fade">
                                      <p:cBhvr>
                                        <p:cTn id="27" dur="1000"/>
                                        <p:tgtEl>
                                          <p:spTgt spid="7"/>
                                        </p:tgtEl>
                                      </p:cBhvr>
                                    </p:animEffect>
                                  </p:childTnLst>
                                </p:cTn>
                              </p:par>
                            </p:childTnLst>
                          </p:cTn>
                        </p:par>
                        <p:par>
                          <p:cTn id="28" fill="hold" nodeType="afterGroup">
                            <p:stCondLst>
                              <p:cond delay="3500"/>
                            </p:stCondLst>
                            <p:childTnLst>
                              <p:par>
                                <p:cTn id="29" presetID="3" presetClass="entr" presetSubtype="10" fill="hold" grpId="0" nodeType="afterEffect">
                                  <p:stCondLst>
                                    <p:cond delay="0"/>
                                  </p:stCondLst>
                                  <p:childTnLst>
                                    <p:set>
                                      <p:cBhvr>
                                        <p:cTn id="30" dur="1" fill="hold">
                                          <p:stCondLst>
                                            <p:cond delay="0"/>
                                          </p:stCondLst>
                                        </p:cTn>
                                        <p:tgtEl>
                                          <p:spTgt spid="13316"/>
                                        </p:tgtEl>
                                        <p:attrNameLst>
                                          <p:attrName>style.visibility</p:attrName>
                                        </p:attrNameLst>
                                      </p:cBhvr>
                                      <p:to>
                                        <p:strVal val="visible"/>
                                      </p:to>
                                    </p:set>
                                    <p:animEffect transition="in" filter="blinds(horizontal)">
                                      <p:cBhvr>
                                        <p:cTn id="31"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6" grpId="0"/>
      <p:bldP spid="13317" grpId="0"/>
      <p:bldP spid="133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Прямоугольник 2"/>
          <p:cNvSpPr>
            <a:spLocks noChangeArrowheads="1"/>
          </p:cNvSpPr>
          <p:nvPr/>
        </p:nvSpPr>
        <p:spPr bwMode="auto">
          <a:xfrm>
            <a:off x="3714750" y="142875"/>
            <a:ext cx="235267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sz="3200" b="1">
                <a:solidFill>
                  <a:srgbClr val="D60093"/>
                </a:solidFill>
                <a:latin typeface="Arial Black" panose="020B0A04020102020204" pitchFamily="34" charset="0"/>
              </a:rPr>
              <a:t>Болгария</a:t>
            </a:r>
          </a:p>
        </p:txBody>
      </p:sp>
      <p:sp>
        <p:nvSpPr>
          <p:cNvPr id="15363" name="Прямоугольник 3"/>
          <p:cNvSpPr>
            <a:spLocks noChangeArrowheads="1"/>
          </p:cNvSpPr>
          <p:nvPr/>
        </p:nvSpPr>
        <p:spPr bwMode="auto">
          <a:xfrm>
            <a:off x="1908175" y="692150"/>
            <a:ext cx="5510213"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sz="2400" b="1" dirty="0">
                <a:solidFill>
                  <a:srgbClr val="003399"/>
                </a:solidFill>
                <a:latin typeface="Times New Roman" panose="02020603050405020304" pitchFamily="18" charset="0"/>
              </a:rPr>
              <a:t>В Болгарии праздник 8 Марта еще не стал национальным. Это обычный рабочий день. Но мужчины поздравляют знакомых                       женщин на </a:t>
            </a:r>
            <a:r>
              <a:rPr lang="ru-RU" sz="2400" b="1" dirty="0" smtClean="0">
                <a:solidFill>
                  <a:srgbClr val="003399"/>
                </a:solidFill>
                <a:latin typeface="Times New Roman" panose="02020603050405020304" pitchFamily="18" charset="0"/>
              </a:rPr>
              <a:t>работе.</a:t>
            </a:r>
            <a:endParaRPr lang="ru-RU" sz="2400" b="1" dirty="0">
              <a:solidFill>
                <a:srgbClr val="003399"/>
              </a:solidFill>
              <a:latin typeface="Times New Roman" panose="02020603050405020304" pitchFamily="18" charset="0"/>
            </a:endParaRPr>
          </a:p>
        </p:txBody>
      </p:sp>
      <p:pic>
        <p:nvPicPr>
          <p:cNvPr id="15364" name="Picture 4"/>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rot="-905322">
            <a:off x="1547813" y="2924175"/>
            <a:ext cx="2838450" cy="3506788"/>
          </a:xfrm>
          <a:prstGeom prst="rect">
            <a:avLst/>
          </a:prstGeom>
          <a:noFill/>
          <a:ln w="38100">
            <a:solidFill>
              <a:srgbClr val="D60093"/>
            </a:solidFill>
            <a:miter lim="800000"/>
            <a:headEnd/>
            <a:tailEnd/>
          </a:ln>
          <a:extLst>
            <a:ext uri="{909E8E84-426E-40DD-AFC4-6F175D3DCCD1}">
              <a14:hiddenFill xmlns:a14="http://schemas.microsoft.com/office/drawing/2010/main" xmlns="">
                <a:solidFill>
                  <a:srgbClr val="FFFFFF"/>
                </a:solidFill>
              </a14:hiddenFill>
            </a:ext>
          </a:extLst>
        </p:spPr>
      </p:pic>
      <p:pic>
        <p:nvPicPr>
          <p:cNvPr id="5" name="Рисунок 4" descr="8.gif"/>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334000" y="2565400"/>
            <a:ext cx="38100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slow" p14:dur="1500" advClick="0" advTm="8000">
        <p:split orient="vert"/>
      </p:transition>
    </mc:Choice>
    <mc:Fallback>
      <p:transition spd="slow" advClick="0" advTm="800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linds(horizontal)">
                                      <p:cBhvr>
                                        <p:cTn id="7" dur="500"/>
                                        <p:tgtEl>
                                          <p:spTgt spid="15362"/>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5363"/>
                                        </p:tgtEl>
                                        <p:attrNameLst>
                                          <p:attrName>style.visibility</p:attrName>
                                        </p:attrNameLst>
                                      </p:cBhvr>
                                      <p:to>
                                        <p:strVal val="visible"/>
                                      </p:to>
                                    </p:set>
                                    <p:animEffect transition="in" filter="blinds(horizontal)">
                                      <p:cBhvr>
                                        <p:cTn id="11" dur="500"/>
                                        <p:tgtEl>
                                          <p:spTgt spid="15363"/>
                                        </p:tgtEl>
                                      </p:cBhvr>
                                    </p:animEffect>
                                  </p:childTnLst>
                                </p:cTn>
                              </p:par>
                              <p:par>
                                <p:cTn id="12" presetID="55" presetClass="entr" presetSubtype="0" fill="hold" nodeType="withEffect">
                                  <p:stCondLst>
                                    <p:cond delay="0"/>
                                  </p:stCondLst>
                                  <p:childTnLst>
                                    <p:set>
                                      <p:cBhvr>
                                        <p:cTn id="13" dur="1" fill="hold">
                                          <p:stCondLst>
                                            <p:cond delay="0"/>
                                          </p:stCondLst>
                                        </p:cTn>
                                        <p:tgtEl>
                                          <p:spTgt spid="15364"/>
                                        </p:tgtEl>
                                        <p:attrNameLst>
                                          <p:attrName>style.visibility</p:attrName>
                                        </p:attrNameLst>
                                      </p:cBhvr>
                                      <p:to>
                                        <p:strVal val="visible"/>
                                      </p:to>
                                    </p:set>
                                    <p:anim calcmode="lin" valueType="num">
                                      <p:cBhvr>
                                        <p:cTn id="14" dur="1000" fill="hold"/>
                                        <p:tgtEl>
                                          <p:spTgt spid="15364"/>
                                        </p:tgtEl>
                                        <p:attrNameLst>
                                          <p:attrName>ppt_w</p:attrName>
                                        </p:attrNameLst>
                                      </p:cBhvr>
                                      <p:tavLst>
                                        <p:tav tm="0">
                                          <p:val>
                                            <p:strVal val="#ppt_w*0.70"/>
                                          </p:val>
                                        </p:tav>
                                        <p:tav tm="100000">
                                          <p:val>
                                            <p:strVal val="#ppt_w"/>
                                          </p:val>
                                        </p:tav>
                                      </p:tavLst>
                                    </p:anim>
                                    <p:anim calcmode="lin" valueType="num">
                                      <p:cBhvr>
                                        <p:cTn id="15" dur="1000" fill="hold"/>
                                        <p:tgtEl>
                                          <p:spTgt spid="15364"/>
                                        </p:tgtEl>
                                        <p:attrNameLst>
                                          <p:attrName>ppt_h</p:attrName>
                                        </p:attrNameLst>
                                      </p:cBhvr>
                                      <p:tavLst>
                                        <p:tav tm="0">
                                          <p:val>
                                            <p:strVal val="#ppt_h"/>
                                          </p:val>
                                        </p:tav>
                                        <p:tav tm="100000">
                                          <p:val>
                                            <p:strVal val="#ppt_h"/>
                                          </p:val>
                                        </p:tav>
                                      </p:tavLst>
                                    </p:anim>
                                    <p:animEffect transition="in" filter="fade">
                                      <p:cBhvr>
                                        <p:cTn id="16" dur="1000"/>
                                        <p:tgtEl>
                                          <p:spTgt spid="15364"/>
                                        </p:tgtEl>
                                      </p:cBhvr>
                                    </p:animEffect>
                                  </p:childTnLst>
                                </p:cTn>
                              </p:par>
                              <p:par>
                                <p:cTn id="17" presetID="55"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0.70"/>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Прямоугольник 2"/>
          <p:cNvSpPr>
            <a:spLocks noChangeArrowheads="1"/>
          </p:cNvSpPr>
          <p:nvPr/>
        </p:nvSpPr>
        <p:spPr bwMode="auto">
          <a:xfrm>
            <a:off x="4356100" y="2133600"/>
            <a:ext cx="4572000" cy="410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sz="2400">
                <a:solidFill>
                  <a:srgbClr val="003399"/>
                </a:solidFill>
                <a:latin typeface="Arial Black" panose="020B0A04020102020204" pitchFamily="34" charset="0"/>
              </a:rPr>
              <a:t>В этой стране женщина – это символ хранительницы очага и семейного счастья, и потому к ним относятся с большим уважением. Официально этот день выходным не считается, </a:t>
            </a:r>
          </a:p>
          <a:p>
            <a:pPr algn="ctr" eaLnBrk="1" hangingPunct="1"/>
            <a:r>
              <a:rPr lang="ru-RU" sz="2400">
                <a:solidFill>
                  <a:srgbClr val="003399"/>
                </a:solidFill>
                <a:latin typeface="Arial Black" panose="020B0A04020102020204" pitchFamily="34" charset="0"/>
              </a:rPr>
              <a:t>но граждане страны продолжают отмечать его именно 8 марта. </a:t>
            </a:r>
          </a:p>
        </p:txBody>
      </p:sp>
      <p:sp>
        <p:nvSpPr>
          <p:cNvPr id="19459" name="Прямоугольник 3"/>
          <p:cNvSpPr>
            <a:spLocks noChangeArrowheads="1"/>
          </p:cNvSpPr>
          <p:nvPr/>
        </p:nvSpPr>
        <p:spPr bwMode="auto">
          <a:xfrm>
            <a:off x="3714750" y="142875"/>
            <a:ext cx="2439988"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sz="3200" b="1">
                <a:solidFill>
                  <a:srgbClr val="D60093"/>
                </a:solidFill>
                <a:latin typeface="Arial Black" panose="020B0A04020102020204" pitchFamily="34" charset="0"/>
              </a:rPr>
              <a:t>Монголия</a:t>
            </a:r>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288" y="1000125"/>
            <a:ext cx="3960812" cy="581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Рисунок 4" descr="Безимени-12.gif"/>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rot="1101053">
            <a:off x="6588125" y="476250"/>
            <a:ext cx="1687513" cy="168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slow" p14:dur="1500" advClick="0" advTm="8000">
        <p:split orient="vert"/>
      </p:transition>
    </mc:Choice>
    <mc:Fallback>
      <p:transition spd="slow" advClick="0" advTm="800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blinds(horizontal)">
                                      <p:cBhvr>
                                        <p:cTn id="7" dur="500"/>
                                        <p:tgtEl>
                                          <p:spTgt spid="19459"/>
                                        </p:tgtEl>
                                      </p:cBhvr>
                                    </p:animEffect>
                                  </p:childTnLst>
                                </p:cTn>
                              </p:par>
                            </p:childTnLst>
                          </p:cTn>
                        </p:par>
                        <p:par>
                          <p:cTn id="8" fill="hold" nodeType="afterGroup">
                            <p:stCondLst>
                              <p:cond delay="500"/>
                            </p:stCondLst>
                            <p:childTnLst>
                              <p:par>
                                <p:cTn id="9" presetID="55" presetClass="entr" presetSubtype="0" fill="hold" nodeType="afterEffect">
                                  <p:stCondLst>
                                    <p:cond delay="0"/>
                                  </p:stCondLst>
                                  <p:childTnLst>
                                    <p:set>
                                      <p:cBhvr>
                                        <p:cTn id="10" dur="1" fill="hold">
                                          <p:stCondLst>
                                            <p:cond delay="0"/>
                                          </p:stCondLst>
                                        </p:cTn>
                                        <p:tgtEl>
                                          <p:spTgt spid="19460"/>
                                        </p:tgtEl>
                                        <p:attrNameLst>
                                          <p:attrName>style.visibility</p:attrName>
                                        </p:attrNameLst>
                                      </p:cBhvr>
                                      <p:to>
                                        <p:strVal val="visible"/>
                                      </p:to>
                                    </p:set>
                                    <p:anim calcmode="lin" valueType="num">
                                      <p:cBhvr>
                                        <p:cTn id="11" dur="1000" fill="hold"/>
                                        <p:tgtEl>
                                          <p:spTgt spid="19460"/>
                                        </p:tgtEl>
                                        <p:attrNameLst>
                                          <p:attrName>ppt_w</p:attrName>
                                        </p:attrNameLst>
                                      </p:cBhvr>
                                      <p:tavLst>
                                        <p:tav tm="0">
                                          <p:val>
                                            <p:strVal val="#ppt_w*0.70"/>
                                          </p:val>
                                        </p:tav>
                                        <p:tav tm="100000">
                                          <p:val>
                                            <p:strVal val="#ppt_w"/>
                                          </p:val>
                                        </p:tav>
                                      </p:tavLst>
                                    </p:anim>
                                    <p:anim calcmode="lin" valueType="num">
                                      <p:cBhvr>
                                        <p:cTn id="12" dur="1000" fill="hold"/>
                                        <p:tgtEl>
                                          <p:spTgt spid="19460"/>
                                        </p:tgtEl>
                                        <p:attrNameLst>
                                          <p:attrName>ppt_h</p:attrName>
                                        </p:attrNameLst>
                                      </p:cBhvr>
                                      <p:tavLst>
                                        <p:tav tm="0">
                                          <p:val>
                                            <p:strVal val="#ppt_h"/>
                                          </p:val>
                                        </p:tav>
                                        <p:tav tm="100000">
                                          <p:val>
                                            <p:strVal val="#ppt_h"/>
                                          </p:val>
                                        </p:tav>
                                      </p:tavLst>
                                    </p:anim>
                                    <p:animEffect transition="in" filter="fade">
                                      <p:cBhvr>
                                        <p:cTn id="13" dur="1000"/>
                                        <p:tgtEl>
                                          <p:spTgt spid="19460"/>
                                        </p:tgtEl>
                                      </p:cBhvr>
                                    </p:animEffect>
                                  </p:childTnLst>
                                </p:cTn>
                              </p:par>
                            </p:childTnLst>
                          </p:cTn>
                        </p:par>
                        <p:par>
                          <p:cTn id="14" fill="hold" nodeType="afterGroup">
                            <p:stCondLst>
                              <p:cond delay="1500"/>
                            </p:stCondLst>
                            <p:childTnLst>
                              <p:par>
                                <p:cTn id="15" presetID="3" presetClass="entr" presetSubtype="10" fill="hold" grpId="0" nodeType="afterEffect">
                                  <p:stCondLst>
                                    <p:cond delay="0"/>
                                  </p:stCondLst>
                                  <p:childTnLst>
                                    <p:set>
                                      <p:cBhvr>
                                        <p:cTn id="16" dur="1" fill="hold">
                                          <p:stCondLst>
                                            <p:cond delay="0"/>
                                          </p:stCondLst>
                                        </p:cTn>
                                        <p:tgtEl>
                                          <p:spTgt spid="19458"/>
                                        </p:tgtEl>
                                        <p:attrNameLst>
                                          <p:attrName>style.visibility</p:attrName>
                                        </p:attrNameLst>
                                      </p:cBhvr>
                                      <p:to>
                                        <p:strVal val="visible"/>
                                      </p:to>
                                    </p:set>
                                    <p:animEffect transition="in" filter="blinds(horizontal)">
                                      <p:cBhvr>
                                        <p:cTn id="17" dur="500"/>
                                        <p:tgtEl>
                                          <p:spTgt spid="19458"/>
                                        </p:tgtEl>
                                      </p:cBhvr>
                                    </p:animEffect>
                                  </p:childTnLst>
                                </p:cTn>
                              </p:par>
                              <p:par>
                                <p:cTn id="18" presetID="55"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strVal val="#ppt_w*0.70"/>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Прямоугольник 1"/>
          <p:cNvSpPr>
            <a:spLocks noChangeArrowheads="1"/>
          </p:cNvSpPr>
          <p:nvPr/>
        </p:nvSpPr>
        <p:spPr bwMode="auto">
          <a:xfrm>
            <a:off x="357188" y="2643188"/>
            <a:ext cx="45720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b="1">
                <a:latin typeface="Calibri" panose="020F0502020204030204" pitchFamily="34" charset="0"/>
              </a:rPr>
              <a:t> </a:t>
            </a:r>
          </a:p>
        </p:txBody>
      </p:sp>
      <p:sp>
        <p:nvSpPr>
          <p:cNvPr id="20483" name="Прямоугольник 2"/>
          <p:cNvSpPr>
            <a:spLocks noChangeArrowheads="1"/>
          </p:cNvSpPr>
          <p:nvPr/>
        </p:nvSpPr>
        <p:spPr bwMode="auto">
          <a:xfrm>
            <a:off x="3429000" y="0"/>
            <a:ext cx="18764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sz="3200" b="1">
                <a:solidFill>
                  <a:srgbClr val="CC0066"/>
                </a:solidFill>
                <a:latin typeface="Arial Black" panose="020B0A04020102020204" pitchFamily="34" charset="0"/>
              </a:rPr>
              <a:t>Япония</a:t>
            </a:r>
          </a:p>
        </p:txBody>
      </p:sp>
      <p:sp>
        <p:nvSpPr>
          <p:cNvPr id="20484" name="Прямоугольник 3"/>
          <p:cNvSpPr>
            <a:spLocks noChangeArrowheads="1"/>
          </p:cNvSpPr>
          <p:nvPr/>
        </p:nvSpPr>
        <p:spPr bwMode="auto">
          <a:xfrm>
            <a:off x="357188" y="4857750"/>
            <a:ext cx="8572500"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sz="2400" dirty="0">
                <a:solidFill>
                  <a:srgbClr val="003399"/>
                </a:solidFill>
                <a:latin typeface="Arial Black" panose="020B0A04020102020204" pitchFamily="34" charset="0"/>
              </a:rPr>
              <a:t>В Японии этот праздник отмечают третьего марта и именуют День девочек. Девушек в этой стране любят: имеется еще день, который отведен им - 15 ноября, однако, поздравляют не всех, а только трех- и семилетних </a:t>
            </a:r>
            <a:r>
              <a:rPr lang="ru-RU" sz="2400" dirty="0" smtClean="0">
                <a:solidFill>
                  <a:srgbClr val="003399"/>
                </a:solidFill>
                <a:latin typeface="Arial Black" panose="020B0A04020102020204" pitchFamily="34" charset="0"/>
              </a:rPr>
              <a:t>девочек. </a:t>
            </a:r>
            <a:endParaRPr lang="ru-RU" sz="2400" dirty="0">
              <a:solidFill>
                <a:srgbClr val="003399"/>
              </a:solidFill>
              <a:latin typeface="Arial Black" panose="020B0A04020102020204" pitchFamily="34" charset="0"/>
            </a:endParaRPr>
          </a:p>
        </p:txBody>
      </p:sp>
      <p:pic>
        <p:nvPicPr>
          <p:cNvPr id="5" name="Picture 9" descr="MPj04307480000[1]"/>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219700" y="836613"/>
            <a:ext cx="3589338" cy="3857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Рисунок 6" descr="Безимени-14.gif"/>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rot="-1098347">
            <a:off x="231775" y="1338263"/>
            <a:ext cx="4079875" cy="350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slow" p14:dur="1500" advClick="0" advTm="8000">
        <p:split orient="vert"/>
      </p:transition>
    </mc:Choice>
    <mc:Fallback>
      <p:transition spd="slow" advClick="0" advTm="800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blinds(horizontal)">
                                      <p:cBhvr>
                                        <p:cTn id="7" dur="500"/>
                                        <p:tgtEl>
                                          <p:spTgt spid="20483"/>
                                        </p:tgtEl>
                                      </p:cBhvr>
                                    </p:animEffect>
                                  </p:childTnLst>
                                </p:cTn>
                              </p:par>
                              <p:par>
                                <p:cTn id="8" presetID="55"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strVal val="#ppt_w*0.70"/>
                                          </p:val>
                                        </p:tav>
                                        <p:tav tm="100000">
                                          <p:val>
                                            <p:strVal val="#ppt_w"/>
                                          </p:val>
                                        </p:tav>
                                      </p:tavLst>
                                    </p:anim>
                                    <p:anim calcmode="lin" valueType="num">
                                      <p:cBhvr>
                                        <p:cTn id="11" dur="1000" fill="hold"/>
                                        <p:tgtEl>
                                          <p:spTgt spid="5"/>
                                        </p:tgtEl>
                                        <p:attrNameLst>
                                          <p:attrName>ppt_h</p:attrName>
                                        </p:attrNameLst>
                                      </p:cBhvr>
                                      <p:tavLst>
                                        <p:tav tm="0">
                                          <p:val>
                                            <p:strVal val="#ppt_h"/>
                                          </p:val>
                                        </p:tav>
                                        <p:tav tm="100000">
                                          <p:val>
                                            <p:strVal val="#ppt_h"/>
                                          </p:val>
                                        </p:tav>
                                      </p:tavLst>
                                    </p:anim>
                                    <p:animEffect transition="in" filter="fade">
                                      <p:cBhvr>
                                        <p:cTn id="12" dur="1000"/>
                                        <p:tgtEl>
                                          <p:spTgt spid="5"/>
                                        </p:tgtEl>
                                      </p:cBhvr>
                                    </p:animEffect>
                                  </p:childTnLst>
                                </p:cTn>
                              </p:par>
                            </p:childTnLst>
                          </p:cTn>
                        </p:par>
                        <p:par>
                          <p:cTn id="13" fill="hold" nodeType="afterGroup">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20484"/>
                                        </p:tgtEl>
                                        <p:attrNameLst>
                                          <p:attrName>style.visibility</p:attrName>
                                        </p:attrNameLst>
                                      </p:cBhvr>
                                      <p:to>
                                        <p:strVal val="visible"/>
                                      </p:to>
                                    </p:set>
                                    <p:animEffect transition="in" filter="blinds(horizontal)">
                                      <p:cBhvr>
                                        <p:cTn id="16" dur="500"/>
                                        <p:tgtEl>
                                          <p:spTgt spid="20484"/>
                                        </p:tgtEl>
                                      </p:cBhvr>
                                    </p:animEffect>
                                  </p:childTnLst>
                                </p:cTn>
                              </p:par>
                              <p:par>
                                <p:cTn id="17" presetID="55"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Прямоугольник 2"/>
          <p:cNvSpPr>
            <a:spLocks noChangeArrowheads="1"/>
          </p:cNvSpPr>
          <p:nvPr/>
        </p:nvSpPr>
        <p:spPr bwMode="auto">
          <a:xfrm>
            <a:off x="3714750" y="142875"/>
            <a:ext cx="213677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sz="3200" b="1">
                <a:solidFill>
                  <a:srgbClr val="CC0066"/>
                </a:solidFill>
                <a:latin typeface="Arial Black" panose="020B0A04020102020204" pitchFamily="34" charset="0"/>
              </a:rPr>
              <a:t>Вьетнам</a:t>
            </a:r>
          </a:p>
        </p:txBody>
      </p:sp>
      <p:sp>
        <p:nvSpPr>
          <p:cNvPr id="21507" name="Прямоугольник 3"/>
          <p:cNvSpPr>
            <a:spLocks noChangeArrowheads="1"/>
          </p:cNvSpPr>
          <p:nvPr/>
        </p:nvSpPr>
        <p:spPr bwMode="auto">
          <a:xfrm>
            <a:off x="3714750" y="785813"/>
            <a:ext cx="5143500" cy="556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ru-RU" sz="2400">
              <a:solidFill>
                <a:srgbClr val="003399"/>
              </a:solidFill>
              <a:latin typeface="Arial Black" panose="020B0A04020102020204" pitchFamily="34" charset="0"/>
            </a:endParaRPr>
          </a:p>
          <a:p>
            <a:pPr algn="ctr" eaLnBrk="1" hangingPunct="1"/>
            <a:r>
              <a:rPr lang="ru-RU" sz="2400">
                <a:solidFill>
                  <a:srgbClr val="003399"/>
                </a:solidFill>
                <a:latin typeface="Arial Black" panose="020B0A04020102020204" pitchFamily="34" charset="0"/>
              </a:rPr>
              <a:t>В этой стране женщин принято поздравлять уже две тысячи лет. Раньше этот праздник назывался День памяти сестёр Чынг. Это были храбрые девушки, которые возглавили освободительную войну вьетнамского народа против китайской агрессии. После победы социализма во Вьетнаме День памяти сестёр Чынг плавно перешёл в 8 Марта</a:t>
            </a:r>
          </a:p>
        </p:txBody>
      </p:sp>
      <p:pic>
        <p:nvPicPr>
          <p:cNvPr id="21508" name="Picture 4"/>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23850" y="2060575"/>
            <a:ext cx="3062288" cy="4300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Рисунок 4" descr="Безимени-15.gif"/>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rot="1341362">
            <a:off x="1042988" y="404813"/>
            <a:ext cx="1728787" cy="1338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slow" p14:dur="1500" advClick="0" advTm="8000">
        <p:split orient="vert"/>
      </p:transition>
    </mc:Choice>
    <mc:Fallback>
      <p:transition spd="slow" advClick="0" advTm="800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linds(horizontal)">
                                      <p:cBhvr>
                                        <p:cTn id="7" dur="500"/>
                                        <p:tgtEl>
                                          <p:spTgt spid="21506"/>
                                        </p:tgtEl>
                                      </p:cBhvr>
                                    </p:animEffect>
                                  </p:childTnLst>
                                </p:cTn>
                              </p:par>
                              <p:par>
                                <p:cTn id="8" presetID="55" presetClass="entr" presetSubtype="0" fill="hold" nodeType="withEffect">
                                  <p:stCondLst>
                                    <p:cond delay="0"/>
                                  </p:stCondLst>
                                  <p:childTnLst>
                                    <p:set>
                                      <p:cBhvr>
                                        <p:cTn id="9" dur="1" fill="hold">
                                          <p:stCondLst>
                                            <p:cond delay="0"/>
                                          </p:stCondLst>
                                        </p:cTn>
                                        <p:tgtEl>
                                          <p:spTgt spid="21508"/>
                                        </p:tgtEl>
                                        <p:attrNameLst>
                                          <p:attrName>style.visibility</p:attrName>
                                        </p:attrNameLst>
                                      </p:cBhvr>
                                      <p:to>
                                        <p:strVal val="visible"/>
                                      </p:to>
                                    </p:set>
                                    <p:anim calcmode="lin" valueType="num">
                                      <p:cBhvr>
                                        <p:cTn id="10" dur="1000" fill="hold"/>
                                        <p:tgtEl>
                                          <p:spTgt spid="21508"/>
                                        </p:tgtEl>
                                        <p:attrNameLst>
                                          <p:attrName>ppt_w</p:attrName>
                                        </p:attrNameLst>
                                      </p:cBhvr>
                                      <p:tavLst>
                                        <p:tav tm="0">
                                          <p:val>
                                            <p:strVal val="#ppt_w*0.70"/>
                                          </p:val>
                                        </p:tav>
                                        <p:tav tm="100000">
                                          <p:val>
                                            <p:strVal val="#ppt_w"/>
                                          </p:val>
                                        </p:tav>
                                      </p:tavLst>
                                    </p:anim>
                                    <p:anim calcmode="lin" valueType="num">
                                      <p:cBhvr>
                                        <p:cTn id="11" dur="1000" fill="hold"/>
                                        <p:tgtEl>
                                          <p:spTgt spid="21508"/>
                                        </p:tgtEl>
                                        <p:attrNameLst>
                                          <p:attrName>ppt_h</p:attrName>
                                        </p:attrNameLst>
                                      </p:cBhvr>
                                      <p:tavLst>
                                        <p:tav tm="0">
                                          <p:val>
                                            <p:strVal val="#ppt_h"/>
                                          </p:val>
                                        </p:tav>
                                        <p:tav tm="100000">
                                          <p:val>
                                            <p:strVal val="#ppt_h"/>
                                          </p:val>
                                        </p:tav>
                                      </p:tavLst>
                                    </p:anim>
                                    <p:animEffect transition="in" filter="fade">
                                      <p:cBhvr>
                                        <p:cTn id="12" dur="1000"/>
                                        <p:tgtEl>
                                          <p:spTgt spid="21508"/>
                                        </p:tgtEl>
                                      </p:cBhvr>
                                    </p:animEffect>
                                  </p:childTnLst>
                                </p:cTn>
                              </p:par>
                            </p:childTnLst>
                          </p:cTn>
                        </p:par>
                        <p:par>
                          <p:cTn id="13" fill="hold" nodeType="afterGroup">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21507"/>
                                        </p:tgtEl>
                                        <p:attrNameLst>
                                          <p:attrName>style.visibility</p:attrName>
                                        </p:attrNameLst>
                                      </p:cBhvr>
                                      <p:to>
                                        <p:strVal val="visible"/>
                                      </p:to>
                                    </p:set>
                                    <p:animEffect transition="in" filter="blinds(horizontal)">
                                      <p:cBhvr>
                                        <p:cTn id="16" dur="500"/>
                                        <p:tgtEl>
                                          <p:spTgt spid="21507"/>
                                        </p:tgtEl>
                                      </p:cBhvr>
                                    </p:animEffect>
                                  </p:childTnLst>
                                </p:cTn>
                              </p:par>
                              <p:par>
                                <p:cTn id="17" presetID="55"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0.70"/>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869</TotalTime>
  <Words>758</Words>
  <Application>Microsoft Office PowerPoint</Application>
  <PresentationFormat>Экран (4:3)</PresentationFormat>
  <Paragraphs>108</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vector>
  </TitlesOfParts>
  <Company>MultiDVD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SamLab.ws</dc:creator>
  <cp:lastModifiedBy>ОКТ</cp:lastModifiedBy>
  <cp:revision>87</cp:revision>
  <dcterms:created xsi:type="dcterms:W3CDTF">2011-02-18T19:31:25Z</dcterms:created>
  <dcterms:modified xsi:type="dcterms:W3CDTF">2018-02-27T08:59:02Z</dcterms:modified>
</cp:coreProperties>
</file>