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42" r:id="rId3"/>
    <p:sldId id="345" r:id="rId4"/>
    <p:sldId id="364" r:id="rId5"/>
    <p:sldId id="367" r:id="rId6"/>
    <p:sldId id="365" r:id="rId7"/>
    <p:sldId id="366" r:id="rId8"/>
    <p:sldId id="369" r:id="rId9"/>
    <p:sldId id="349" r:id="rId10"/>
    <p:sldId id="322" r:id="rId11"/>
    <p:sldId id="301" r:id="rId12"/>
    <p:sldId id="371" r:id="rId13"/>
    <p:sldId id="376" r:id="rId14"/>
    <p:sldId id="375" r:id="rId15"/>
    <p:sldId id="372" r:id="rId16"/>
    <p:sldId id="343" r:id="rId17"/>
    <p:sldId id="346" r:id="rId18"/>
    <p:sldId id="344" r:id="rId19"/>
    <p:sldId id="377" r:id="rId20"/>
    <p:sldId id="293" r:id="rId21"/>
    <p:sldId id="290" r:id="rId22"/>
    <p:sldId id="378" r:id="rId23"/>
    <p:sldId id="379" r:id="rId24"/>
    <p:sldId id="383" r:id="rId25"/>
    <p:sldId id="382" r:id="rId26"/>
    <p:sldId id="300" r:id="rId27"/>
    <p:sldId id="384" r:id="rId28"/>
    <p:sldId id="380" r:id="rId29"/>
    <p:sldId id="381" r:id="rId30"/>
    <p:sldId id="310" r:id="rId31"/>
    <p:sldId id="386" r:id="rId32"/>
    <p:sldId id="318" r:id="rId33"/>
    <p:sldId id="387" r:id="rId34"/>
    <p:sldId id="393" r:id="rId35"/>
    <p:sldId id="31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FF3300"/>
    <a:srgbClr val="CC0000"/>
    <a:srgbClr val="FF9900"/>
    <a:srgbClr val="FFFF00"/>
    <a:srgbClr val="CCCCFF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79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51407-33A9-4858-9495-5ED10A269D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41490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6FD3B-75EC-4ADB-9018-AC458685B0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62080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7F36-8ADE-4597-A8BE-F9684C1336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3392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132DB-B8CF-48CA-92F2-49335E2BD4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25670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ED013-CE14-4192-B4E3-79BA9278C4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41896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B7F14-4F60-45E8-86E0-7573D51718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26440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77F98-EF67-4421-A278-C1452AFC64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07786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F719E-EB30-4581-9F61-E04444598B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5313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3F254-A57D-4898-8F90-990A0C07E6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6078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54282-37E7-4CDF-AB54-9258916DF0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6596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74A4-B9A4-47E2-BDE1-0F985585E2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31826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FC0EA-098B-4CE6-9936-0BDF3B31D8C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68313" y="6021388"/>
            <a:ext cx="8161337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Комсомольцы защищали Родину на всех фронтах…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ire-smok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42" t="29541" r="66936" b="13788"/>
          <a:stretch>
            <a:fillRect/>
          </a:stretch>
        </p:blipFill>
        <p:spPr bwMode="auto">
          <a:xfrm>
            <a:off x="527050" y="260350"/>
            <a:ext cx="3108325" cy="6121400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95738" y="1484313"/>
            <a:ext cx="4751387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14 июня 1945 года –</a:t>
            </a:r>
          </a:p>
          <a:p>
            <a:pPr algn="ctr"/>
            <a:r>
              <a:rPr lang="ru-RU" sz="2400" b="1">
                <a:solidFill>
                  <a:srgbClr val="FFFF00"/>
                </a:solidFill>
              </a:rPr>
              <a:t>За выдающиеся заслуги</a:t>
            </a:r>
          </a:p>
          <a:p>
            <a:pPr algn="ctr"/>
            <a:r>
              <a:rPr lang="ru-RU" sz="2400" b="1">
                <a:solidFill>
                  <a:srgbClr val="FFFF00"/>
                </a:solidFill>
              </a:rPr>
              <a:t> перед Родиной в годы </a:t>
            </a:r>
          </a:p>
          <a:p>
            <a:pPr algn="ctr"/>
            <a:r>
              <a:rPr lang="ru-RU" sz="2400" b="1">
                <a:solidFill>
                  <a:srgbClr val="FFFF00"/>
                </a:solidFill>
              </a:rPr>
              <a:t>Великой Отечественной войны против гитлеровской Германии</a:t>
            </a:r>
          </a:p>
          <a:p>
            <a:pPr algn="ctr"/>
            <a:r>
              <a:rPr lang="ru-RU" sz="2400" b="1">
                <a:solidFill>
                  <a:srgbClr val="FFFF00"/>
                </a:solidFill>
              </a:rPr>
              <a:t>Президиум Верховного Совета наградил комсомол </a:t>
            </a:r>
          </a:p>
          <a:p>
            <a:pPr algn="ctr"/>
            <a:r>
              <a:rPr lang="ru-RU" sz="2400" b="1">
                <a:solidFill>
                  <a:srgbClr val="FFFF00"/>
                </a:solidFill>
              </a:rPr>
              <a:t>орденом Ленина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273925" cy="53006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611188" y="5445125"/>
            <a:ext cx="81359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После окончания Великой Отечественной войны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комсомол направил все усилия на восстановление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разрушенного в годы войны народного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763713" y="188913"/>
            <a:ext cx="5494337" cy="822325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Комсомольцы на восстановлении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народного хозяйства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7" t="20778" r="65741" b="15741"/>
          <a:stretch>
            <a:fillRect/>
          </a:stretch>
        </p:blipFill>
        <p:spPr bwMode="auto">
          <a:xfrm>
            <a:off x="468313" y="765175"/>
            <a:ext cx="2951162" cy="54721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3995738" y="1989138"/>
            <a:ext cx="4341812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В 1948 году за активное участие в социалистическом строительстве,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в связи с 30-летием со дня рождения ВЛКСМ, комсомол был награждён вторым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орденом Ленина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596187" cy="45815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0" y="4575175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С 1954 года в стране начался комплекс мероприятий по ликвидации отставания сельского хозяйства и увеличения производства зерна. Для этого нужно было ввести в оборот обширные земли в Казахстане, Поволжье и Сибири. Комсомольцы первыми поехали на освоение целинных земель и строить новые города.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339975" y="549275"/>
            <a:ext cx="3419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</a:rPr>
              <a:t>Дорога на  целину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419475" y="26035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Первые целинники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411413" y="5876925"/>
            <a:ext cx="4422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Уборка зерна на целине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71" t="25452" r="65401" b="4320"/>
          <a:stretch>
            <a:fillRect/>
          </a:stretch>
        </p:blipFill>
        <p:spPr bwMode="auto">
          <a:xfrm>
            <a:off x="611188" y="333375"/>
            <a:ext cx="2952750" cy="54721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924300" y="2133600"/>
            <a:ext cx="44831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В 1956 году за большие заслуги комсомольцев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при освоении целинных и залежных земель,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комсомол был награждён третьим орденом Ленина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403350" y="260350"/>
            <a:ext cx="6397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</a:rPr>
              <a:t>…воевали в партизанских отрядах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3203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1188" y="1341438"/>
            <a:ext cx="45370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С 50-60 годов началось массовое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привлечение комсомольцев к строительству,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переросшее в комсомольские стройки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по всему Советскому Союзу – это Камаз и Талнах, метро, Саяно-Шушенская ГЭС и конечно Байкало-Амурская магистраль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258888" y="260350"/>
            <a:ext cx="6705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…день и ночь работали на заводах в тылу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0" t="18802" r="66457" b="10207"/>
          <a:stretch>
            <a:fillRect/>
          </a:stretch>
        </p:blipFill>
        <p:spPr bwMode="auto">
          <a:xfrm>
            <a:off x="684213" y="188913"/>
            <a:ext cx="2735262" cy="58324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3492500" y="1196975"/>
            <a:ext cx="525621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CC0000"/>
                </a:solidFill>
              </a:rPr>
              <a:t>В 1968 советская молодёжь и весь народ отметили 50-летний юбилей Ленинского комсомола. За выдающиеся заслуги и большой вклад комсомольцев в становление и укрепление Советской власти, мужество и героизм, проявленные в боях с врагами социалистического Отечества, активное участие в строительстве социализма, ВЛКСМ был награждён орденом Октябрьской Революции.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fire_texture1413 (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humb_1510831397-cf7ef78f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064500" cy="5157788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35000" y="5516563"/>
            <a:ext cx="76088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Комсомол сыграл огромную роль в воспитании </a:t>
            </a:r>
          </a:p>
          <a:p>
            <a:pPr algn="ctr"/>
            <a:r>
              <a:rPr lang="ru-RU" sz="2400" b="1">
                <a:solidFill>
                  <a:srgbClr val="FFFF00"/>
                </a:solidFill>
              </a:rPr>
              <a:t>патриотизма, любви к Родине у миллионов </a:t>
            </a:r>
          </a:p>
          <a:p>
            <a:pPr algn="ctr"/>
            <a:r>
              <a:rPr lang="ru-RU" sz="2400" b="1">
                <a:solidFill>
                  <a:srgbClr val="FFFF00"/>
                </a:solidFill>
              </a:rPr>
              <a:t>юношей и девушек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4581525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Решение о самороспуске Всесоюзного Ленинского Коммунистического Союза Молодежи было принято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27–28 сентября 1991 года на XXII чрезвычайном съезде ВЛКСМ.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/>
            </a:r>
            <a:br>
              <a:rPr lang="ru-RU" sz="2400" b="1">
                <a:solidFill>
                  <a:srgbClr val="CC0000"/>
                </a:solidFill>
              </a:rPr>
            </a:br>
            <a:endParaRPr lang="ru-RU" sz="2400" b="1">
              <a:solidFill>
                <a:srgbClr val="CC0000"/>
              </a:solidFill>
            </a:endParaRPr>
          </a:p>
        </p:txBody>
      </p:sp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46" t="29445" r="18810" b="20139"/>
          <a:stretch>
            <a:fillRect/>
          </a:stretch>
        </p:blipFill>
        <p:spPr bwMode="auto">
          <a:xfrm>
            <a:off x="0" y="0"/>
            <a:ext cx="91440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684213" y="1628775"/>
            <a:ext cx="7993062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400" b="1" i="1">
                <a:solidFill>
                  <a:srgbClr val="0000FF"/>
                </a:solidFill>
              </a:rPr>
              <a:t>С распадом Советского Союза комсомол исчез, но в современной России существует множество молодежных организаций, которые должны играть весомую роль в государстве. Комсомол является для молодёжи примером, такой должна стать молодежь </a:t>
            </a:r>
            <a:r>
              <a:rPr lang="en-US" sz="2400" b="1" i="1">
                <a:solidFill>
                  <a:srgbClr val="0000FF"/>
                </a:solidFill>
              </a:rPr>
              <a:t>XXI</a:t>
            </a:r>
            <a:r>
              <a:rPr lang="ru-RU" sz="2400" b="1" i="1">
                <a:solidFill>
                  <a:srgbClr val="0000FF"/>
                </a:solidFill>
              </a:rPr>
              <a:t> века – сплоченной, активной, целеустремленной. </a:t>
            </a:r>
            <a:r>
              <a:rPr lang="ru-RU" sz="2400" b="1" i="1">
                <a:solidFill>
                  <a:srgbClr val="CC0000"/>
                </a:solidFill>
              </a:rPr>
              <a:t>Комсомол, с Юбилеем!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619250" y="2833688"/>
            <a:ext cx="52339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FF"/>
                </a:solidFill>
              </a:rPr>
              <a:t>Подготовила главный  библиограф читального зала </a:t>
            </a:r>
          </a:p>
          <a:p>
            <a:pPr algn="ctr"/>
            <a:r>
              <a:rPr lang="ru-RU" sz="1400">
                <a:solidFill>
                  <a:srgbClr val="0000FF"/>
                </a:solidFill>
              </a:rPr>
              <a:t>Центральной библиотеки                                                                               Л.П. Кудрявцева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932363" y="2133600"/>
            <a:ext cx="36925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За годы войны 7 тысяч комсомольцев получили звание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Героя Советского Союза,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60 из них дважды удостоены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этого звания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869">
            <a:off x="323850" y="1268413"/>
            <a:ext cx="4427538" cy="30146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09"/>
          <a:stretch>
            <a:fillRect/>
          </a:stretch>
        </p:blipFill>
        <p:spPr bwMode="auto">
          <a:xfrm>
            <a:off x="684213" y="765175"/>
            <a:ext cx="3484562" cy="52816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772025" y="2801938"/>
            <a:ext cx="3409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Зоя</a:t>
            </a:r>
          </a:p>
          <a:p>
            <a:pPr algn="ctr"/>
            <a:r>
              <a:rPr lang="ru-RU" sz="2800" b="1">
                <a:solidFill>
                  <a:srgbClr val="CC0000"/>
                </a:solidFill>
              </a:rPr>
              <a:t>Космодемьянская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49" t="29700" r="22247"/>
          <a:stretch>
            <a:fillRect/>
          </a:stretch>
        </p:blipFill>
        <p:spPr bwMode="auto">
          <a:xfrm>
            <a:off x="539750" y="692150"/>
            <a:ext cx="4537075" cy="511333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5659438" y="3090863"/>
            <a:ext cx="20970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Александр</a:t>
            </a:r>
          </a:p>
          <a:p>
            <a:pPr algn="ctr"/>
            <a:r>
              <a:rPr lang="ru-RU" sz="2800" b="1">
                <a:solidFill>
                  <a:srgbClr val="CC0000"/>
                </a:solidFill>
              </a:rPr>
              <a:t>Матросов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61963" y="738188"/>
            <a:ext cx="4110037" cy="5381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5219700" y="2708275"/>
            <a:ext cx="2493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Валентина</a:t>
            </a:r>
          </a:p>
          <a:p>
            <a:pPr algn="ctr"/>
            <a:r>
              <a:rPr lang="ru-RU" sz="2800" b="1">
                <a:solidFill>
                  <a:srgbClr val="CC0000"/>
                </a:solidFill>
              </a:rPr>
              <a:t>Гризодубова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64"/>
          <a:stretch>
            <a:fillRect/>
          </a:stretch>
        </p:blipFill>
        <p:spPr bwMode="auto">
          <a:xfrm>
            <a:off x="673100" y="571500"/>
            <a:ext cx="3827463" cy="53784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5200650" y="2028825"/>
            <a:ext cx="21002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Виктор</a:t>
            </a:r>
          </a:p>
          <a:p>
            <a:pPr algn="ctr"/>
            <a:r>
              <a:rPr lang="ru-RU" sz="2800" b="1">
                <a:solidFill>
                  <a:srgbClr val="CC0000"/>
                </a:solidFill>
              </a:rPr>
              <a:t>Талалихин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619250" y="5229225"/>
            <a:ext cx="561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Герои комсомольской подпольной </a:t>
            </a:r>
          </a:p>
          <a:p>
            <a:pPr algn="ctr"/>
            <a:r>
              <a:rPr lang="ru-RU" sz="2400" b="1">
                <a:solidFill>
                  <a:srgbClr val="CC0000"/>
                </a:solidFill>
              </a:rPr>
              <a:t>организации «Молодая гвардия»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381</Words>
  <Application>Microsoft Office PowerPoint</Application>
  <PresentationFormat>Экран (4:3)</PresentationFormat>
  <Paragraphs>52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комсомола</dc:title>
  <dc:creator>1_2</dc:creator>
  <cp:lastModifiedBy>ОКТ</cp:lastModifiedBy>
  <cp:revision>42</cp:revision>
  <dcterms:created xsi:type="dcterms:W3CDTF">2018-02-28T06:38:51Z</dcterms:created>
  <dcterms:modified xsi:type="dcterms:W3CDTF">2018-03-23T12:24:30Z</dcterms:modified>
</cp:coreProperties>
</file>