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2" r:id="rId2"/>
    <p:sldId id="257" r:id="rId3"/>
    <p:sldId id="292" r:id="rId4"/>
    <p:sldId id="294" r:id="rId5"/>
    <p:sldId id="281" r:id="rId6"/>
    <p:sldId id="285" r:id="rId7"/>
    <p:sldId id="296" r:id="rId8"/>
    <p:sldId id="279" r:id="rId9"/>
    <p:sldId id="293" r:id="rId10"/>
    <p:sldId id="277" r:id="rId11"/>
    <p:sldId id="283" r:id="rId12"/>
    <p:sldId id="298" r:id="rId13"/>
    <p:sldId id="302" r:id="rId14"/>
    <p:sldId id="309" r:id="rId15"/>
    <p:sldId id="304" r:id="rId16"/>
    <p:sldId id="355" r:id="rId17"/>
    <p:sldId id="278" r:id="rId18"/>
    <p:sldId id="305" r:id="rId19"/>
    <p:sldId id="310" r:id="rId20"/>
    <p:sldId id="308" r:id="rId21"/>
    <p:sldId id="307" r:id="rId22"/>
    <p:sldId id="343" r:id="rId23"/>
    <p:sldId id="314" r:id="rId24"/>
    <p:sldId id="320" r:id="rId25"/>
    <p:sldId id="326" r:id="rId26"/>
    <p:sldId id="316" r:id="rId27"/>
    <p:sldId id="321" r:id="rId28"/>
    <p:sldId id="315" r:id="rId29"/>
    <p:sldId id="329" r:id="rId30"/>
    <p:sldId id="337" r:id="rId31"/>
    <p:sldId id="342" r:id="rId32"/>
    <p:sldId id="338" r:id="rId33"/>
    <p:sldId id="334" r:id="rId34"/>
    <p:sldId id="327" r:id="rId35"/>
    <p:sldId id="336" r:id="rId36"/>
    <p:sldId id="360" r:id="rId37"/>
    <p:sldId id="356" r:id="rId38"/>
    <p:sldId id="341" r:id="rId39"/>
    <p:sldId id="299" r:id="rId40"/>
    <p:sldId id="345" r:id="rId41"/>
    <p:sldId id="362" r:id="rId42"/>
    <p:sldId id="361" r:id="rId43"/>
    <p:sldId id="359" r:id="rId44"/>
    <p:sldId id="317" r:id="rId45"/>
    <p:sldId id="363" r:id="rId46"/>
    <p:sldId id="357" r:id="rId47"/>
    <p:sldId id="318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3399FF"/>
    <a:srgbClr val="CC00FF"/>
    <a:srgbClr val="FF66FF"/>
    <a:srgbClr val="CC0000"/>
    <a:srgbClr val="CCCC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94F50E2-06E0-470F-B66A-DE7637023701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C2FC6-B86F-462D-90F5-7FE5C524DC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8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93C8D-79DC-4236-AAE1-BE4A1D34E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241157"/>
      </p:ext>
    </p:extLst>
  </p:cSld>
  <p:clrMapOvr>
    <a:masterClrMapping/>
  </p:clrMapOvr>
  <p:transition spd="slow" advClick="0" advTm="8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C91B2-4E7C-4E50-A0F6-72CC29041C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663655"/>
      </p:ext>
    </p:extLst>
  </p:cSld>
  <p:clrMapOvr>
    <a:masterClrMapping/>
  </p:clrMapOvr>
  <p:transition spd="slow" advClick="0" advTm="8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ED901-E71E-43BE-B9E0-0BC77181E2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31942"/>
      </p:ext>
    </p:extLst>
  </p:cSld>
  <p:clrMapOvr>
    <a:masterClrMapping/>
  </p:clrMapOvr>
  <p:transition spd="slow" advClick="0" advTm="8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331C3-4D6F-410F-A21C-22154993D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292303"/>
      </p:ext>
    </p:extLst>
  </p:cSld>
  <p:clrMapOvr>
    <a:masterClrMapping/>
  </p:clrMapOvr>
  <p:transition spd="slow" advClick="0" advTm="8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98D94-A5AF-4607-BD30-24659459C5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723328"/>
      </p:ext>
    </p:extLst>
  </p:cSld>
  <p:clrMapOvr>
    <a:masterClrMapping/>
  </p:clrMapOvr>
  <p:transition spd="slow" advClick="0" advTm="8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05AF-A0AC-4FC5-B1A0-74F2EE9886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054250"/>
      </p:ext>
    </p:extLst>
  </p:cSld>
  <p:clrMapOvr>
    <a:masterClrMapping/>
  </p:clrMapOvr>
  <p:transition spd="slow" advClick="0" advTm="8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2BAC8-FF87-4773-9B42-5198B0B65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745755"/>
      </p:ext>
    </p:extLst>
  </p:cSld>
  <p:clrMapOvr>
    <a:masterClrMapping/>
  </p:clrMapOvr>
  <p:transition spd="slow" advClick="0" advTm="8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22497-BBCE-4D48-92E4-471532560C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771387"/>
      </p:ext>
    </p:extLst>
  </p:cSld>
  <p:clrMapOvr>
    <a:masterClrMapping/>
  </p:clrMapOvr>
  <p:transition spd="slow" advClick="0" advTm="8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43A0A-58FC-486B-913E-EEB758A805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391167"/>
      </p:ext>
    </p:extLst>
  </p:cSld>
  <p:clrMapOvr>
    <a:masterClrMapping/>
  </p:clrMapOvr>
  <p:transition spd="slow" advClick="0" advTm="8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B019-D985-4871-BB8C-03D06DE181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765550"/>
      </p:ext>
    </p:extLst>
  </p:cSld>
  <p:clrMapOvr>
    <a:masterClrMapping/>
  </p:clrMapOvr>
  <p:transition spd="slow" advClick="0" advTm="8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05700-F583-4F99-9F03-DFBEFAF74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519758"/>
      </p:ext>
    </p:extLst>
  </p:cSld>
  <p:clrMapOvr>
    <a:masterClrMapping/>
  </p:clrMapOvr>
  <p:transition spd="slow" advClick="0" advTm="8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26013-E021-4B83-896D-120EC46B3F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8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39238" cy="6883401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00650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627313" y="2325688"/>
            <a:ext cx="6264275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Максим 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Горький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-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 rot="-180423">
            <a:off x="3997325" y="3948113"/>
            <a:ext cx="4895850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80000" scaled="1"/>
                </a:gradFill>
                <a:latin typeface="Impact" panose="020B0806030902050204" pitchFamily="34" charset="0"/>
              </a:rPr>
              <a:t>эпоха и судьба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527425" y="0"/>
            <a:ext cx="5616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>
                <a:solidFill>
                  <a:srgbClr val="00FFFF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 Центральная библиотека.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484688" y="6240463"/>
            <a:ext cx="412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FFFF"/>
                </a:solidFill>
              </a:rPr>
              <a:t>Презентация, посвященная 150-летию </a:t>
            </a:r>
          </a:p>
          <a:p>
            <a:pPr algn="ctr" eaLnBrk="1" hangingPunct="1"/>
            <a:r>
              <a:rPr lang="ru-RU" sz="1600" b="1">
                <a:solidFill>
                  <a:srgbClr val="00FFFF"/>
                </a:solidFill>
              </a:rPr>
              <a:t>со дня рождения А.М.Горького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kash1 Максим Горький и Нижний Новгор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0"/>
            <a:ext cx="777716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39750" y="5464175"/>
            <a:ext cx="79549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Дом Кашириных в Нижнем Новгороде, где провёл </a:t>
            </a:r>
          </a:p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детские годы маленький </a:t>
            </a:r>
            <a:r>
              <a:rPr lang="ru-RU" sz="2400" b="1" dirty="0" smtClean="0">
                <a:solidFill>
                  <a:srgbClr val="0000FF"/>
                </a:solidFill>
              </a:rPr>
              <a:t>Алексей.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9" descr="http://pressa.tv/uploads/posts/2017-11/1511505034_q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33375"/>
            <a:ext cx="3673475" cy="611981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572000" y="377825"/>
            <a:ext cx="45005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С 1877 года – Алексей Пешков учится в Нижегородском Кунавинском училище.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1879 год – от скоротечной чахотки умирает его мать. После этого в семье Кашириных начинаются конфликты, в результате которых разоряется и сходит с ума дед. Из-за отсутствия денег Алексей Пешков вынужден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оставить учебу. 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403350" y="1628775"/>
            <a:ext cx="63373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С 11 лет он вынужден был идти «в люди»; работал «мальчиком» при магазине, буфетным посудником на пароходе, учеником в иконописной мастерской, пекарем и т. д.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4772025" y="1136650"/>
            <a:ext cx="41767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Настоящего образования Горький не получил, закончив лишь ремесленное училище. Жажда знаний утолялась </a:t>
            </a:r>
            <a:r>
              <a:rPr lang="ru-RU" sz="2400" b="1" dirty="0" err="1" smtClean="0">
                <a:solidFill>
                  <a:srgbClr val="0000FF"/>
                </a:solidFill>
              </a:rPr>
              <a:t>самостоятель,но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он рос «самоучкой». Тяжелая работа  и ранние лишения преподали хорошее знание жизни и внушили мечты о переустройстве мира. 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89375" cy="576103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572000" y="377825"/>
            <a:ext cx="4500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15364" name="Picture 2" descr="C:\Users\ДОЦБ\Desktop\216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8913"/>
            <a:ext cx="3535362" cy="504031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C:\Users\ДОЦБ\Desktop\img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7488"/>
            <a:ext cx="3816350" cy="49403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0" y="528955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Первая настоящая любовь Алексея – жена одного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из политических ссыльных Ольга Каменская.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Женщина не принимала всерьёз ухаживания страстно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влюблённого юноши и не решилась расстаться с мужем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1198563" y="4724400"/>
            <a:ext cx="235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0000"/>
                </a:solidFill>
              </a:rPr>
              <a:t>Ольга Каменская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795963" y="4508500"/>
            <a:ext cx="206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Ольга с мужем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ЦБ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557713" y="2205038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611188" y="1166813"/>
            <a:ext cx="7848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Затем в течении трёх лет  Алексей Пешков скитается по России в поисках работы и впечатлений. Он проезжает Поволжье, Дон, Украину, Крым, Южную Бессарабию, Кавказ. Пешков успевает побывать батраком в деревне, мойщиком посуды, поработать на рыбных, соляных промыслах, работником в ремонтных мастерских. Он завязывает контакты в творческой среде. Странствуя, Пешков собирает прототипы своих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будущих героев. 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0" y="0"/>
            <a:ext cx="8604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Странствуя по России, М.Горький летом 1891 года побывал на Кубани. Пережитые в это время испытания были описаны в рассказе «Мой спутник». Молодой Горький побывал в Лабинске, в станице Ханской и Армавире, о чём поведал в рассказе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«Два босяка»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4435475"/>
            <a:ext cx="8353425" cy="1827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sz="2400" b="1" kern="0" dirty="0">
                <a:solidFill>
                  <a:srgbClr val="0000FF"/>
                </a:solidFill>
                <a:latin typeface="Georgia" pitchFamily="18" charset="0"/>
              </a:rPr>
              <a:t>1895 год – при содействии Короленко Горький становится сотрудником «Самарской газеты», где ежедневно пишет фельетоны в рубрике «Между прочим», подписываясь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sz="2400" b="1" kern="0" dirty="0"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2400" b="1" kern="0" dirty="0" err="1">
                <a:solidFill>
                  <a:srgbClr val="0000FF"/>
                </a:solidFill>
                <a:latin typeface="Georgia" pitchFamily="18" charset="0"/>
              </a:rPr>
              <a:t>Иегудиил</a:t>
            </a:r>
            <a:r>
              <a:rPr lang="ru-RU" sz="2400" b="1" kern="0" dirty="0">
                <a:solidFill>
                  <a:srgbClr val="0000FF"/>
                </a:solidFill>
                <a:latin typeface="Georgia" pitchFamily="18" charset="0"/>
              </a:rPr>
              <a:t> Хламида».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3744913" cy="440848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2f3e59be59bd12bbe29439e2a1a8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261938" y="1268413"/>
            <a:ext cx="828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800" b="1" i="1">
              <a:solidFill>
                <a:srgbClr val="0000FF"/>
              </a:solidFill>
            </a:endParaRP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339975" y="1268413"/>
            <a:ext cx="64801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Благодаря помощи В.Г. Короленко, 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Горький смог напечатать свои 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ранние произведения. 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Это «Макар Чудра», рассказ «Челкаш» и др.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В 1898 году вышла книга 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«Очерки и рассказы» и первая </a:t>
            </a:r>
          </a:p>
          <a:p>
            <a:pPr algn="ctr" eaLnBrk="1" hangingPunct="1"/>
            <a:r>
              <a:rPr lang="ru-RU" sz="2800" b="1" i="1">
                <a:solidFill>
                  <a:srgbClr val="0000FF"/>
                </a:solidFill>
              </a:rPr>
              <a:t>повесть «Фома Гордеев»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923">
            <a:off x="179388" y="836613"/>
            <a:ext cx="2300287" cy="34782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9460" name="Picture 2" descr="http://samaratoday.ru/img/2015/08/E.Peshkova-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3600450" cy="454977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.</a:t>
            </a:r>
            <a:r>
              <a:rPr lang="ru-RU" sz="2400" b="1">
                <a:solidFill>
                  <a:srgbClr val="0000FF"/>
                </a:solidFill>
              </a:rPr>
              <a:t>Как-то принеся в редакцию очередную серию рассказов, он познакомился с молодым 20-ти летним корректором Екатериной Павловной Волжиной и был очарован этой приятной, востроглазой девушкой. Они начали встречаться и вскоре поженились. Жениху было 28 и его имя начинало становится популярным. 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04813"/>
            <a:ext cx="9144000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МАКСИМ ГОРЬКИЙ</a:t>
            </a:r>
            <a:r>
              <a:rPr lang="ru-RU" sz="2800" b="1">
                <a:solidFill>
                  <a:srgbClr val="0000FF"/>
                </a:solidFill>
              </a:rPr>
              <a:t> –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 настоящее имя </a:t>
            </a:r>
          </a:p>
          <a:p>
            <a:pPr algn="ctr" eaLnBrk="1" hangingPunct="1"/>
            <a:r>
              <a:rPr lang="ru-RU" sz="2800" b="1">
                <a:solidFill>
                  <a:srgbClr val="CC0066"/>
                </a:solidFill>
              </a:rPr>
              <a:t>АЛЕКСЕЙ МАКСИМОВИЧ ПЕШКОВ 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русский, советский писатель, общественный деятель. драматург. Один из самых популярных авторов рубежа XIX и XX веков. Роль Горького в культуре, идеологической борьбе, литературно-художественном процессе полна противоречий так же, как и весь исторический период, в котором он жил и работал. Мастер слова, социалист, романтик, Горький был посредником и связующим звеном между двумя мирами - между старой и новой Россией. </a:t>
            </a:r>
          </a:p>
          <a:p>
            <a:pPr algn="ctr" eaLnBrk="1" hangingPunct="1">
              <a:spcBef>
                <a:spcPct val="50000"/>
              </a:spcBef>
            </a:pPr>
            <a:endParaRPr lang="ru-RU" sz="2800" b="1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284662" cy="50927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Прямоугольник 3"/>
          <p:cNvSpPr>
            <a:spLocks noChangeArrowheads="1"/>
          </p:cNvSpPr>
          <p:nvPr/>
        </p:nvSpPr>
        <p:spPr bwMode="auto">
          <a:xfrm>
            <a:off x="2320925" y="55165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Через год в семье появился первенец - Максим, а еще через год - дочь Катя.</a:t>
            </a:r>
          </a:p>
        </p:txBody>
      </p:sp>
      <p:pic>
        <p:nvPicPr>
          <p:cNvPr id="20487" name="Picture 2" descr="http://900igr.net/up/datas/108309/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3546475" cy="50133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rulibs.com/ru_zar/nonf_biography/byikov/3/i_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3400"/>
            <a:ext cx="391318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900igr.net/datai/literatura/Gorkij-Maksim/0011-007-Ekaterina-Pavlovna-Volz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4565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839788" y="5840413"/>
            <a:ext cx="3767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Дети Алексея  Горького</a:t>
            </a:r>
          </a:p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Максим и Катя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4878388" y="4437063"/>
            <a:ext cx="3732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Дочь Катя,</a:t>
            </a:r>
          </a:p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 умершая от менингита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 rot="-477705">
            <a:off x="1187450" y="620713"/>
            <a:ext cx="280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FFFF"/>
                </a:solidFill>
              </a:rPr>
              <a:t>Горький с сыном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ЦБ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557713" y="2205038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611188" y="1582738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0000FF"/>
                </a:solidFill>
              </a:rPr>
              <a:t>Однако первая влюбленность прошла, и Горький начал сильно тяготится тихими и спокойными семейными радостями. Супруги постепенно отделялись и окончательный разрыв произошел после трагической смерти Кати в 1903 году от менингита. Несмотря на то, что Алексей Максимович и Екатерина разошлись, брак они не разрывали, соответственно Екатерина оставила фамилию Пешкова. А до конца жизни между ними были уважительные </a:t>
            </a:r>
          </a:p>
          <a:p>
            <a:pPr algn="ctr" eaLnBrk="1" hangingPunct="1"/>
            <a:r>
              <a:rPr lang="ru-RU" sz="2400" b="1" i="1">
                <a:solidFill>
                  <a:srgbClr val="0000FF"/>
                </a:solidFill>
              </a:rPr>
              <a:t>и доверительные отношения.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.</a:t>
            </a:r>
            <a:r>
              <a:rPr lang="ru-RU" sz="2400" b="1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0" y="3789363"/>
            <a:ext cx="9144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Оставленная мужем с двумя детьми, Екатерина сумела подняться над обидой на него и сохранить дружеские отношения, продолжавшиеся до его кончины. Схоронила обоих детей – дочь в пятилетнем возрасте, сына – не дожившим до сорока. С середины XX века связала свою жизнь с деятельностью общественных организаций,  возглавляла Политический Красный Крест – организацию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Помощи политическим заключенным.</a:t>
            </a:r>
          </a:p>
        </p:txBody>
      </p:sp>
      <p:pic>
        <p:nvPicPr>
          <p:cNvPr id="23558" name="Picture 6" descr="https://bigenc.ru/media/2016/10/27/1235240533/27182.jpg.262x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0"/>
            <a:ext cx="2503487" cy="378936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4435475"/>
            <a:ext cx="8353425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b="1" kern="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5013325"/>
            <a:ext cx="8353425" cy="1274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sz="2400" b="1" kern="0" dirty="0">
                <a:solidFill>
                  <a:srgbClr val="0000FF"/>
                </a:solidFill>
                <a:latin typeface="Georgia" pitchFamily="18" charset="0"/>
              </a:rPr>
              <a:t>1900 год – Горький знакомится с актрисой Московского Художественного Театра, убежденной марксисткой Марией Федоровной Андреевой. </a:t>
            </a:r>
          </a:p>
        </p:txBody>
      </p:sp>
      <p:pic>
        <p:nvPicPr>
          <p:cNvPr id="24581" name="Picture 2" descr="http://www.sovsekretno.ru/public/userfiles/images/2002/11/15/6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176713" cy="46704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4032250" cy="46704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2843213" y="620713"/>
            <a:ext cx="619283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0000FF"/>
                </a:solidFill>
              </a:rPr>
              <a:t>Общественная позиция Горького была радикальной. . Он не раз подвергался арестам. В апреле 1901 года Горький арестован в Нижнем Новгороде и заключен под стражу за участие в студенческих волнениях в Петербурге. В этом же году в журнале «Жизнь» выходит «Песня о буревестнике», после чего журнал был закрыт властями В 1905 вступил в ряды РСДРП (большевистское крыло) и познакомился с В.И. Лениным. Им оказывалась серьезная </a:t>
            </a:r>
          </a:p>
          <a:p>
            <a:pPr algn="ctr" eaLnBrk="1" hangingPunct="1"/>
            <a:r>
              <a:rPr lang="ru-RU" sz="2400" b="1" i="1">
                <a:solidFill>
                  <a:srgbClr val="0000FF"/>
                </a:solidFill>
              </a:rPr>
              <a:t>финансовая поддержка </a:t>
            </a:r>
          </a:p>
          <a:p>
            <a:pPr algn="ctr" eaLnBrk="1" hangingPunct="1"/>
            <a:r>
              <a:rPr lang="ru-RU" sz="2400" b="1" i="1">
                <a:solidFill>
                  <a:srgbClr val="0000FF"/>
                </a:solidFill>
              </a:rPr>
              <a:t>революции 1905-1907 гг.</a:t>
            </a:r>
          </a:p>
        </p:txBody>
      </p:sp>
      <p:pic>
        <p:nvPicPr>
          <p:cNvPr id="25605" name="Picture 2" descr="http://static.ozone.ru/multimedia/books_covers/1010796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2843213" cy="46132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4548188" y="1125538"/>
            <a:ext cx="43211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Вершина раннего творчества Горького, пьеса «На дне», в огромной степени обязана своей славой постановке К. С. Станиславского в Московском художественном театре. Играли Станиславский, В.И.Качалов, И.М.Москвин, О.Л.Книппер-Чехова и др.) 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4440238" cy="518477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395288" y="5084763"/>
            <a:ext cx="80470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/>
              <a:t> </a:t>
            </a:r>
            <a:r>
              <a:rPr lang="ru-RU" sz="2400" b="1">
                <a:solidFill>
                  <a:srgbClr val="0000FF"/>
                </a:solidFill>
              </a:rPr>
              <a:t>После поражения революции 1905-07 Горький эмигрировал на остров Капри (Италия). Он создает повести «Городок Окуров», «Детство», «В людях», цикл рассказов «По Руси».  </a:t>
            </a:r>
            <a:br>
              <a:rPr lang="ru-RU" sz="2400" b="1">
                <a:solidFill>
                  <a:srgbClr val="0000FF"/>
                </a:solidFill>
              </a:rPr>
            </a:b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71688" name="Picture 8" descr="18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4375" cy="4724400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0109-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4505325" cy="4724400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966321">
            <a:off x="323850" y="90805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FFFF"/>
                </a:solidFill>
              </a:rPr>
              <a:t>Капри</a:t>
            </a: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2066925" cy="31178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250825" y="1582738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400" b="1" i="1">
              <a:solidFill>
                <a:srgbClr val="0000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92725" y="2708275"/>
            <a:ext cx="259238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1907 год –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в Америке выходит роман «Мать». 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136">
            <a:off x="1692275" y="692150"/>
            <a:ext cx="3475038" cy="5565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ЦБ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908050"/>
            <a:ext cx="4103688" cy="5113338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4643438" y="14128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Алексей Пешков родился 16 марта 1868 года в Нижнем Новгороде. На его долю в детстве и юности выпали настольно тяжёлые испытания, что позже он взял себе псевдоним «Горький».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9636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.</a:t>
            </a: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69637" name="Picture 2" descr="gorky-an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49275"/>
            <a:ext cx="4051300" cy="540067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284663" y="333375"/>
            <a:ext cx="456247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Незадолго до революции Горький и Андреева вернулись в Россию. Мария Федоровна продолжала жить интересами Горького. Она становится финансовым агентом партии и изыскивает повсюду средства для революционной деятельности. Однако Мария Федоровна так увлеклась партийными нуждами, что временами Горький начинал чувствовать себя позабытым. 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Прямоугольник 2"/>
          <p:cNvSpPr>
            <a:spLocks noChangeArrowheads="1"/>
          </p:cNvSpPr>
          <p:nvPr/>
        </p:nvSpPr>
        <p:spPr bwMode="auto">
          <a:xfrm>
            <a:off x="250825" y="1582738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400" b="1" i="1">
              <a:solidFill>
                <a:srgbClr val="0000FF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84663" y="260350"/>
            <a:ext cx="4211637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В 1919 году в жизни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52-летнего Горького появилась Мария Игнатьевна Закревская. Их познакомил Корней Чуковский, порекомендовав Горькому Марию Игнатьевну в качестве секретаря. Мария Закревская была моложе писателя на 24 года. Однако к моменту их встречи она уже успела побывать замужем и родить двоих детей. Горький увлекся и очень скоро сделал Марии Закревской предложение руки и сердца. </a:t>
            </a:r>
          </a:p>
        </p:txBody>
      </p:sp>
      <p:pic>
        <p:nvPicPr>
          <p:cNvPr id="74759" name="Picture 7" descr="42_0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4912" cy="590391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ДОЦБ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572000" y="981075"/>
            <a:ext cx="410527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b="1">
                <a:solidFill>
                  <a:srgbClr val="0000FF"/>
                </a:solidFill>
              </a:rPr>
              <a:t>С 1921 по 1928 Горький жил в эмиграции, куда отправился после настойчивых советов Ленина. Поселился в Сорренто (Италия), не прерывая связей с молодой советской литературой. Написал роман «Дело Артамоновых»,  начал работать над романом-эпопеей «Жизнь Клима Самгина».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4450"/>
            <a:ext cx="2909887" cy="43910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807">
            <a:off x="671513" y="4291013"/>
            <a:ext cx="1470025" cy="23780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9">
            <a:off x="2484438" y="4221163"/>
            <a:ext cx="15494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.</a:t>
            </a: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29704" name="Picture 4" descr="G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81762" cy="44370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44638" y="3860800"/>
            <a:ext cx="590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Герберт Уэльс, Горький и Закревская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84213" y="5157788"/>
            <a:ext cx="7559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Горький прожили с Закревской 16 лет вплоть до смерти писателя в 1936 году. Общих детей у них не было.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152775" cy="44719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1928 Горький совершил «пробную» поездку в Советский Союз, а в 1933 окончательно вернулся на Родину  до этого вступив в осторожные переговоры со сталинским руководством.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715000" cy="4437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ja-JP" sz="2400" b="1">
                <a:solidFill>
                  <a:srgbClr val="0000FF"/>
                </a:solidFill>
              </a:rPr>
              <a:t>В распоряжение Горького были предоставлены особняк в Москве и две благоустроенные виллы - одна в Подмосковье, другая в Крыму. Снабжение писателя и его семьи всем необходимым было поручено тому же самому управлению НКВД, которое отвечало за обеспечение Сталина и членов Политбюро. </a:t>
            </a: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176712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220px-Joseph_Stalin_and_Maxim_Gorky%2C_1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37449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900113" y="3716338"/>
            <a:ext cx="3248025" cy="39687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Горький со И.Сталиным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651500" y="3644900"/>
            <a:ext cx="2468563" cy="36671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Горький с Г. Ягодой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94212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4755" name="Picture 3" descr="rjabush_b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48600" cy="508476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0" y="5229225"/>
            <a:ext cx="9144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Особняк Рябушинского. В наше время особняк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Рябушинского занимает мемориальный дом-музей Горького. Музей сохранил уникальную, богатейшую библиотеку Горького. </a:t>
            </a: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42f3e59be59bd12bbe29439e2a1a8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79388" y="1873250"/>
            <a:ext cx="83534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</a:rPr>
              <a:t>Горьким создается множество газет и журналов: книжные серии «История фабрик и заводов», «История гражданской войны», «Библиотека поэта», «История молодого человека XIX столетия», журнал «Литературная учёба»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</a:rPr>
              <a:t>1934 год — Горький «проводит» I Всесоюзный съезд советских писателей, выступает на нём с основным докладом. 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3732" name="Прямоугольник 2"/>
          <p:cNvSpPr>
            <a:spLocks noChangeArrowheads="1"/>
          </p:cNvSpPr>
          <p:nvPr/>
        </p:nvSpPr>
        <p:spPr bwMode="auto">
          <a:xfrm>
            <a:off x="107950" y="4549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.</a:t>
            </a: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362450" cy="545465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859338" y="6021388"/>
            <a:ext cx="3670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С сыном Максимом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41725" cy="554513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808038" y="6061075"/>
            <a:ext cx="2411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Сын Максим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3719513" cy="42497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9" r="5519"/>
          <a:stretch>
            <a:fillRect/>
          </a:stretch>
        </p:blipFill>
        <p:spPr bwMode="auto">
          <a:xfrm>
            <a:off x="3708400" y="2060575"/>
            <a:ext cx="5435600" cy="47974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79475" y="4816475"/>
            <a:ext cx="1522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Надежда</a:t>
            </a:r>
          </a:p>
          <a:p>
            <a:r>
              <a:rPr lang="ru-RU" sz="2400" b="1">
                <a:solidFill>
                  <a:srgbClr val="0000FF"/>
                </a:solidFill>
              </a:rPr>
              <a:t>Пешкова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427538" y="1341438"/>
            <a:ext cx="385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Надя (справа) с сестрой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ЦБ\Desktop\2w5wg6dyu2j23_vordp_w-12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51013" y="188913"/>
            <a:ext cx="6634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C0066"/>
                </a:solidFill>
              </a:rPr>
              <a:t>Нижний Новгород на рубеже веков, </a:t>
            </a:r>
          </a:p>
          <a:p>
            <a:pPr algn="ctr" eaLnBrk="1" hangingPunct="1"/>
            <a:r>
              <a:rPr lang="ru-RU" sz="2800" b="1">
                <a:solidFill>
                  <a:srgbClr val="CC0066"/>
                </a:solidFill>
              </a:rPr>
              <a:t>где родился А.М.Горький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8852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932363" y="1989138"/>
            <a:ext cx="377983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FF"/>
                </a:solidFill>
              </a:rPr>
              <a:t>В мае 1934 года Горький потерял сына, может искусно убранного Ягодой, которому очень нравилась жена Максима. </a:t>
            </a:r>
          </a:p>
        </p:txBody>
      </p:sp>
      <p:pic>
        <p:nvPicPr>
          <p:cNvPr id="788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59275" cy="54721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23850" y="6021388"/>
            <a:ext cx="454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Пешковы Максим и Надежда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962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777162" cy="580548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39750" y="6165850"/>
            <a:ext cx="818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Горький с невесткой Надеждой Пешковой и внучкой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956550" cy="55451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44575" y="6092825"/>
            <a:ext cx="712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Горький с внучками Марфой и Дарьей 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716463" y="1844675"/>
            <a:ext cx="41052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Максим Горький в последние годы жизни писал свой роман, так и оставшийся незавершенным –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«Жизнь Клима Самгина».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3529013" cy="568801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00113" y="1557338"/>
            <a:ext cx="71294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0000FF"/>
                </a:solidFill>
              </a:rPr>
              <a:t>18 июня 1936 году Горький неожиданно умирает при странных обстоятельствах.</a:t>
            </a:r>
          </a:p>
          <a:p>
            <a:pPr algn="ctr" eaLnBrk="0" hangingPunct="0"/>
            <a:r>
              <a:rPr lang="ru-RU" sz="2400" b="1" i="1">
                <a:solidFill>
                  <a:srgbClr val="0000FF"/>
                </a:solidFill>
              </a:rPr>
              <a:t> Смерть Горького была окружена атмосферой таинственности, как и смерть его сына — Максима Пешкова. Однако версии о насильственной смерти обоих до сих пор не нашли документального подтверждения. </a:t>
            </a:r>
          </a:p>
          <a:p>
            <a:pPr algn="ctr" eaLnBrk="0" hangingPunct="0"/>
            <a:r>
              <a:rPr lang="ru-RU" sz="2400" b="1" i="1">
                <a:solidFill>
                  <a:srgbClr val="0000FF"/>
                </a:solidFill>
              </a:rPr>
              <a:t>Урна с прахом Горького помещена в Москве в Кремлевской стене. </a:t>
            </a:r>
          </a:p>
          <a:p>
            <a:pPr algn="ctr" eaLnBrk="0" hangingPunct="0"/>
            <a:endParaRPr lang="ru-RU" sz="24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8000"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951163" y="0"/>
            <a:ext cx="61928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FF"/>
                </a:solidFill>
              </a:rPr>
              <a:t>Максим Горький прожил богатую событиями жизнь – у него были как взлёты, так и падения, однако харизма вечного бунтаря и революционера никогда его не покидала.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476375" y="5734050"/>
            <a:ext cx="2651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9900"/>
                </a:solidFill>
              </a:rPr>
              <a:t>Памятник  Горькому </a:t>
            </a:r>
          </a:p>
          <a:p>
            <a:pPr algn="ctr"/>
            <a:r>
              <a:rPr lang="ru-RU" b="1">
                <a:solidFill>
                  <a:srgbClr val="FF9900"/>
                </a:solidFill>
              </a:rPr>
              <a:t> в Нижнем Новгороде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92150"/>
            <a:ext cx="3619500" cy="5257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787900" y="765175"/>
            <a:ext cx="39814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«Любите книгу, она облегчит вам жизнь, дружески поможет разобраться в пёстрой и бурной путанице мыслей, чувств, событий,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она научит вас уважать человека и самих себя, она окрылит ум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 сердце чувством любви…»</a:t>
            </a: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                                 М.Горький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3192597-10ccbf290fe61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763713" y="2833688"/>
            <a:ext cx="5089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9900"/>
                </a:solidFill>
              </a:rPr>
              <a:t>Подготовила главный  библиограф читального зала </a:t>
            </a:r>
          </a:p>
          <a:p>
            <a:pPr algn="ctr"/>
            <a:r>
              <a:rPr lang="ru-RU" sz="1400" b="1">
                <a:solidFill>
                  <a:srgbClr val="FF9900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 descr="C:\Users\ДОЦБ\Desktop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4500"/>
            <a:ext cx="4391025" cy="58896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859338" y="287338"/>
            <a:ext cx="38528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</a:rPr>
              <a:t>Отец Алексея, Максим Савватиевич Пешков — сын солдата, разжалованного из офицеров, столяр-краснодеревщик. В последние годы работал управляющим пароходной конторой.</a:t>
            </a:r>
            <a:endParaRPr lang="ru-RU" sz="2800" b="1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5076825" y="12684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340225" cy="5407025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4932363" y="1304925"/>
            <a:ext cx="3743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Мать, Варвара Васильевна Каширина  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из мещанской </a:t>
            </a:r>
            <a:r>
              <a:rPr lang="ru-RU" sz="2400" b="1" dirty="0" smtClean="0">
                <a:solidFill>
                  <a:srgbClr val="0000FF"/>
                </a:solidFill>
              </a:rPr>
              <a:t>семьи, </a:t>
            </a:r>
            <a:r>
              <a:rPr lang="ru-RU" sz="2400" b="1" dirty="0">
                <a:solidFill>
                  <a:srgbClr val="0000FF"/>
                </a:solidFill>
              </a:rPr>
              <a:t>рано овдовев, вторично вышла замуж.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2f3e59be59bd12bbe29439e2a1a8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261938" y="1268413"/>
            <a:ext cx="82819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dirty="0">
                <a:solidFill>
                  <a:srgbClr val="0000FF"/>
                </a:solidFill>
              </a:rPr>
              <a:t>Летом 1871 года </a:t>
            </a:r>
            <a:r>
              <a:rPr lang="ru-RU" sz="2800" b="1" i="1" dirty="0" smtClean="0">
                <a:solidFill>
                  <a:srgbClr val="0000FF"/>
                </a:solidFill>
              </a:rPr>
              <a:t>, </a:t>
            </a:r>
            <a:r>
              <a:rPr lang="ru-RU" sz="2800" b="1" i="1" dirty="0">
                <a:solidFill>
                  <a:srgbClr val="0000FF"/>
                </a:solidFill>
              </a:rPr>
              <a:t>от холеры умирает Максим </a:t>
            </a:r>
            <a:r>
              <a:rPr lang="ru-RU" sz="2800" b="1" i="1" dirty="0" err="1">
                <a:solidFill>
                  <a:srgbClr val="0000FF"/>
                </a:solidFill>
              </a:rPr>
              <a:t>Саватеевич</a:t>
            </a:r>
            <a:r>
              <a:rPr lang="ru-RU" sz="2800" b="1" i="1" dirty="0">
                <a:solidFill>
                  <a:srgbClr val="0000FF"/>
                </a:solidFill>
              </a:rPr>
              <a:t>. Невольным виновником его смерти Варвара Васильевна считала маленького Алексея (отец заразился, выхаживая заболевшего холерой сына). Мать отдает Алексея в семью своего отца. За воспитание будущего писателя принимаются </a:t>
            </a:r>
          </a:p>
          <a:p>
            <a:pPr algn="ctr" eaLnBrk="1" hangingPunct="1"/>
            <a:r>
              <a:rPr lang="ru-RU" sz="2800" b="1" i="1" dirty="0">
                <a:solidFill>
                  <a:srgbClr val="0000FF"/>
                </a:solidFill>
              </a:rPr>
              <a:t>дед и бабушка.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5076825" y="25511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. 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7288" cy="40767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57175" y="4076700"/>
            <a:ext cx="88868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Детство писателя прошло в доме деда Василия Васильевича Каширина, который в молодости бурлачил, затем разбогател, стал владельцем красильного заведения, в старости разорился. Дед обучал мальчика по церковным книгам, бабушка Акулина Ивановна приобщила внука к народным песням и сказкам, но главное — заменила мать. 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ЦБ\Desktop\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" t="5783" r="1591" b="7491"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3776663" cy="554513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5211763" y="1196975"/>
            <a:ext cx="34829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Дед Алексея –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Василий Васильевич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</a:rPr>
              <a:t>Каширин</a:t>
            </a:r>
          </a:p>
          <a:p>
            <a:pPr algn="ctr" eaLnBrk="1" hangingPunct="1"/>
            <a:endParaRPr lang="ru-RU" sz="2400" b="1">
              <a:solidFill>
                <a:srgbClr val="0000FF"/>
              </a:solidFill>
            </a:endParaRPr>
          </a:p>
          <a:p>
            <a:pPr algn="ctr" eaLnBrk="1" hangingPunct="1"/>
            <a:endParaRPr lang="ru-RU"/>
          </a:p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Бабушка –</a:t>
            </a:r>
          </a:p>
          <a:p>
            <a:pPr algn="ctr" eaLnBrk="1" hangingPunct="1"/>
            <a:r>
              <a:rPr lang="ru-RU" sz="2400" b="1">
                <a:solidFill>
                  <a:srgbClr val="CC0066"/>
                </a:solidFill>
              </a:rPr>
              <a:t>Акулина Ивановна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1455</Words>
  <Application>Microsoft Office PowerPoint</Application>
  <PresentationFormat>Экран (4:3)</PresentationFormat>
  <Paragraphs>128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62</cp:revision>
  <dcterms:created xsi:type="dcterms:W3CDTF">2018-03-01T14:25:27Z</dcterms:created>
  <dcterms:modified xsi:type="dcterms:W3CDTF">2018-03-13T08:59:29Z</dcterms:modified>
</cp:coreProperties>
</file>