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93" r:id="rId3"/>
    <p:sldId id="322" r:id="rId4"/>
    <p:sldId id="272" r:id="rId5"/>
    <p:sldId id="273" r:id="rId6"/>
    <p:sldId id="258" r:id="rId7"/>
    <p:sldId id="325" r:id="rId8"/>
    <p:sldId id="311" r:id="rId9"/>
    <p:sldId id="27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  <a:srgbClr val="0000FF"/>
    <a:srgbClr val="FF9900"/>
    <a:srgbClr val="CC0066"/>
    <a:srgbClr val="FFFF00"/>
    <a:srgbClr val="00FFFF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E1B08-514F-4A07-8D60-6626D165CA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99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1715B-80A5-44A2-B553-1081230990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14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97A38-A5F6-4894-8BC7-5742EABF39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31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31123-9EDA-44A6-9264-EF131BACC1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443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FACCF-0998-4655-AEEE-30B056588B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5944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76412-F77A-4AA2-B7EC-96C0D56577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9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049C34-7E80-4E49-9F2E-49E7FDEA10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5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B940B-9F38-4B12-88FD-622E0D8C7A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56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4463B-9B9D-4E6F-99EC-4D49B7F87C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722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01A9D-87A3-4C24-8CEE-D451D16B943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855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DF7-1D74-4C09-AB31-77B29764C5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233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C1CDD9-229A-4961-A2D7-1346FE14F46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971550" y="765175"/>
            <a:ext cx="7153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33CC"/>
                </a:solidFill>
              </a:rPr>
              <a:t>Скоморохи на рыночной площади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19" t="347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9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843213" y="5876925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CC"/>
                </a:solidFill>
              </a:rPr>
              <a:t>Театр на Руси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9144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FF"/>
                </a:solidFill>
              </a:rPr>
              <a:t>Первые попытки создания русского театра по западноевропейскому образцу предпринимались при дворе царя Алексея Михайловича в московском Кремле. Царь остался очень доволен, но после, вместе со всем двором, сразу отправился в баню, чтобы смыть грех от созерцания небогоугодного зрелища.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403350" y="981075"/>
            <a:ext cx="6480175" cy="365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Понятие  «театр» включает в себя различные его виды:</a:t>
            </a:r>
          </a:p>
          <a:p>
            <a:pPr algn="ctr"/>
            <a:endParaRPr lang="ru-RU" sz="2800" b="1">
              <a:solidFill>
                <a:srgbClr val="FF0000"/>
              </a:solidFill>
            </a:endParaRPr>
          </a:p>
          <a:p>
            <a:pPr algn="ctr">
              <a:lnSpc>
                <a:spcPct val="125000"/>
              </a:lnSpc>
            </a:pPr>
            <a:r>
              <a:rPr lang="ru-RU" sz="2400" b="1">
                <a:solidFill>
                  <a:schemeClr val="bg1"/>
                </a:solidFill>
              </a:rPr>
              <a:t>Драматический театр,</a:t>
            </a:r>
          </a:p>
          <a:p>
            <a:pPr algn="ctr">
              <a:lnSpc>
                <a:spcPct val="125000"/>
              </a:lnSpc>
            </a:pPr>
            <a:r>
              <a:rPr lang="ru-RU" sz="2400" b="1">
                <a:solidFill>
                  <a:schemeClr val="bg1"/>
                </a:solidFill>
              </a:rPr>
              <a:t>Оперный театр,</a:t>
            </a:r>
          </a:p>
          <a:p>
            <a:pPr algn="ctr">
              <a:lnSpc>
                <a:spcPct val="125000"/>
              </a:lnSpc>
            </a:pPr>
            <a:r>
              <a:rPr lang="ru-RU" sz="2400" b="1">
                <a:solidFill>
                  <a:schemeClr val="bg1"/>
                </a:solidFill>
              </a:rPr>
              <a:t>Балетный театр,</a:t>
            </a:r>
          </a:p>
          <a:p>
            <a:pPr algn="ctr">
              <a:lnSpc>
                <a:spcPct val="125000"/>
              </a:lnSpc>
            </a:pPr>
            <a:r>
              <a:rPr lang="ru-RU" sz="2400" b="1">
                <a:solidFill>
                  <a:schemeClr val="bg1"/>
                </a:solidFill>
              </a:rPr>
              <a:t>Кукольный театр,</a:t>
            </a:r>
          </a:p>
          <a:p>
            <a:pPr algn="ctr">
              <a:lnSpc>
                <a:spcPct val="125000"/>
              </a:lnSpc>
            </a:pPr>
            <a:r>
              <a:rPr lang="ru-RU" sz="2400" b="1">
                <a:solidFill>
                  <a:schemeClr val="bg1"/>
                </a:solidFill>
              </a:rPr>
              <a:t>Театр пантомимы и др.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Cloud"/>
          <p:cNvSpPr>
            <a:spLocks noChangeAspect="1" noEditPoints="1" noChangeArrowheads="1"/>
          </p:cNvSpPr>
          <p:nvPr/>
        </p:nvSpPr>
        <p:spPr bwMode="auto">
          <a:xfrm rot="-877111">
            <a:off x="-36513" y="3887788"/>
            <a:ext cx="4538663" cy="28797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 rot="-965649">
            <a:off x="179388" y="4652963"/>
            <a:ext cx="43418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00CC"/>
                </a:solidFill>
              </a:rPr>
              <a:t>Самый распространённый </a:t>
            </a:r>
          </a:p>
          <a:p>
            <a:pPr algn="ctr"/>
            <a:r>
              <a:rPr lang="ru-RU" sz="2400" b="1">
                <a:solidFill>
                  <a:srgbClr val="0000CC"/>
                </a:solidFill>
              </a:rPr>
              <a:t>и популярный  - </a:t>
            </a:r>
          </a:p>
          <a:p>
            <a:pPr algn="ctr"/>
            <a:r>
              <a:rPr lang="ru-RU" sz="2400" b="1">
                <a:solidFill>
                  <a:srgbClr val="FF00FF"/>
                </a:solidFill>
              </a:rPr>
              <a:t>драматический театр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484438" y="188913"/>
            <a:ext cx="3844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33CC"/>
                </a:solidFill>
              </a:rPr>
              <a:t>Балетный театр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F2013022014331096132434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47675" y="107950"/>
            <a:ext cx="3270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99FF"/>
                </a:solidFill>
              </a:rPr>
              <a:t>Оперный театр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0" y="5876925"/>
            <a:ext cx="91440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Кукольный театр – особый вид театрального </a:t>
            </a:r>
          </a:p>
          <a:p>
            <a:pPr algn="ctr"/>
            <a:r>
              <a:rPr lang="ru-RU" sz="2300" b="1">
                <a:solidFill>
                  <a:srgbClr val="0000FF"/>
                </a:solidFill>
              </a:rPr>
              <a:t>представления, в котором вместо актёров действую куклы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19113" y="33766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4027488"/>
            <a:ext cx="4572000" cy="283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FFFF"/>
                </a:solidFill>
              </a:rPr>
              <a:t>Вьетнамский кукольный театр на воде. Считается, что его придумали крестьяне,</a:t>
            </a:r>
          </a:p>
          <a:p>
            <a:pPr algn="ctr"/>
            <a:r>
              <a:rPr lang="ru-RU" sz="2400" b="1">
                <a:solidFill>
                  <a:srgbClr val="00FFFF"/>
                </a:solidFill>
              </a:rPr>
              <a:t>Чьи рисовые поля страдали от затопления.</a:t>
            </a:r>
          </a:p>
          <a:p>
            <a:pPr algn="ctr">
              <a:spcBef>
                <a:spcPct val="50000"/>
              </a:spcBef>
            </a:pPr>
            <a:endParaRPr lang="ru-RU" sz="2400" b="1">
              <a:solidFill>
                <a:srgbClr val="00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8000">
        <p14:ripple/>
      </p:transition>
    </mc:Choice>
    <mc:Fallback>
      <p:transition spd="slow" advTm="8000">
        <p:fade/>
      </p:transition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124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МУК "Анапская ЦБС"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1_2</dc:creator>
  <cp:lastModifiedBy>ОКТ</cp:lastModifiedBy>
  <cp:revision>50</cp:revision>
  <dcterms:created xsi:type="dcterms:W3CDTF">2017-12-20T06:29:50Z</dcterms:created>
  <dcterms:modified xsi:type="dcterms:W3CDTF">2018-01-09T12:33:34Z</dcterms:modified>
</cp:coreProperties>
</file>