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6" r:id="rId2"/>
    <p:sldId id="403" r:id="rId3"/>
    <p:sldId id="407" r:id="rId4"/>
    <p:sldId id="408" r:id="rId5"/>
    <p:sldId id="409" r:id="rId6"/>
    <p:sldId id="410" r:id="rId7"/>
    <p:sldId id="411" r:id="rId8"/>
    <p:sldId id="412" r:id="rId9"/>
    <p:sldId id="300" r:id="rId10"/>
    <p:sldId id="413" r:id="rId11"/>
    <p:sldId id="497" r:id="rId12"/>
    <p:sldId id="498" r:id="rId13"/>
    <p:sldId id="298" r:id="rId14"/>
    <p:sldId id="414" r:id="rId15"/>
    <p:sldId id="417" r:id="rId16"/>
    <p:sldId id="418" r:id="rId17"/>
    <p:sldId id="419" r:id="rId18"/>
    <p:sldId id="420" r:id="rId19"/>
    <p:sldId id="422" r:id="rId20"/>
    <p:sldId id="49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FF00"/>
    <a:srgbClr val="0000FF"/>
    <a:srgbClr val="0000CC"/>
    <a:srgbClr val="CC00CC"/>
    <a:srgbClr val="0033CC"/>
    <a:srgbClr val="000099"/>
    <a:srgbClr val="FF0066"/>
    <a:srgbClr val="6600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Брагина\презентации 2016\заготовки к през\шаблоны-1\259.jpg"/>
          <p:cNvPicPr>
            <a:picLocks noChangeAspect="1" noChangeArrowheads="1"/>
          </p:cNvPicPr>
          <p:nvPr/>
        </p:nvPicPr>
        <p:blipFill>
          <a:blip r:embed="rId2" cstate="email">
            <a:lum bright="30000" contrast="-40000"/>
          </a:blip>
          <a:srcRect/>
          <a:stretch>
            <a:fillRect/>
          </a:stretch>
        </p:blipFill>
        <p:spPr bwMode="auto">
          <a:xfrm>
            <a:off x="0" y="0"/>
            <a:ext cx="9145093" cy="70008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428736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Жуковский много времени уделил Дрезденской галерее. Час, проведённый наедине с «Сикстинской Мадонной» Рафаэля, он потом именовал счастливейшим в своей жизни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785794"/>
            <a:ext cx="664373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12 апреля Василий Андреевич решительно советовал Пушкину о себе не напоминать, а если и писать — то «для славы»:</a:t>
            </a:r>
          </a:p>
          <a:p>
            <a:endParaRPr lang="ru-RU" dirty="0" smtClean="0"/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 «Ты ни в чём не замешан — это правда. Но в бумагах каждого из действовавших находятся  стихи  твои. Это  худой способ  подружиться  с  правительством»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Брагина\презентации 2016\заготовки к през\шаблоны-1\239.jpg"/>
          <p:cNvPicPr>
            <a:picLocks noChangeAspect="1" noChangeArrowheads="1"/>
          </p:cNvPicPr>
          <p:nvPr/>
        </p:nvPicPr>
        <p:blipFill>
          <a:blip r:embed="rId2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1" name="Picture 1" descr="D:\Документы АБ1 с ПК ЧЗ\Жуковский, сборник\жуковский, картинки\20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214282" y="500042"/>
            <a:ext cx="4062501" cy="6143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500562" y="1071546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В 1825 году в чине надворного советника Жуковский был назначен наставником будущего императора Александра II.</a:t>
            </a:r>
          </a:p>
          <a:p>
            <a:pPr algn="ctr"/>
            <a:r>
              <a:rPr lang="ru-RU" sz="24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Идея воспитания наследника престола великого князя Александра Николаевича увлекла Жуковского. </a:t>
            </a:r>
            <a:endParaRPr lang="ru-RU" sz="24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1448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14356"/>
            <a:ext cx="65722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Жуковский писал матери наследника: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«В воспитании и обучении есть три основных срока, которые нужно с ясностью различать и отделять четкими границами: Ребёнок — мужчина — государь. Ребёнок должен быть счастлив. Мужчина должен учиться и быть деятельным. Государь должен иметь великие замыслы, прекрасный идеал, возвышенный взгляд на его предназначение, ничего несбыточного, но естественный результат всего, что предшествовало. Нужно относиться к нему, как к ребёнку, в детстве, чтобы он мог стать однажды мужчиной и чем более будет он чувствовать себя мужчиной, тем менее усомнится он в том, что он государь, когда ещё не настанет пора быть государем, и тем более будет он рад представшей пред ним великой судьбе, когда однажды его поздравят с его титулом»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Брагина\презентации 2016\заготовки к през\шаблоны-1\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89" name="Picture 1" descr="D:\Документы АБ1 с ПК ЧЗ\Жуковский, сборник\жуковский, картинки\ж2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4786314" y="500042"/>
            <a:ext cx="4612718" cy="5357850"/>
          </a:xfrm>
          <a:prstGeom prst="rect">
            <a:avLst/>
          </a:prstGeom>
          <a:noFill/>
          <a:effectLst>
            <a:softEdge rad="635000"/>
          </a:effectLst>
          <a:scene3d>
            <a:camera prst="perspectiveLef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5143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С начала 1826 года Жуковского мучила сильная одышка. Ему был дан отпуск для лечения и подготовки к новому этапу обучения наследника престола.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Поэту предстояло выработать общую программу  и заказать все необходимые книги и пособия для учебной библиотеки.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13 мая 1826 года, накануне навестив тяжело больного Карамзина,  Жуковский отплыл из Кронштадта в Гамбург.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Admin\Desktop\Брагина\презентации 2016\заготовки к през\рамки, фон, рисунки, картинки\ФОНЫ\fiotum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642918"/>
            <a:ext cx="43577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</a:t>
            </a:r>
            <a:r>
              <a:rPr lang="ru-RU" sz="2400" dirty="0" err="1" smtClean="0">
                <a:latin typeface="Arial Black" pitchFamily="34" charset="0"/>
              </a:rPr>
              <a:t>Эмсе</a:t>
            </a:r>
            <a:r>
              <a:rPr lang="ru-RU" sz="2400" dirty="0" smtClean="0">
                <a:latin typeface="Arial Black" pitchFamily="34" charset="0"/>
              </a:rPr>
              <a:t> Жуковский познакомился и подружился с </a:t>
            </a:r>
            <a:r>
              <a:rPr lang="ru-RU" sz="2400" dirty="0" err="1" smtClean="0">
                <a:latin typeface="Arial Black" pitchFamily="34" charset="0"/>
              </a:rPr>
              <a:t>Герхартом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Рейтерном</a:t>
            </a:r>
            <a:r>
              <a:rPr lang="ru-RU" sz="2400" dirty="0" smtClean="0">
                <a:latin typeface="Arial Black" pitchFamily="34" charset="0"/>
              </a:rPr>
              <a:t> — художником, который некогда находился на русской службе и потерял руку в Битве народов под Лейпцигом.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Вместе они ходили на этюды и совершили путешествие по Рейну.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4337" name="Picture 1" descr="D:\Документы АБ1 с ПК ЧЗ\Жуковский, сборник\Жуковский\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571479"/>
            <a:ext cx="3714776" cy="471686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5715016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Т. </a:t>
            </a:r>
            <a:r>
              <a:rPr lang="ru-RU" b="1" i="1" dirty="0" err="1" smtClean="0"/>
              <a:t>Гильдебрандт</a:t>
            </a:r>
            <a:r>
              <a:rPr lang="ru-RU" b="1" i="1" dirty="0" smtClean="0"/>
              <a:t>. Портрет </a:t>
            </a:r>
            <a:r>
              <a:rPr lang="ru-RU" b="1" i="1" dirty="0" err="1" smtClean="0"/>
              <a:t>Герхарта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Рейтерна</a:t>
            </a:r>
            <a:r>
              <a:rPr lang="ru-RU" b="1" i="1" dirty="0" smtClean="0"/>
              <a:t>, 1838 г.</a:t>
            </a:r>
            <a:endParaRPr lang="ru-RU" b="1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dmin\Desktop\Брагина\презентации 2016\заготовки к през\шаблоны презентаций\imagesCAX9E2W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785794"/>
            <a:ext cx="46434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26 апреля 1827 года Жуковский с братьями Тургеневыми отбыли в Париж через Лейпциг: предстояли закупки немецких и французских книг для нужд воспитания цесаревича.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В Лейпциг они прибыли к открытию книжной ярмарки, на которой Жуковский приобрёл изданий почти на 4000 талеров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24577" name="Picture 1" descr="D:\Документы АБ1 с ПК ЧЗ\Жуковский, сборник\Жуковский\800px-Бушарди_Жуковский_Тургенев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785794"/>
            <a:ext cx="4000528" cy="472562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Admin\Desktop\Брагина\презентации 2016\заготовки к през\фон\41988715.jpg"/>
          <p:cNvPicPr>
            <a:picLocks noChangeAspect="1" noChangeArrowheads="1"/>
          </p:cNvPicPr>
          <p:nvPr/>
        </p:nvPicPr>
        <p:blipFill>
          <a:blip r:embed="rId2">
            <a:lum bright="-20000" contrast="10000"/>
          </a:blip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588" y="500042"/>
            <a:ext cx="52864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С 1 января 1828 года официально начались занятия </a:t>
            </a:r>
          </a:p>
          <a:p>
            <a:pPr algn="ctr"/>
            <a:r>
              <a:rPr lang="ru-RU" sz="21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с наследником цесаревичем. </a:t>
            </a:r>
          </a:p>
          <a:p>
            <a:pPr algn="ctr"/>
            <a:r>
              <a:rPr lang="ru-RU" sz="21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В этот день поэт преподнёс воспитаннику картину неизвестного художника с изображением Александра Невского в отрочестве. </a:t>
            </a:r>
          </a:p>
          <a:p>
            <a:pPr algn="ctr"/>
            <a:r>
              <a:rPr lang="ru-RU" sz="21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Arial Black" pitchFamily="34" charset="0"/>
              </a:rPr>
              <a:t>Подарок сопровождался письмом с разъяснением значения и главных идей картины. В этом проявился одновременный идеализм и прагматизм Жуковского: будущий полководец был изображён в час рассвета молящимся.</a:t>
            </a:r>
            <a:endParaRPr lang="ru-RU" sz="2100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Arial Black" pitchFamily="34" charset="0"/>
            </a:endParaRPr>
          </a:p>
        </p:txBody>
      </p:sp>
      <p:pic>
        <p:nvPicPr>
          <p:cNvPr id="21506" name="Picture 2" descr="D:\Документы АБ1 с ПК ЧЗ\Жуковский, сборник\Жуковский\Grand_Duke_Alexander_Nikolaevich_by_I.Winberg_(_c.1838-48,_Royal_coll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908" y="214290"/>
            <a:ext cx="4500594" cy="5576792"/>
          </a:xfrm>
          <a:prstGeom prst="rect">
            <a:avLst/>
          </a:prstGeom>
          <a:noFill/>
          <a:effectLst>
            <a:softEdge rad="317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Admin\Desktop\Брагина\презентации 2016\заготовки к през\рамки, фон, рисунки, картинки\ФОНЫ\tumbeg0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C:\Users\АБ1\Desktop\22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661383" y="156419"/>
            <a:ext cx="7339641" cy="4308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643446"/>
            <a:ext cx="8858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Император настаивал, что его сын должен получить тщательное и последовательное военное обучение, поскольку, будучи человеком верующим и фаталистом, полагал, что династию 14 декабря спас Бог, но это произошло благодаря его полководческому таланту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1448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642918"/>
            <a:ext cx="67151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700" dirty="0" smtClean="0">
                <a:latin typeface="Arial Black" pitchFamily="34" charset="0"/>
              </a:rPr>
              <a:t>Отношения между Жуковским, Николаем Павловичем и Александром Николаевичем периодически колебались между надеждой и разочарованием. В дневнике от 21 мая 1834 года поэт писал: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«Мои сношения с ним, в течение времени, от обстоятельств, которые должны нас обогатить, вместо того чтобы утвердиться и обратиться в привычку, делались весьма чем-то слабым: мы бываем вместе, но той связи душ, которая должна существовать между нами, нет»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Admin\Desktop\Брагина\презентации 2016\заготовки к през\фон\88080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357166"/>
            <a:ext cx="457203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200" dirty="0" smtClean="0">
                <a:latin typeface="Arial Black" pitchFamily="34" charset="0"/>
              </a:rPr>
              <a:t>К январю 1830 года просьб помочь декабристам накопилось столько, что Жуковский решился написать письмо с просьбой об общей амнистии.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 Письмо так и не было отправлено, поскольку он предварительно предпринял беседу с монархом: «Свидание было не объяснение, а род головомойки, в которой мне нельзя было поместить почти ни одного слова»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231425" name="Picture 1" descr="D:\Документы АБ1 с ПК ЧЗ\Жуковский, сборник\жуковский, картинки\ж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4219552" cy="53578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1448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642918"/>
            <a:ext cx="66437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Комментарий поэта: </a:t>
            </a:r>
            <a:endParaRPr lang="ru-RU" sz="800" dirty="0" smtClean="0">
              <a:latin typeface="Arial Black" pitchFamily="34" charset="0"/>
            </a:endParaRPr>
          </a:p>
          <a:p>
            <a:pPr algn="ctr"/>
            <a:endParaRPr lang="ru-RU" sz="800" dirty="0" smtClean="0">
              <a:latin typeface="Arial Black" pitchFamily="34" charset="0"/>
            </a:endParaRPr>
          </a:p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latin typeface="Monotype Corsiva" pitchFamily="66" charset="0"/>
              </a:rPr>
              <a:t>«…сперва с некоторым усилием вошёл я в самого себя; потом ясно начал чувствовать, что душа распространяется… </a:t>
            </a:r>
            <a:r>
              <a:rPr lang="ru-RU" sz="2400" b="1" dirty="0" err="1" smtClean="0">
                <a:latin typeface="Monotype Corsiva" pitchFamily="66" charset="0"/>
              </a:rPr>
              <a:t>неизобразимое</a:t>
            </a:r>
            <a:r>
              <a:rPr lang="ru-RU" sz="2400" b="1" dirty="0" smtClean="0">
                <a:latin typeface="Monotype Corsiva" pitchFamily="66" charset="0"/>
              </a:rPr>
              <a:t>  было для неё изображено… Не понимаю, как могла ограниченная живопись произвести необъятное… Приходит на мысль, что эта картина родилась в минуту чуда… Рафаэль как будто хотел изобразить для глаз верховное назначение души человеческой… Какую душу надлежало иметь, чтобы произвести подобное»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Документы АБ1 с ПК ЧЗ\Брагина\Брагина\презентации 2016\заготовки к през\шаблоны-1\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2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714488"/>
            <a:ext cx="6215062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Составитель: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главный  библиотекарь отдела обслуживания Центральной библиотеки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И.Г</a:t>
            </a: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Брагина</a:t>
            </a:r>
            <a:endParaRPr lang="ru-RU" sz="4000" b="1" dirty="0">
              <a:solidFill>
                <a:srgbClr val="0000D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Admin\Desktop\Брагина\презентации 2016\заготовки к през\рамки, фон, рисунки, картинки\ФОНЫ\gelsvtum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642918"/>
            <a:ext cx="46434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Швейцарии Жуковский  исследовал </a:t>
            </a:r>
            <a:r>
              <a:rPr lang="ru-RU" sz="2200" dirty="0" err="1" smtClean="0">
                <a:latin typeface="Arial Black" pitchFamily="34" charset="0"/>
              </a:rPr>
              <a:t>Шильонский</a:t>
            </a:r>
            <a:r>
              <a:rPr lang="ru-RU" sz="2200" dirty="0" smtClean="0">
                <a:latin typeface="Arial Black" pitchFamily="34" charset="0"/>
              </a:rPr>
              <a:t> замок. Вместо путеводителя с собой у него была поэма Байрона. Поэту удалось отыскать камеру, где томился </a:t>
            </a:r>
            <a:r>
              <a:rPr lang="ru-RU" sz="2200" dirty="0" err="1" smtClean="0">
                <a:latin typeface="Arial Black" pitchFamily="34" charset="0"/>
              </a:rPr>
              <a:t>Боннивар</a:t>
            </a:r>
            <a:r>
              <a:rPr lang="ru-RU" sz="2200" dirty="0" smtClean="0">
                <a:latin typeface="Arial Black" pitchFamily="34" charset="0"/>
              </a:rPr>
              <a:t>, найти подпись Байрона на столбе и поставить рядом свою.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В дневнике Жуковский писал, что «тюрьму </a:t>
            </a:r>
            <a:r>
              <a:rPr lang="ru-RU" sz="2200" dirty="0" err="1" smtClean="0">
                <a:latin typeface="Arial Black" pitchFamily="34" charset="0"/>
              </a:rPr>
              <a:t>Бонниварову</a:t>
            </a:r>
            <a:r>
              <a:rPr lang="ru-RU" sz="2200" dirty="0" smtClean="0">
                <a:latin typeface="Arial Black" pitchFamily="34" charset="0"/>
              </a:rPr>
              <a:t> Байрон весьма верно описал в своей несравненной поэме».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15361" name="Picture 1" descr="D:\Документы АБ1 с ПК ЧЗ\Жуковский, сборник\Жуковский\20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85720" y="428604"/>
            <a:ext cx="3714776" cy="55721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500034" y="6215082"/>
            <a:ext cx="32147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Шильонский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замок. Фото 2013 года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Брагина\презентации 2016\заготовки к през\шаблоны-1\7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1571612"/>
            <a:ext cx="40719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1823 году вдовствующая императрица Мария Фёдоровна назначила Жуковского учителем русского языка невесты великого князя Михаила Павловича </a:t>
            </a:r>
            <a:r>
              <a:rPr lang="ru-RU" sz="2200" dirty="0" err="1" smtClean="0">
                <a:latin typeface="Arial Black" pitchFamily="34" charset="0"/>
              </a:rPr>
              <a:t>Фридерике</a:t>
            </a:r>
            <a:r>
              <a:rPr lang="ru-RU" sz="2200" dirty="0" smtClean="0">
                <a:latin typeface="Arial Black" pitchFamily="34" charset="0"/>
              </a:rPr>
              <a:t> Шарлотте Марии. Эти занятия шли до 1825 года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38913" name="Picture 1" descr="D:\Документы АБ1 с ПК ЧЗ\Жуковский, сборник\Жуковский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530487" cy="44291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Брагина\презентации 2016\заготовки к през\шаблоны-1\259.jp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-1" y="0"/>
            <a:ext cx="914509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4810" y="785794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dirty="0" smtClean="0">
                <a:latin typeface="Arial Black" pitchFamily="34" charset="0"/>
              </a:rPr>
              <a:t>После назначения в 1825 году наставником великого князя Александра Николаевича Жуковский писал Вяземскому, что вынужден выбирать между двумя предметами не в пользу поэзии, поскольку заниматься двумя вещами не в состоянии</a:t>
            </a:r>
            <a:endParaRPr lang="ru-RU" sz="2300" dirty="0">
              <a:latin typeface="Arial Black" pitchFamily="34" charset="0"/>
            </a:endParaRPr>
          </a:p>
        </p:txBody>
      </p:sp>
      <p:pic>
        <p:nvPicPr>
          <p:cNvPr id="28673" name="Picture 1" descr="D:\Документы АБ1 с ПК ЧЗ\Жуковский, сборник\Жуковский\800px-Alexander_II_by_Sokolov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357158" y="785794"/>
            <a:ext cx="3459428" cy="45720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214282" y="5786454"/>
            <a:ext cx="3857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П. Соколов. Великий князь Александр Николаевич, 1828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Брагина\презентации 2016\заготовки к през\шаблоны-1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14488"/>
            <a:ext cx="5143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000108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857232"/>
            <a:ext cx="657229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Arial Black" pitchFamily="34" charset="0"/>
              </a:rPr>
              <a:t>Дельвиг</a:t>
            </a:r>
            <a:r>
              <a:rPr lang="ru-RU" dirty="0" smtClean="0">
                <a:latin typeface="Arial Black" pitchFamily="34" charset="0"/>
              </a:rPr>
              <a:t> по этому поводу писал Пушкину:  </a:t>
            </a:r>
            <a:r>
              <a:rPr lang="ru-RU" sz="800" dirty="0" smtClean="0">
                <a:latin typeface="Arial Black" pitchFamily="34" charset="0"/>
              </a:rPr>
              <a:t> </a:t>
            </a:r>
          </a:p>
          <a:p>
            <a:endParaRPr lang="ru-RU" sz="800" dirty="0" smtClean="0"/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«Жуковский, я думаю, погиб невозвратно для поэзии. Он учит великого князя Александра Николаевича русской грамоте и, не шутя говорю, всё время посвящает на сочинение азбуки. Для каждой буквы рисует фигурку, а для складов картинки. Как обвинять его! Он исполнен великой идеи: образовать, может быть, царя. Польза и слава народа русского утешает несказанно сердце его».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Admin\Desktop\Брагина\презентации 2016\заготовки к през\рамки, фон, рисунки, картинки\ФОНЫ\goltum0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14950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 smtClean="0">
                <a:latin typeface="Arial Black" pitchFamily="34" charset="0"/>
              </a:rPr>
              <a:t>События 14 декабря 1825 года Жуковский встретил  в Зимнем дворце. Он сообщал, что прибыл во дворец в </a:t>
            </a:r>
          </a:p>
          <a:p>
            <a:pPr algn="ctr"/>
            <a:r>
              <a:rPr lang="ru-RU" sz="2100" dirty="0" smtClean="0">
                <a:latin typeface="Arial Black" pitchFamily="34" charset="0"/>
              </a:rPr>
              <a:t>10 утра, присягнул в дворцовой церкви и виделся с новыми императором и императрицей</a:t>
            </a:r>
            <a:endParaRPr lang="ru-RU" sz="2100" dirty="0">
              <a:latin typeface="Arial Black" pitchFamily="34" charset="0"/>
            </a:endParaRPr>
          </a:p>
        </p:txBody>
      </p:sp>
      <p:pic>
        <p:nvPicPr>
          <p:cNvPr id="12289" name="Picture 1" descr="C:\Users\АБ1\Desktop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42852"/>
            <a:ext cx="6746922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Admin\Desktop\Брагина\презентации 2016\заготовки к през\рамки, фон, рисунки, картинки\ФОНЫ\sersvtum29a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63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Жуковский  описал свои впечатления А. И. Тургеневу : «Вообрази беспокойство! Быть во дворце и не иметь возможности выйти — я был в мундире и в башмаках — и ждать развязки!»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41" name="Picture 1" descr="D:\Документы АБ1 с ПК ЧЗ\Жуковский, сборник\Жуковский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6143668" cy="4044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500826" y="857232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Николай I перед </a:t>
            </a:r>
          </a:p>
          <a:p>
            <a:r>
              <a:rPr lang="ru-RU" b="1" i="1" dirty="0" smtClean="0"/>
              <a:t>строем лейб-гвардии Сапёрного батальона </a:t>
            </a:r>
          </a:p>
          <a:p>
            <a:r>
              <a:rPr lang="ru-RU" b="1" i="1" dirty="0" smtClean="0"/>
              <a:t>во дворе </a:t>
            </a:r>
          </a:p>
          <a:p>
            <a:r>
              <a:rPr lang="ru-RU" b="1" i="1" dirty="0" smtClean="0"/>
              <a:t>Зимнего дворца</a:t>
            </a:r>
          </a:p>
          <a:p>
            <a:r>
              <a:rPr lang="ru-RU" b="1" i="1" dirty="0" smtClean="0"/>
              <a:t> 14 декабря 1825 г.</a:t>
            </a:r>
            <a:endParaRPr lang="ru-RU" b="1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dmin\Desktop\Брагина\презентации 2016\заготовки к през\шаблоны-1\70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00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786058"/>
            <a:ext cx="52149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С делом декабристов оказался связан и А. С. Пушкин, который 20 января 1826 года просил Жуковского замолвить перед новым императором за него слово. 7 марта он послал Жуковскому письмо, которое можно было бы показать царю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39937" name="Picture 1" descr="D:\Документы АБ1 с ПК ЧЗ\Брагина\Брагина\презентации 2016\шаблоны-1\23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3095897" cy="306364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1039</Words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ЧЗ</dc:creator>
  <cp:lastModifiedBy>ОКТ</cp:lastModifiedBy>
  <cp:revision>190</cp:revision>
  <dcterms:created xsi:type="dcterms:W3CDTF">2016-12-07T10:04:54Z</dcterms:created>
  <dcterms:modified xsi:type="dcterms:W3CDTF">2018-02-12T09:11:47Z</dcterms:modified>
</cp:coreProperties>
</file>