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0" r:id="rId2"/>
    <p:sldId id="331" r:id="rId3"/>
    <p:sldId id="256" r:id="rId4"/>
    <p:sldId id="332" r:id="rId5"/>
    <p:sldId id="323" r:id="rId6"/>
    <p:sldId id="314" r:id="rId7"/>
    <p:sldId id="259" r:id="rId8"/>
    <p:sldId id="325" r:id="rId9"/>
    <p:sldId id="304" r:id="rId10"/>
    <p:sldId id="306" r:id="rId11"/>
    <p:sldId id="307" r:id="rId12"/>
    <p:sldId id="305" r:id="rId13"/>
    <p:sldId id="317" r:id="rId14"/>
    <p:sldId id="308" r:id="rId15"/>
    <p:sldId id="322" r:id="rId16"/>
    <p:sldId id="261" r:id="rId17"/>
    <p:sldId id="278" r:id="rId18"/>
    <p:sldId id="277" r:id="rId19"/>
    <p:sldId id="279" r:id="rId20"/>
    <p:sldId id="280" r:id="rId21"/>
    <p:sldId id="281" r:id="rId22"/>
    <p:sldId id="263" r:id="rId23"/>
    <p:sldId id="282" r:id="rId24"/>
    <p:sldId id="264" r:id="rId25"/>
    <p:sldId id="285" r:id="rId26"/>
    <p:sldId id="287" r:id="rId27"/>
    <p:sldId id="283" r:id="rId28"/>
    <p:sldId id="291" r:id="rId29"/>
    <p:sldId id="293" r:id="rId30"/>
    <p:sldId id="292" r:id="rId31"/>
    <p:sldId id="267" r:id="rId32"/>
    <p:sldId id="265" r:id="rId33"/>
    <p:sldId id="288" r:id="rId34"/>
    <p:sldId id="268" r:id="rId35"/>
    <p:sldId id="271" r:id="rId36"/>
    <p:sldId id="269" r:id="rId37"/>
    <p:sldId id="273" r:id="rId38"/>
    <p:sldId id="300" r:id="rId39"/>
    <p:sldId id="303" r:id="rId40"/>
    <p:sldId id="275" r:id="rId41"/>
    <p:sldId id="309" r:id="rId42"/>
    <p:sldId id="266" r:id="rId43"/>
    <p:sldId id="32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EB2221-C2A8-493D-9AB4-252E2E9B6347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2F6B14-034F-4F35-ACBF-4FDB55AFE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880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CB28-5D5C-442C-ACA2-D37F1CC66EA1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91EF6-475E-46C5-8458-B829888C4D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726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2EB6-3162-4F82-A8B4-4E7DE1453845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7AB7-7C8C-4BBD-8BE9-16A4F2F11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441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7E07-EC81-44E7-9411-AB55D8BF7FA6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E2E7-F57F-443A-BDF8-D7B670B3B1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46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DB20-47CF-4AF4-AD88-0B137E8E36DE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1803B-2C8F-434F-97F0-3580008FCD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406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7DFD-8004-4019-993D-C60EE82E1AAA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823E-8593-4A71-97CE-1E17BF864C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2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5BB3-83A2-4B1D-AA09-11E1D58801B1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4C07-D52D-42ED-A1A8-AE1A0E7413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740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F9F9-62B8-47EF-9564-3BF1A6BB8CD9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B2AA3-77B9-461A-A05B-0972FCC290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78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9A52-BCEC-4732-9A01-241AB105BEAB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3962-E1D5-40E8-995C-6223321742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73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7D68-D0B5-4089-BD0F-79D122396806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076A-0BDF-4859-83A2-192CBFCD81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891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B2B2-2711-4FF3-BBA8-92E4247E4D42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AAF7-A466-4200-B87B-CFB60985E3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560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C9D2-5DAF-42ED-80B0-3A37E3F43EBD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792F3-76A2-4F56-84D1-227A49DBB1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761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045D8-D5EA-4928-886D-F68DB8B63E40}" type="datetimeFigureOut">
              <a:rPr lang="ru-RU"/>
              <a:pPr>
                <a:defRPr/>
              </a:pPr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</a:defRPr>
            </a:lvl1pPr>
          </a:lstStyle>
          <a:p>
            <a:fld id="{D4CF7ED5-41A7-40A1-B866-65EFF44D8B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prazdnik-land.ru/media/uploads/10010/images/1111111111111111111111111111111111111111111111/123493521799.jpg" TargetMode="External"/><Relationship Id="rId13" Type="http://schemas.openxmlformats.org/officeDocument/2006/relationships/hyperlink" Target="http://vvedenie.paskha.ru/content/images/obichai.jpg" TargetMode="External"/><Relationship Id="rId18" Type="http://schemas.openxmlformats.org/officeDocument/2006/relationships/hyperlink" Target="http://img0.liveinternet.ru/images/attach/c/1/61/482/61482284_1279013869_1.jpg" TargetMode="External"/><Relationship Id="rId3" Type="http://schemas.openxmlformats.org/officeDocument/2006/relationships/hyperlink" Target="http://vishenasl.ru/wp-content/uploads/2010/07/maslen4Picture.jpg" TargetMode="External"/><Relationship Id="rId7" Type="http://schemas.openxmlformats.org/officeDocument/2006/relationships/hyperlink" Target="http://cossackstan.ru/uploads/posts/2009-01/1231157916_image010.jpg" TargetMode="External"/><Relationship Id="rId12" Type="http://schemas.openxmlformats.org/officeDocument/2006/relationships/hyperlink" Target="http://en.rian.ru/images/6093/24/60932435.jpg" TargetMode="External"/><Relationship Id="rId17" Type="http://schemas.openxmlformats.org/officeDocument/2006/relationships/hyperlink" Target="http://festival.1september.ru/files/articles/56/5645/564570/img3.jpg" TargetMode="External"/><Relationship Id="rId2" Type="http://schemas.openxmlformats.org/officeDocument/2006/relationships/hyperlink" Target="http://yahooeu.ru/uploads/posts/10/02/01/10/yahooeu_ru_12.jpg" TargetMode="External"/><Relationship Id="rId16" Type="http://schemas.openxmlformats.org/officeDocument/2006/relationships/hyperlink" Target="http://s56.radikal.ru/i154/0905/dc/24e40a4c9d8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1.radikal.ru/i091/0902/aa/d27e45a4aa30.jpg" TargetMode="External"/><Relationship Id="rId11" Type="http://schemas.openxmlformats.org/officeDocument/2006/relationships/hyperlink" Target="http://content.foto.mail.ru/mail/sincerity88/_blogs/i-1113.jpg" TargetMode="External"/><Relationship Id="rId5" Type="http://schemas.openxmlformats.org/officeDocument/2006/relationships/hyperlink" Target="http://persian.ruvr.ru/data/677/276/1234/maslinitsa2.jpg" TargetMode="External"/><Relationship Id="rId15" Type="http://schemas.openxmlformats.org/officeDocument/2006/relationships/hyperlink" Target="http://dpo-omc.narod.ru/metod/kav/1.jpg" TargetMode="External"/><Relationship Id="rId10" Type="http://schemas.openxmlformats.org/officeDocument/2006/relationships/hyperlink" Target="http://gid.podolsk.ru/images/gid_kolomna3.jpg" TargetMode="External"/><Relationship Id="rId4" Type="http://schemas.openxmlformats.org/officeDocument/2006/relationships/hyperlink" Target="http://yahooeu.ru/uploads/posts/10/02/01/10/yahooeu_ru_23.jpg" TargetMode="External"/><Relationship Id="rId9" Type="http://schemas.openxmlformats.org/officeDocument/2006/relationships/hyperlink" Target="http://img0.liveinternet.ru/images/attach/c/0/40/48/40048782_maslenica3.jpg" TargetMode="External"/><Relationship Id="rId14" Type="http://schemas.openxmlformats.org/officeDocument/2006/relationships/hyperlink" Target="http://d322.zouo.ru/media/images/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asl-768x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476375" y="0"/>
            <a:ext cx="5761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 Центральная библиотека.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786313" y="642938"/>
            <a:ext cx="4143375" cy="5572125"/>
          </a:xfrm>
        </p:spPr>
        <p:txBody>
          <a:bodyPr lIns="72000" tIns="72000" rIns="72000" bIns="36000"/>
          <a:lstStyle/>
          <a:p>
            <a:pPr eaLnBrk="1" hangingPunct="1"/>
            <a:r>
              <a:rPr lang="ru-RU" sz="2800" b="1" i="1" dirty="0" smtClean="0">
                <a:solidFill>
                  <a:srgbClr val="0000FF"/>
                </a:solidFill>
              </a:rPr>
              <a:t>В 1722 году, Петр </a:t>
            </a:r>
            <a:r>
              <a:rPr lang="en-US" sz="2800" b="1" i="1" dirty="0" smtClean="0">
                <a:solidFill>
                  <a:srgbClr val="0000FF"/>
                </a:solidFill>
              </a:rPr>
              <a:t>I</a:t>
            </a:r>
            <a:r>
              <a:rPr lang="ru-RU" sz="2800" b="1" i="1" dirty="0" smtClean="0">
                <a:solidFill>
                  <a:srgbClr val="0000FF"/>
                </a:solidFill>
              </a:rPr>
              <a:t> пригласил иноземных послов на празднование масленицы. Царь дал в  Москве невиданный маскарад  и санное катание.  Шествие открывал Арлекин.</a:t>
            </a:r>
            <a:r>
              <a:rPr lang="ru-RU" sz="3200" dirty="0" smtClean="0"/>
              <a:t> </a:t>
            </a:r>
          </a:p>
        </p:txBody>
      </p:sp>
      <p:pic>
        <p:nvPicPr>
          <p:cNvPr id="9219" name="Picture 2" descr="G:\арлекин. 2j 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216024"/>
            <a:ext cx="4501703" cy="6381328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0000FF"/>
                </a:solidFill>
              </a:rPr>
              <a:t>Дальше на санях ехали ряженые.</a:t>
            </a:r>
          </a:p>
        </p:txBody>
      </p:sp>
      <p:pic>
        <p:nvPicPr>
          <p:cNvPr id="4" name="Picture 2" descr="G:\1231157916_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1312863"/>
            <a:ext cx="8429625" cy="5500687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скара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0"/>
            <a:ext cx="7488237" cy="5589588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55650" y="5661025"/>
            <a:ext cx="788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</a:rPr>
              <a:t>А в конце процессии сидел на санках шут.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95963" y="274638"/>
            <a:ext cx="3348037" cy="62261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FF"/>
                </a:solidFill>
              </a:rPr>
              <a:t>Затем следовали участники маскарада.</a:t>
            </a:r>
            <a:r>
              <a:rPr lang="en-US" sz="2800" b="1" i="1" smtClean="0">
                <a:solidFill>
                  <a:srgbClr val="0000FF"/>
                </a:solidFill>
              </a:rPr>
              <a:t> </a:t>
            </a:r>
            <a:r>
              <a:rPr lang="ru-RU" sz="2800" b="1" i="1" smtClean="0">
                <a:solidFill>
                  <a:srgbClr val="0000FF"/>
                </a:solidFill>
              </a:rPr>
              <a:t>Они были наряжены волками, </a:t>
            </a:r>
            <a:r>
              <a:rPr lang="ru-RU" sz="28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              </a:t>
            </a:r>
            <a:r>
              <a:rPr lang="ru-RU" sz="2800" b="1" i="1" smtClean="0">
                <a:solidFill>
                  <a:srgbClr val="0000FF"/>
                </a:solidFill>
              </a:rPr>
              <a:t>медведями, журавлями, драконами и т. д.  Завершился маскарад фейерверком и пиршеством.</a:t>
            </a:r>
          </a:p>
        </p:txBody>
      </p:sp>
      <p:pic>
        <p:nvPicPr>
          <p:cNvPr id="1026" name="Picture 2" descr="G:\Ряже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360040"/>
            <a:ext cx="5437187" cy="6093296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FF"/>
                </a:solidFill>
              </a:rPr>
              <a:t>В наше время люди тоже справляют масленицу. Но на Руси масленица   длилась  семь дней, и у каждого дня было  свое название.</a:t>
            </a:r>
          </a:p>
        </p:txBody>
      </p:sp>
      <p:pic>
        <p:nvPicPr>
          <p:cNvPr id="1026" name="Picture 2" descr="G:\IMG_6255_2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143000"/>
            <a:ext cx="7500937" cy="542925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143500" y="357188"/>
            <a:ext cx="3786188" cy="59404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Катальные горы, карусели, качели строились  на площадях для народа во всю масленицу. Эти увеселения устраивались и в Москве при Покровском дворце, куда Екатерина </a:t>
            </a:r>
            <a:r>
              <a:rPr lang="en-US" sz="2800" b="1" i="1" smtClean="0">
                <a:solidFill>
                  <a:srgbClr val="0000CC"/>
                </a:solidFill>
              </a:rPr>
              <a:t>II</a:t>
            </a:r>
            <a:r>
              <a:rPr lang="ru-RU" sz="2800" b="1" i="1" smtClean="0">
                <a:solidFill>
                  <a:srgbClr val="0000CC"/>
                </a:solidFill>
              </a:rPr>
              <a:t> любила ездить и веселиться всем двором.</a:t>
            </a:r>
          </a:p>
        </p:txBody>
      </p:sp>
      <p:pic>
        <p:nvPicPr>
          <p:cNvPr id="1026" name="Picture 2" descr="G:\0_146eb_b9d47999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429125" cy="6240463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857750" y="214313"/>
            <a:ext cx="4071938" cy="6143625"/>
          </a:xfrm>
        </p:spPr>
        <p:txBody>
          <a:bodyPr anchorCtr="1"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Понедельник называли </a:t>
            </a:r>
            <a:r>
              <a:rPr lang="ru-RU" sz="2800" b="1" i="1" smtClean="0">
                <a:solidFill>
                  <a:schemeClr val="accent2"/>
                </a:solidFill>
              </a:rPr>
              <a:t>«встречей».</a:t>
            </a:r>
            <a:r>
              <a:rPr lang="ru-RU" sz="2800" b="1" i="1" smtClean="0">
                <a:solidFill>
                  <a:srgbClr val="0000CC"/>
                </a:solidFill>
              </a:rPr>
              <a:t> </a:t>
            </a:r>
            <a:br>
              <a:rPr lang="ru-RU" sz="2800" b="1" i="1" smtClean="0">
                <a:solidFill>
                  <a:srgbClr val="0000CC"/>
                </a:solidFill>
              </a:rPr>
            </a:br>
            <a:r>
              <a:rPr lang="ru-RU" sz="2800" b="1" i="1" smtClean="0">
                <a:solidFill>
                  <a:srgbClr val="0000CC"/>
                </a:solidFill>
              </a:rPr>
              <a:t>В этот день встречали Масленицу. Наряжали куклу – чучело. </a:t>
            </a:r>
            <a:br>
              <a:rPr lang="ru-RU" sz="2800" b="1" i="1" smtClean="0">
                <a:solidFill>
                  <a:srgbClr val="0000CC"/>
                </a:solidFill>
              </a:rPr>
            </a:br>
            <a:r>
              <a:rPr lang="ru-RU" sz="2800" b="1" i="1" smtClean="0">
                <a:solidFill>
                  <a:srgbClr val="0000CC"/>
                </a:solidFill>
              </a:rPr>
              <a:t>Масленицу делали из соломы и наряжали в женскую одежду. Куклу устанавливали в сани, до пятницы она стояла на самой высокой горе.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357688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С утра дети и молодежь выходили на улицу и начинали строить снежные горы,</a:t>
            </a:r>
          </a:p>
        </p:txBody>
      </p:sp>
      <p:pic>
        <p:nvPicPr>
          <p:cNvPr id="4098" name="Picture 2" descr="G:\b204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04138" cy="5445125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4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7858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4800" smtClean="0"/>
              <a:t>                    </a:t>
            </a:r>
            <a:r>
              <a:rPr lang="ru-RU" smtClean="0">
                <a:solidFill>
                  <a:srgbClr val="0000CC"/>
                </a:solidFill>
                <a:latin typeface="Arial" panose="020B0604020202020204" pitchFamily="34" charset="0"/>
              </a:rPr>
              <a:t>…</a:t>
            </a:r>
            <a:r>
              <a:rPr lang="ru-RU" b="1" i="1" smtClean="0">
                <a:solidFill>
                  <a:srgbClr val="0000CC"/>
                </a:solidFill>
                <a:cs typeface="Times New Roman" panose="02020603050405020304" pitchFamily="18" charset="0"/>
              </a:rPr>
              <a:t>балаганы,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b="1" i="1" smtClean="0">
              <a:solidFill>
                <a:srgbClr val="0000CC"/>
              </a:solidFill>
            </a:endParaRPr>
          </a:p>
        </p:txBody>
      </p:sp>
      <p:pic>
        <p:nvPicPr>
          <p:cNvPr id="7" name="Picture 2" descr="G:\4%20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8286750" cy="571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  <a:latin typeface="Arial" panose="020B0604020202020204" pitchFamily="34" charset="0"/>
              </a:rPr>
              <a:t>…</a:t>
            </a:r>
            <a:r>
              <a:rPr lang="ru-RU" sz="3200" b="1" i="1" smtClean="0">
                <a:solidFill>
                  <a:srgbClr val="0000CC"/>
                </a:solidFill>
              </a:rPr>
              <a:t>лепили снежных баб.</a:t>
            </a:r>
          </a:p>
        </p:txBody>
      </p:sp>
      <p:pic>
        <p:nvPicPr>
          <p:cNvPr id="5122" name="Picture 2" descr="G:\1228651500_fde5e6d335fa11334125fc0faac9b0df_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" y="1428750"/>
            <a:ext cx="8143875" cy="542925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65735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4213" y="476250"/>
            <a:ext cx="79200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Этот древний народный праздник не закреплен за определенным числом календаря. Масленицу празднуют на последней неделе перед Великим постом.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88" y="285750"/>
            <a:ext cx="3186112" cy="6000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solidFill>
                  <a:srgbClr val="AB0043"/>
                </a:solidFill>
              </a:rPr>
              <a:t>Вторник — заигрыши.</a:t>
            </a:r>
            <a:br>
              <a:rPr lang="ru-RU" sz="2800" b="1" i="1" smtClean="0">
                <a:solidFill>
                  <a:srgbClr val="AB0043"/>
                </a:solidFill>
              </a:rPr>
            </a:br>
            <a:r>
              <a:rPr lang="ru-RU" sz="2800" b="1" i="1" smtClean="0">
                <a:solidFill>
                  <a:srgbClr val="AB0043"/>
                </a:solidFill>
              </a:rPr>
              <a:t> </a:t>
            </a:r>
            <a:r>
              <a:rPr lang="ru-RU" sz="2800" b="1" i="1" smtClean="0">
                <a:solidFill>
                  <a:srgbClr val="0000CC"/>
                </a:solidFill>
              </a:rPr>
              <a:t>С утра молодые люди приглашались кататься с гор, поесть блинов. Звали родных и знакомых: «У нас горы готовы и блины испечены — просим жаловать».</a:t>
            </a:r>
          </a:p>
        </p:txBody>
      </p:sp>
      <p:pic>
        <p:nvPicPr>
          <p:cNvPr id="6146" name="Picture 2" descr="G:\43700a71ae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5106988" cy="685800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i="1" smtClean="0">
                <a:solidFill>
                  <a:srgbClr val="0000CC"/>
                </a:solidFill>
              </a:rPr>
              <a:t>Среда — лакомки.</a:t>
            </a:r>
            <a:r>
              <a:rPr lang="ru-RU" b="1" i="1" smtClean="0">
                <a:solidFill>
                  <a:srgbClr val="AB0043"/>
                </a:solidFill>
              </a:rPr>
              <a:t> </a:t>
            </a:r>
            <a:endParaRPr lang="ru-RU" smtClean="0"/>
          </a:p>
        </p:txBody>
      </p:sp>
      <p:pic>
        <p:nvPicPr>
          <p:cNvPr id="7170" name="Picture 2" descr="G:\masleni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428750"/>
            <a:ext cx="8208962" cy="5240338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</a:rPr>
              <a:t>В этот день зять приходил «к тёще на блины».</a:t>
            </a:r>
            <a:r>
              <a:rPr lang="ru-RU" sz="3200" smtClean="0"/>
              <a:t> </a:t>
            </a:r>
            <a:endParaRPr lang="ru-RU" sz="2800" smtClean="0"/>
          </a:p>
        </p:txBody>
      </p:sp>
      <p:pic>
        <p:nvPicPr>
          <p:cNvPr id="4" name="Picture 5" descr="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8064500" cy="525780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3" cy="22971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</a:rPr>
              <a:t>Кроме зятя тёща приглашала и других гостей.</a:t>
            </a:r>
          </a:p>
        </p:txBody>
      </p:sp>
      <p:pic>
        <p:nvPicPr>
          <p:cNvPr id="23555" name="Picture 2" descr="G:\447_12636412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667000"/>
            <a:ext cx="5286375" cy="419100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56" name="Picture 3" descr="G:\0_22675_81e320e6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9194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500688" y="3786188"/>
            <a:ext cx="32861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00CC"/>
                </a:solidFill>
                <a:latin typeface="Constantia" panose="02030602050306030303" pitchFamily="18" charset="0"/>
              </a:rPr>
              <a:t>В  этот </a:t>
            </a:r>
            <a:r>
              <a:rPr lang="en-US" sz="3200" b="1" i="1">
                <a:solidFill>
                  <a:srgbClr val="0000CC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i="1">
                <a:solidFill>
                  <a:srgbClr val="0000CC"/>
                </a:solidFill>
                <a:latin typeface="Constantia" panose="02030602050306030303" pitchFamily="18" charset="0"/>
              </a:rPr>
              <a:t>день блины были особенно хороши.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 </a:t>
            </a:r>
            <a:r>
              <a:rPr lang="ru-RU" sz="4300" b="1" i="1" smtClean="0">
                <a:solidFill>
                  <a:srgbClr val="AB0043"/>
                </a:solidFill>
              </a:rPr>
              <a:t>Четверг — разгул, </a:t>
            </a:r>
            <a:r>
              <a:rPr lang="ru-RU" sz="4300" smtClean="0">
                <a:solidFill>
                  <a:srgbClr val="0000CC"/>
                </a:solidFill>
              </a:rPr>
              <a:t>самый веселый день.</a:t>
            </a:r>
            <a:r>
              <a:rPr lang="ru-RU" sz="4300" smtClean="0"/>
              <a:t> </a:t>
            </a:r>
          </a:p>
        </p:txBody>
      </p:sp>
      <p:pic>
        <p:nvPicPr>
          <p:cNvPr id="4" name="Picture 5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7993062" cy="525780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00CC"/>
                </a:solidFill>
              </a:rPr>
              <a:t>Возят чучело на колесе,</a:t>
            </a:r>
          </a:p>
        </p:txBody>
      </p:sp>
      <p:pic>
        <p:nvPicPr>
          <p:cNvPr id="11266" name="Picture 2" descr="G:\b793286189d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285875"/>
            <a:ext cx="6858000" cy="5572125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00CC"/>
                </a:solidFill>
                <a:latin typeface="Arial" panose="020B0604020202020204" pitchFamily="34" charset="0"/>
              </a:rPr>
              <a:t>…</a:t>
            </a:r>
            <a:r>
              <a:rPr lang="ru-RU" sz="4000" b="1" i="1" smtClean="0">
                <a:solidFill>
                  <a:srgbClr val="0000CC"/>
                </a:solidFill>
              </a:rPr>
              <a:t>песни поют и веселятся.</a:t>
            </a:r>
          </a:p>
        </p:txBody>
      </p:sp>
      <p:pic>
        <p:nvPicPr>
          <p:cNvPr id="13314" name="Picture 2" descr="G:\c75a032114f32b97ad0adfc83dd714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272338" cy="5805487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 smtClean="0">
                <a:solidFill>
                  <a:srgbClr val="0000CC"/>
                </a:solidFill>
              </a:rPr>
              <a:t>Раньше в этот день  молодежь ходила  по дворам с балалайками, рожками, бубнами, распевая колядки.</a:t>
            </a:r>
          </a:p>
        </p:txBody>
      </p:sp>
      <p:pic>
        <p:nvPicPr>
          <p:cNvPr id="9219" name="Picture 3" descr="G:\323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57" y="1643050"/>
            <a:ext cx="8501123" cy="4929222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Одним из главных развлечений этих дней</a:t>
            </a:r>
            <a:r>
              <a:rPr lang="ru-RU" sz="2800" b="1" i="1" smtClean="0">
                <a:solidFill>
                  <a:srgbClr val="0000CC"/>
                </a:solidFill>
                <a:latin typeface="Arial" panose="020B0604020202020204" pitchFamily="34" charset="0"/>
              </a:rPr>
              <a:t> -</a:t>
            </a:r>
            <a:r>
              <a:rPr lang="ru-RU" sz="2800" b="1" i="1" smtClean="0">
                <a:solidFill>
                  <a:srgbClr val="0000CC"/>
                </a:solidFill>
              </a:rPr>
              <a:t> катание молодежи и детей с ледяных гор.</a:t>
            </a:r>
            <a:r>
              <a:rPr lang="ru-RU" sz="2800" smtClean="0"/>
              <a:t> </a:t>
            </a:r>
          </a:p>
        </p:txBody>
      </p:sp>
      <p:pic>
        <p:nvPicPr>
          <p:cNvPr id="5" name="Picture 2" descr="G: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8215312" cy="5661025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8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</a:rPr>
              <a:t>В городах люди нарядно одевались и участвовали в праздничных гуляниях, в  катаниях на лошадях.</a:t>
            </a:r>
          </a:p>
        </p:txBody>
      </p:sp>
      <p:pic>
        <p:nvPicPr>
          <p:cNvPr id="5122" name="Picture 2" descr="G:\maslen_site3-1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8064500" cy="4727597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11abf02592a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57513"/>
            <a:ext cx="31400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ello_html_69beab4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529272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0_985ac_daf8423b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3810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2747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Ни одна Масленица не проходила без взятия снежного городка. Парни строили ледяную крепость, сажали стражу, а потом шли в атаку</a:t>
            </a:r>
            <a:r>
              <a:rPr lang="ru-RU" sz="2800" b="1" i="1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ru-RU" sz="2200" smtClean="0">
                <a:latin typeface="Arial" panose="020B0604020202020204" pitchFamily="34" charset="0"/>
              </a:rPr>
              <a:t> </a:t>
            </a:r>
            <a:endParaRPr lang="ru-RU" sz="220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050088" cy="48720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940425" y="428625"/>
            <a:ext cx="3203575" cy="600075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00CC"/>
                </a:solidFill>
              </a:rPr>
              <a:t>В Масленицу парни 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              </a:t>
            </a:r>
            <a:r>
              <a:rPr lang="ru-RU" sz="2400" b="1" i="1" dirty="0" smtClean="0">
                <a:solidFill>
                  <a:srgbClr val="0000CC"/>
                </a:solidFill>
              </a:rPr>
              <a:t>и молодые мужчины показывали свою удаль в кулачном бою.</a:t>
            </a:r>
            <a:r>
              <a:rPr lang="ru-RU" sz="2400" dirty="0" smtClean="0"/>
              <a:t>  </a:t>
            </a:r>
          </a:p>
        </p:txBody>
      </p:sp>
      <p:pic>
        <p:nvPicPr>
          <p:cNvPr id="4" name="Picture 5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5900" y="928670"/>
            <a:ext cx="5713422" cy="4857784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7759700" cy="64293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Перетягивание каната тоже старинное развлечение.</a:t>
            </a:r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4888" y="1268413"/>
            <a:ext cx="7312025" cy="5232421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1234935217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1143000"/>
            <a:ext cx="8358187" cy="571500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76375" y="0"/>
            <a:ext cx="6281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00CC"/>
                </a:solidFill>
              </a:rPr>
              <a:t>В городах проходили карнавалы, </a:t>
            </a:r>
          </a:p>
          <a:p>
            <a:pPr algn="ctr"/>
            <a:r>
              <a:rPr lang="ru-RU" sz="2800" b="1" i="1">
                <a:solidFill>
                  <a:srgbClr val="0000CC"/>
                </a:solidFill>
              </a:rPr>
              <a:t>шумные пирушки.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Пятница — тёщины вечерки. </a:t>
            </a:r>
            <a:r>
              <a:rPr lang="ru-RU" sz="4000" b="1" i="1" smtClean="0">
                <a:solidFill>
                  <a:schemeClr val="accent2"/>
                </a:solidFill>
                <a:latin typeface="Arial" panose="020B0604020202020204" pitchFamily="34" charset="0"/>
              </a:rPr>
              <a:t>          </a:t>
            </a:r>
            <a:r>
              <a:rPr lang="ru-RU" sz="2800" b="1" i="1" smtClean="0">
                <a:solidFill>
                  <a:srgbClr val="0000CC"/>
                </a:solidFill>
              </a:rPr>
              <a:t>Зятья приглашали в гости своих тёщ, угощали их блинами.</a:t>
            </a:r>
          </a:p>
        </p:txBody>
      </p:sp>
      <p:pic>
        <p:nvPicPr>
          <p:cNvPr id="7" name="Picture 4" descr="untitlк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643063"/>
            <a:ext cx="7215188" cy="5214937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smtClean="0">
                <a:solidFill>
                  <a:srgbClr val="0000CC"/>
                </a:solidFill>
              </a:rPr>
              <a:t>Суббота — золовкины посиделки.</a:t>
            </a:r>
            <a:r>
              <a:rPr lang="ru-RU" sz="3600" b="1" i="1" smtClean="0">
                <a:solidFill>
                  <a:srgbClr val="AB0043"/>
                </a:solidFill>
              </a:rPr>
              <a:t> </a:t>
            </a:r>
            <a:endParaRPr lang="ru-RU" sz="4000" smtClean="0"/>
          </a:p>
        </p:txBody>
      </p:sp>
      <p:pic>
        <p:nvPicPr>
          <p:cNvPr id="8" name="Picture 2" descr="G:\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143000"/>
            <a:ext cx="7643812" cy="5357834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0" y="357188"/>
            <a:ext cx="3143250" cy="585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</a:rPr>
              <a:t>В этот день сжигали чучело Масленицы и окончательно прощались с зимой. Пепел развеивали по полю, чтобы был хороший урожай. </a:t>
            </a:r>
            <a:br>
              <a:rPr lang="ru-RU" sz="3200" b="1" i="1" smtClean="0">
                <a:solidFill>
                  <a:srgbClr val="0000CC"/>
                </a:solidFill>
              </a:rPr>
            </a:br>
            <a:endParaRPr lang="ru-RU" sz="3200" b="1" i="1" smtClean="0">
              <a:solidFill>
                <a:srgbClr val="0000CC"/>
              </a:solidFill>
            </a:endParaRPr>
          </a:p>
        </p:txBody>
      </p:sp>
      <p:pic>
        <p:nvPicPr>
          <p:cNvPr id="8195" name="Picture 3" descr="G:\Maslenitsa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310281"/>
            <a:ext cx="5749925" cy="6215063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8683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Последний день Масленицы – </a:t>
            </a:r>
            <a:br>
              <a:rPr lang="ru-RU" sz="2800" b="1" i="1" smtClean="0">
                <a:solidFill>
                  <a:srgbClr val="0000CC"/>
                </a:solidFill>
              </a:rPr>
            </a:br>
            <a:r>
              <a:rPr lang="ru-RU" sz="2800" b="1" i="1" smtClean="0">
                <a:solidFill>
                  <a:srgbClr val="0000CC"/>
                </a:solidFill>
              </a:rPr>
              <a:t>прощеное воскресенье или проводы.</a:t>
            </a:r>
            <a:r>
              <a:rPr lang="ru-RU" sz="2800" b="1" i="1" smtClean="0">
                <a:solidFill>
                  <a:schemeClr val="accent2"/>
                </a:solidFill>
              </a:rPr>
              <a:t> </a:t>
            </a:r>
            <a:endParaRPr lang="ru-RU" sz="2800" smtClean="0"/>
          </a:p>
        </p:txBody>
      </p:sp>
      <p:pic>
        <p:nvPicPr>
          <p:cNvPr id="4" name="Picture 6" descr="untitle44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1285875"/>
            <a:ext cx="8318500" cy="5572125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гуляния-на-маслениц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728"/>
            <a:ext cx="7920038" cy="513876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00034" y="5484813"/>
            <a:ext cx="80010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Люди разводили костры, чтобы лед растопить,</a:t>
            </a:r>
          </a:p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 холод уничтожить. Прыгали через огонь </a:t>
            </a:r>
          </a:p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и бросали в костёр старые ненужные вещи.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500" b="1" i="1" smtClean="0">
                <a:solidFill>
                  <a:srgbClr val="0000CC"/>
                </a:solidFill>
              </a:rPr>
              <a:t>«Прощенным днем» завершалась неделя. В этот день все люди друг у друга прощения просят, милосердные дела творят. Важно получить прощение и возобновить отношения с тем с кем поругался.</a:t>
            </a:r>
          </a:p>
        </p:txBody>
      </p:sp>
      <p:pic>
        <p:nvPicPr>
          <p:cNvPr id="13314" name="Picture 2" descr="G:\b581b1749e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1957388"/>
            <a:ext cx="7500938" cy="4614884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oc6e83s0o4p821drmyblu9_800_4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163"/>
            <a:ext cx="5364162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 rot="-336607">
            <a:off x="249238" y="2916238"/>
            <a:ext cx="406717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Monotype Corsiva" panose="03010101010201010101" pitchFamily="66" charset="0"/>
              </a:rPr>
              <a:t>Блин – главный 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Monotype Corsiva" panose="03010101010201010101" pitchFamily="66" charset="0"/>
              </a:rPr>
              <a:t>языческий символ.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Monotype Corsiva" panose="03010101010201010101" pitchFamily="66" charset="0"/>
              </a:rPr>
              <a:t>Символ солнца, 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Monotype Corsiva" panose="03010101010201010101" pitchFamily="66" charset="0"/>
              </a:rPr>
              <a:t>возврата 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  <a:latin typeface="Monotype Corsiva" panose="03010101010201010101" pitchFamily="66" charset="0"/>
              </a:rPr>
              <a:t>людям тепла.</a:t>
            </a:r>
          </a:p>
        </p:txBody>
      </p:sp>
      <p:pic>
        <p:nvPicPr>
          <p:cNvPr id="66567" name="Picture 7" descr="rEriPpNJ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2065337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28625" y="5516563"/>
            <a:ext cx="8501063" cy="8413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CC"/>
                </a:solidFill>
              </a:rPr>
              <a:t>Уходит Масленица, а вместе с ней и зима.</a:t>
            </a:r>
            <a:r>
              <a:rPr lang="ru-RU" sz="2700" smtClean="0"/>
              <a:t> </a:t>
            </a:r>
          </a:p>
        </p:txBody>
      </p:sp>
      <p:pic>
        <p:nvPicPr>
          <p:cNvPr id="14338" name="Picture 2" descr="G:\18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8572560" cy="5143523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4" descr="unt2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95513" y="4724400"/>
            <a:ext cx="52339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CC"/>
                </a:solidFill>
              </a:rPr>
              <a:t>Подготовила главный  библиограф читального зала </a:t>
            </a:r>
          </a:p>
          <a:p>
            <a:pPr algn="ctr"/>
            <a:r>
              <a:rPr lang="ru-RU" sz="1400" b="1">
                <a:solidFill>
                  <a:srgbClr val="0000CC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8358188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Использованы материалы с сайтов:</a:t>
            </a:r>
            <a:r>
              <a:rPr lang="ru-RU" u="sng"/>
              <a:t> </a:t>
            </a:r>
            <a:r>
              <a:rPr lang="ru-RU" u="sng">
                <a:latin typeface="Constantia" panose="02030602050306030303" pitchFamily="18" charset="0"/>
                <a:hlinkClick r:id="rId2"/>
              </a:rPr>
              <a:t>http://yahooeu.ru/uploads/posts/10/02/01/10/yahooeu_ru_12.jpg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3"/>
              </a:rPr>
              <a:t>http://vishenasl.ru/wp-content/uploads/2010/07/maslen4Picture.jpg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4"/>
              </a:rPr>
              <a:t>http://yahooeu.ru/uploads/posts/10/02/01/10/yahooeu_ru_23.jpg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5"/>
              </a:rPr>
              <a:t>http://persian.ruvr.ru/data/677/276/1234/maslinitsa2.jpg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6"/>
              </a:rPr>
              <a:t>http://s41.radikal.ru/i091/0902/aa/d27e45a4aa30.jpg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7"/>
              </a:rPr>
              <a:t>http://cossackstan.ru/uploads/posts/2009-01/1231157916_image010.jpg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8"/>
              </a:rPr>
              <a:t>http://prazdnik-land.ru/media/uploads/10010/images/1111111111111111111111111111111111111111111111/123493521799.jpg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9"/>
              </a:rPr>
              <a:t>http://img0.liveinternet.ru/images/attach/c/0/40/48/40048782_maslenica3.jpg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0"/>
              </a:rPr>
              <a:t>http://gid.podolsk.ru/images/gid_kolomna3.jpg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1"/>
              </a:rPr>
              <a:t>http://content.foto.mail.ru/mail/sincerity88/_blogs/i-1113.jpg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2"/>
              </a:rPr>
              <a:t>http://en.rian.ru/images/6093/24/60932435.jpg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3"/>
              </a:rPr>
              <a:t>http://vvedenie.paskha.ru/content/images/obichai.jpg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4"/>
              </a:rPr>
              <a:t>http://d322.zouo.ru/media/images/6.jpg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5"/>
              </a:rPr>
              <a:t>http://dpo-omc.narod.ru/metod/kav/1.jpg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6"/>
              </a:rPr>
              <a:t>http://s56.radikal.ru/i154/0905/dc/24e40a4c9d8a.jpg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u="sng">
                <a:latin typeface="Constantia" panose="02030602050306030303" pitchFamily="18" charset="0"/>
                <a:hlinkClick r:id="rId17"/>
              </a:rPr>
              <a:t>http://festival.1september.ru/files/articles/56/5645/564570/img3.jpg</a:t>
            </a:r>
            <a:endParaRPr 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>
                <a:latin typeface="Constantia" panose="02030602050306030303" pitchFamily="18" charset="0"/>
                <a:hlinkClick r:id="rId18"/>
              </a:rPr>
              <a:t>http://img0.liveinternet.ru/images/attach/c/1/61/482/61482284_1279013869_1.jpg</a:t>
            </a:r>
            <a:endParaRPr lang="en-US">
              <a:latin typeface="Constantia" panose="02030602050306030303" pitchFamily="18" charset="0"/>
            </a:endParaRPr>
          </a:p>
          <a:p>
            <a:pPr eaLnBrk="1" hangingPunct="1"/>
            <a:endParaRPr 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EriPpNJ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857750" y="357188"/>
            <a:ext cx="3829050" cy="61436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Обычай праздновать Масленицу берет начало с древнейших времен от обрядов славян – язычников.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ru-RU" sz="2800" b="1" smtClean="0">
                <a:solidFill>
                  <a:srgbClr val="0000FF"/>
                </a:solidFill>
              </a:rPr>
              <a:t>Блин, круглый, поджаренный, снятый «с пылу», напоминал солнце. Он и был символом набиравшего яркость и жар весеннего солнца.</a:t>
            </a: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87900" cy="68580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solidFill>
                  <a:srgbClr val="0000FF"/>
                </a:solidFill>
              </a:rPr>
              <a:t>Название «Масленица» возникло потому, что на этой неделе по православному обычаю мясо не едят, а едят масленые блины.</a:t>
            </a:r>
            <a:r>
              <a:rPr lang="ru-RU" sz="2200" smtClean="0"/>
              <a:t> </a:t>
            </a:r>
            <a:endParaRPr lang="ru-RU" sz="2200" b="1" smtClean="0"/>
          </a:p>
        </p:txBody>
      </p:sp>
      <p:pic>
        <p:nvPicPr>
          <p:cNvPr id="4101" name="Picture 5" descr="ab302743a52a326b1ca54978519da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416800" cy="55165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800px-Maslenitsa_kustodie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0"/>
            <a:ext cx="8429625" cy="5340350"/>
          </a:xfrm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85750" y="5429250"/>
            <a:ext cx="8572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0000FF"/>
                </a:solidFill>
                <a:latin typeface="Constantia" panose="02030602050306030303" pitchFamily="18" charset="0"/>
              </a:rPr>
              <a:t>Масленицу  отмечают в конце февраля </a:t>
            </a:r>
            <a:endParaRPr lang="ru-RU" sz="2400" b="1" i="1">
              <a:solidFill>
                <a:srgbClr val="0000FF"/>
              </a:solidFill>
            </a:endParaRPr>
          </a:p>
          <a:p>
            <a:pPr algn="ctr" eaLnBrk="1" hangingPunct="1"/>
            <a:r>
              <a:rPr lang="ru-RU" sz="2400" b="1" i="1">
                <a:solidFill>
                  <a:srgbClr val="0000FF"/>
                </a:solidFill>
                <a:latin typeface="Constantia" panose="02030602050306030303" pitchFamily="18" charset="0"/>
              </a:rPr>
              <a:t>в начале марта.</a:t>
            </a:r>
            <a:br>
              <a:rPr lang="ru-RU" sz="2400" b="1" i="1">
                <a:solidFill>
                  <a:srgbClr val="0000FF"/>
                </a:solidFill>
                <a:latin typeface="Constantia" panose="02030602050306030303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Constantia" panose="02030602050306030303" pitchFamily="18" charset="0"/>
              </a:rPr>
              <a:t>В этот день провожают зиму и встречают весну.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572125" y="357188"/>
            <a:ext cx="3571875" cy="6083300"/>
          </a:xfrm>
        </p:spPr>
        <p:txBody>
          <a:bodyPr/>
          <a:lstStyle/>
          <a:p>
            <a:pPr eaLnBrk="1" hangingPunct="1"/>
            <a:r>
              <a:rPr lang="ru-RU" sz="3000" b="1" i="1" smtClean="0">
                <a:solidFill>
                  <a:srgbClr val="0000FF"/>
                </a:solidFill>
              </a:rPr>
              <a:t>Самой популярной забавой в дни масленицы считались катания на санках. </a:t>
            </a:r>
            <a:br>
              <a:rPr lang="ru-RU" sz="3000" b="1" i="1" smtClean="0">
                <a:solidFill>
                  <a:srgbClr val="0000FF"/>
                </a:solidFill>
              </a:rPr>
            </a:br>
            <a:r>
              <a:rPr lang="ru-RU" sz="3000" b="1" i="1" smtClean="0">
                <a:solidFill>
                  <a:srgbClr val="0000FF"/>
                </a:solidFill>
              </a:rPr>
              <a:t>Впервые про эту забаву иностранцы отмечали еще </a:t>
            </a:r>
            <a:br>
              <a:rPr lang="ru-RU" sz="3000" b="1" i="1" smtClean="0">
                <a:solidFill>
                  <a:srgbClr val="0000FF"/>
                </a:solidFill>
              </a:rPr>
            </a:br>
            <a:r>
              <a:rPr lang="ru-RU" sz="3000" b="1" i="1" smtClean="0">
                <a:solidFill>
                  <a:srgbClr val="0000FF"/>
                </a:solidFill>
              </a:rPr>
              <a:t> в 1472 году, при Иване Грозном</a:t>
            </a:r>
          </a:p>
        </p:txBody>
      </p:sp>
      <p:pic>
        <p:nvPicPr>
          <p:cNvPr id="7171" name="Picture 2" descr="C:\Documents and Settings\Admin\Рабочий стол\Мои презентации\Иван Грозный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357188"/>
            <a:ext cx="5143500" cy="6143625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143500" y="500063"/>
            <a:ext cx="3543300" cy="5643562"/>
          </a:xfrm>
        </p:spPr>
        <p:txBody>
          <a:bodyPr anchor="t"/>
          <a:lstStyle/>
          <a:p>
            <a:pPr eaLnBrk="1" hangingPunct="1"/>
            <a:r>
              <a:rPr lang="ru-RU" sz="2400" b="1" i="1" dirty="0" smtClean="0">
                <a:solidFill>
                  <a:srgbClr val="0000FF"/>
                </a:solidFill>
              </a:rPr>
              <a:t>Неистощимым затейником в народных праздниках прослыл Петр </a:t>
            </a:r>
            <a:r>
              <a:rPr lang="en-US" sz="2400" b="1" i="1" dirty="0" smtClean="0">
                <a:solidFill>
                  <a:srgbClr val="0000FF"/>
                </a:solidFill>
              </a:rPr>
              <a:t>I</a:t>
            </a:r>
            <a:r>
              <a:rPr lang="ru-RU" sz="2400" b="1" i="1" dirty="0" smtClean="0">
                <a:solidFill>
                  <a:srgbClr val="0000FF"/>
                </a:solidFill>
              </a:rPr>
              <a:t>. Особенно он любил потехи в масленицу.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Каждую зиму он устраивал шумные и веселые катания на Москве – реке, вдоль кремлевской стены, у  Красных ворот</a:t>
            </a:r>
            <a:r>
              <a:rPr lang="ru-RU" sz="2800" b="1" i="1" dirty="0" smtClean="0">
                <a:solidFill>
                  <a:srgbClr val="0000FF"/>
                </a:solidFill>
              </a:rPr>
              <a:t>.</a:t>
            </a:r>
            <a:r>
              <a:rPr lang="ru-RU" sz="2800" dirty="0" smtClean="0"/>
              <a:t> </a:t>
            </a:r>
          </a:p>
        </p:txBody>
      </p:sp>
      <p:pic>
        <p:nvPicPr>
          <p:cNvPr id="1026" name="Picture 2" descr="G:\Петр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44463"/>
            <a:ext cx="4348162" cy="6597650"/>
          </a:xfrm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1559</TotalTime>
  <Words>657</Words>
  <Application>Microsoft Office PowerPoint</Application>
  <PresentationFormat>Экран (4:3)</PresentationFormat>
  <Paragraphs>67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Обычай праздновать Масленицу берет начало с древнейших времен от обрядов славян – язычников. Блин, круглый, поджаренный, снятый «с пылу», напоминал солнце. Он и был символом набиравшего яркость и жар весеннего солнца.</vt:lpstr>
      <vt:lpstr>Название «Масленица» возникло потому, что на этой неделе по православному обычаю мясо не едят, а едят масленые блины. </vt:lpstr>
      <vt:lpstr>Слайд 7</vt:lpstr>
      <vt:lpstr>Самой популярной забавой в дни масленицы считались катания на санках.  Впервые про эту забаву иностранцы отмечали еще   в 1472 году, при Иване Грозном</vt:lpstr>
      <vt:lpstr>Неистощимым затейником в народных праздниках прослыл Петр I. Особенно он любил потехи в масленицу. Каждую зиму он устраивал шумные и веселые катания на Москве – реке, вдоль кремлевской стены, у  Красных ворот. </vt:lpstr>
      <vt:lpstr>В 1722 году, Петр I пригласил иноземных послов на празднование масленицы. Царь дал в  Москве невиданный маскарад  и санное катание.  Шествие открывал Арлекин. </vt:lpstr>
      <vt:lpstr>Дальше на санях ехали ряженые.</vt:lpstr>
      <vt:lpstr>Слайд 12</vt:lpstr>
      <vt:lpstr>Затем следовали участники маскарада. Они были наряжены волками,               медведями, журавлями, драконами и т. д.  Завершился маскарад фейерверком и пиршеством.</vt:lpstr>
      <vt:lpstr>В наше время люди тоже справляют масленицу. Но на Руси масленица   длилась  семь дней, и у каждого дня было  свое название.</vt:lpstr>
      <vt:lpstr>Катальные горы, карусели, качели строились  на площадях для народа во всю масленицу. Эти увеселения устраивались и в Москве при Покровском дворце, куда Екатерина II любила ездить и веселиться всем двором.</vt:lpstr>
      <vt:lpstr>Понедельник называли «встречей».  В этот день встречали Масленицу. Наряжали куклу – чучело.  Масленицу делали из соломы и наряжали в женскую одежду. Куклу устанавливали в сани, до пятницы она стояла на самой высокой горе.</vt:lpstr>
      <vt:lpstr>С утра дети и молодежь выходили на улицу и начинали строить снежные горы,</vt:lpstr>
      <vt:lpstr>Слайд 18</vt:lpstr>
      <vt:lpstr>…лепили снежных баб.</vt:lpstr>
      <vt:lpstr>Вторник — заигрыши.  С утра молодые люди приглашались кататься с гор, поесть блинов. Звали родных и знакомых: «У нас горы готовы и блины испечены — просим жаловать».</vt:lpstr>
      <vt:lpstr>Среда — лакомки. </vt:lpstr>
      <vt:lpstr>В этот день зять приходил «к тёще на блины». </vt:lpstr>
      <vt:lpstr>Кроме зятя тёща приглашала и других гостей.</vt:lpstr>
      <vt:lpstr> Четверг — разгул, самый веселый день. </vt:lpstr>
      <vt:lpstr>Возят чучело на колесе,</vt:lpstr>
      <vt:lpstr>…песни поют и веселятся.</vt:lpstr>
      <vt:lpstr>Раньше в этот день  молодежь ходила  по дворам с балалайками, рожками, бубнами, распевая колядки.</vt:lpstr>
      <vt:lpstr>Одним из главных развлечений этих дней - катание молодежи и детей с ледяных гор. </vt:lpstr>
      <vt:lpstr>В городах люди нарядно одевались и участвовали в праздничных гуляниях, в  катаниях на лошадях.</vt:lpstr>
      <vt:lpstr>Ни одна Масленица не проходила без взятия снежного городка. Парни строили ледяную крепость, сажали стражу, а потом шли в атаку. </vt:lpstr>
      <vt:lpstr>В Масленицу парни                и молодые мужчины показывали свою удаль в кулачном бою.  </vt:lpstr>
      <vt:lpstr>Перетягивание каната тоже старинное развлечение.</vt:lpstr>
      <vt:lpstr>Слайд 33</vt:lpstr>
      <vt:lpstr>Пятница — тёщины вечерки.           Зятья приглашали в гости своих тёщ, угощали их блинами.</vt:lpstr>
      <vt:lpstr>Суббота — золовкины посиделки. </vt:lpstr>
      <vt:lpstr>В этот день сжигали чучело Масленицы и окончательно прощались с зимой. Пепел развеивали по полю, чтобы был хороший урожай.  </vt:lpstr>
      <vt:lpstr>Последний день Масленицы –  прощеное воскресенье или проводы. </vt:lpstr>
      <vt:lpstr>Слайд 38</vt:lpstr>
      <vt:lpstr>«Прощенным днем» завершалась неделя. В этот день все люди друг у друга прощения просят, милосердные дела творят. Важно получить прощение и возобновить отношения с тем с кем поругался.</vt:lpstr>
      <vt:lpstr>Уходит Масленица, а вместе с ней и зима. 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3 класс Извольская Л.Ю</dc:title>
  <dc:creator>Admin</dc:creator>
  <cp:lastModifiedBy>ОКТ</cp:lastModifiedBy>
  <cp:revision>156</cp:revision>
  <dcterms:created xsi:type="dcterms:W3CDTF">2010-02-10T16:09:50Z</dcterms:created>
  <dcterms:modified xsi:type="dcterms:W3CDTF">2018-02-08T08:55:18Z</dcterms:modified>
</cp:coreProperties>
</file>