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7" r:id="rId2"/>
    <p:sldId id="368"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4" r:id="rId18"/>
    <p:sldId id="385" r:id="rId19"/>
    <p:sldId id="257" r:id="rId20"/>
    <p:sldId id="386" r:id="rId21"/>
    <p:sldId id="258" r:id="rId22"/>
    <p:sldId id="387" r:id="rId23"/>
    <p:sldId id="388" r:id="rId24"/>
    <p:sldId id="389" r:id="rId25"/>
    <p:sldId id="319" r:id="rId26"/>
    <p:sldId id="390" r:id="rId27"/>
    <p:sldId id="391" r:id="rId28"/>
    <p:sldId id="393" r:id="rId29"/>
    <p:sldId id="394" r:id="rId30"/>
    <p:sldId id="395" r:id="rId31"/>
    <p:sldId id="396" r:id="rId32"/>
    <p:sldId id="317" r:id="rId33"/>
    <p:sldId id="397" r:id="rId34"/>
    <p:sldId id="398" r:id="rId35"/>
    <p:sldId id="399" r:id="rId36"/>
    <p:sldId id="400" r:id="rId37"/>
    <p:sldId id="401" r:id="rId38"/>
    <p:sldId id="402" r:id="rId39"/>
    <p:sldId id="405" r:id="rId40"/>
    <p:sldId id="404" r:id="rId41"/>
    <p:sldId id="406" r:id="rId42"/>
    <p:sldId id="499"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0000FF"/>
    <a:srgbClr val="0000CC"/>
    <a:srgbClr val="CC00CC"/>
    <a:srgbClr val="0033CC"/>
    <a:srgbClr val="000099"/>
    <a:srgbClr val="FF0066"/>
    <a:srgbClr val="660033"/>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6"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dmin\Desktop\Брагина\презентации 2016\заготовки к през\фон\2746017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5058" name="Picture 2" descr="D:\Документы АБ1 с ПК ЧЗ\Жуковский, сборник\жуковский, картинки\ж22.jpg"/>
          <p:cNvPicPr>
            <a:picLocks noChangeAspect="1" noChangeArrowheads="1"/>
          </p:cNvPicPr>
          <p:nvPr/>
        </p:nvPicPr>
        <p:blipFill>
          <a:blip r:embed="rId3" cstate="email">
            <a:lum bright="-10000"/>
          </a:blip>
          <a:srcRect/>
          <a:stretch>
            <a:fillRect/>
          </a:stretch>
        </p:blipFill>
        <p:spPr bwMode="auto">
          <a:xfrm>
            <a:off x="4065454" y="1142984"/>
            <a:ext cx="4292760" cy="37862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Left"/>
            <a:lightRig rig="threePt" dir="t">
              <a:rot lat="0" lon="0" rev="19200000"/>
            </a:lightRig>
          </a:scene3d>
          <a:sp3d extrusionH="25400">
            <a:bevelT w="304800" h="152400" prst="hardEdge"/>
            <a:extrusionClr>
              <a:srgbClr val="FFFFFF"/>
            </a:extrusionClr>
          </a:sp3d>
        </p:spPr>
      </p:pic>
      <p:sp>
        <p:nvSpPr>
          <p:cNvPr id="4" name="Прямоугольник 3"/>
          <p:cNvSpPr/>
          <p:nvPr/>
        </p:nvSpPr>
        <p:spPr>
          <a:xfrm>
            <a:off x="785786" y="928670"/>
            <a:ext cx="3357586" cy="1643074"/>
          </a:xfrm>
          <a:prstGeom prst="rect">
            <a:avLst/>
          </a:prstGeom>
          <a:noFill/>
        </p:spPr>
        <p:txBody>
          <a:bodyPr wrap="none" lIns="91440" tIns="45720" rIns="91440" bIns="45720">
            <a:prstTxWarp prst="textCanDown">
              <a:avLst>
                <a:gd name="adj"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solidFill>
                  <a:srgbClr val="A50021"/>
                </a:solidFill>
                <a:effectLst>
                  <a:outerShdw blurRad="76200" dist="50800" dir="5400000" algn="tl" rotWithShape="0">
                    <a:srgbClr val="000000">
                      <a:alpha val="65000"/>
                    </a:srgbClr>
                  </a:outerShdw>
                </a:effectLst>
                <a:latin typeface="Monotype Corsiva" pitchFamily="66" charset="0"/>
              </a:rPr>
              <a:t>«Сердце, </a:t>
            </a:r>
            <a:endParaRPr lang="ru-RU" sz="6000" b="1" cap="none" spc="50" dirty="0">
              <a:ln w="11430"/>
              <a:solidFill>
                <a:srgbClr val="A50021"/>
              </a:solidFill>
              <a:effectLst>
                <a:outerShdw blurRad="76200" dist="50800" dir="5400000" algn="tl" rotWithShape="0">
                  <a:srgbClr val="000000">
                    <a:alpha val="65000"/>
                  </a:srgbClr>
                </a:outerShdw>
              </a:effectLst>
              <a:latin typeface="Monotype Corsiva" pitchFamily="66" charset="0"/>
            </a:endParaRPr>
          </a:p>
        </p:txBody>
      </p:sp>
      <p:sp>
        <p:nvSpPr>
          <p:cNvPr id="5" name="Прямоугольник 4"/>
          <p:cNvSpPr/>
          <p:nvPr/>
        </p:nvSpPr>
        <p:spPr>
          <a:xfrm>
            <a:off x="928662" y="3071810"/>
            <a:ext cx="2786082" cy="571504"/>
          </a:xfrm>
          <a:prstGeom prst="rect">
            <a:avLst/>
          </a:prstGeom>
          <a:noFill/>
        </p:spPr>
        <p:txBody>
          <a:bodyPr wrap="square" lIns="91440" tIns="45720" rIns="91440" bIns="45720">
            <a:prstTxWarp prst="textCanUp">
              <a:avLst>
                <a:gd name="adj" fmla="val 10000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smtClean="0">
                <a:ln w="11430"/>
                <a:solidFill>
                  <a:srgbClr val="A50021"/>
                </a:solidFill>
                <a:effectLst>
                  <a:outerShdw blurRad="76200" dist="50800" dir="5400000" algn="tl" rotWithShape="0">
                    <a:srgbClr val="000000">
                      <a:alpha val="65000"/>
                    </a:srgbClr>
                  </a:outerShdw>
                </a:effectLst>
                <a:latin typeface="Monotype Corsiva" pitchFamily="66" charset="0"/>
              </a:rPr>
              <a:t>полное</a:t>
            </a:r>
            <a:endParaRPr lang="ru-RU" sz="6600" b="1" cap="none" spc="50" dirty="0">
              <a:ln w="11430"/>
              <a:solidFill>
                <a:srgbClr val="A50021"/>
              </a:solidFill>
              <a:effectLst>
                <a:outerShdw blurRad="76200" dist="50800" dir="5400000" algn="tl" rotWithShape="0">
                  <a:srgbClr val="000000">
                    <a:alpha val="65000"/>
                  </a:srgbClr>
                </a:outerShdw>
              </a:effectLst>
              <a:latin typeface="Monotype Corsiva" pitchFamily="66" charset="0"/>
            </a:endParaRPr>
          </a:p>
        </p:txBody>
      </p:sp>
      <p:sp>
        <p:nvSpPr>
          <p:cNvPr id="6" name="Прямоугольник 5"/>
          <p:cNvSpPr/>
          <p:nvPr/>
        </p:nvSpPr>
        <p:spPr>
          <a:xfrm>
            <a:off x="857224" y="3786190"/>
            <a:ext cx="4049050" cy="1764539"/>
          </a:xfrm>
          <a:prstGeom prst="rect">
            <a:avLst/>
          </a:prstGeom>
          <a:noFill/>
        </p:spPr>
        <p:txBody>
          <a:bodyPr wrap="none" lIns="91440" tIns="45720" rIns="91440" bIns="45720">
            <a:prstTxWarp prst="textInflateBottom">
              <a:avLst>
                <a:gd name="adj" fmla="val 9216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solidFill>
                  <a:srgbClr val="A50021"/>
                </a:solidFill>
                <a:effectLst>
                  <a:outerShdw blurRad="76200" dist="50800" dir="5400000" algn="tl" rotWithShape="0">
                    <a:srgbClr val="000000">
                      <a:alpha val="65000"/>
                    </a:srgbClr>
                  </a:outerShdw>
                </a:effectLst>
                <a:latin typeface="Monotype Corsiva" pitchFamily="66" charset="0"/>
              </a:rPr>
              <a:t>отваги…» </a:t>
            </a:r>
            <a:endParaRPr lang="ru-RU" sz="6000" b="1" cap="none" spc="50" dirty="0">
              <a:ln w="11430"/>
              <a:solidFill>
                <a:srgbClr val="A50021"/>
              </a:solidFill>
              <a:effectLst>
                <a:outerShdw blurRad="76200" dist="50800" dir="5400000" algn="tl" rotWithShape="0">
                  <a:srgbClr val="000000">
                    <a:alpha val="65000"/>
                  </a:srgbClr>
                </a:outerShdw>
              </a:effectLst>
              <a:latin typeface="Monotype Corsiva" pitchFamily="66" charset="0"/>
            </a:endParaRPr>
          </a:p>
        </p:txBody>
      </p:sp>
    </p:spTree>
  </p:cSld>
  <p:clrMapOvr>
    <a:masterClrMapping/>
  </p:clrMapOvr>
  <p:transition spd="med">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dmin\Desktop\Брагина\презентации 2016\заготовки к през\шаблоны-1\183.jpg"/>
          <p:cNvPicPr>
            <a:picLocks noChangeAspect="1" noChangeArrowheads="1"/>
          </p:cNvPicPr>
          <p:nvPr/>
        </p:nvPicPr>
        <p:blipFill>
          <a:blip r:embed="rId2"/>
          <a:srcRect/>
          <a:stretch>
            <a:fillRect/>
          </a:stretch>
        </p:blipFill>
        <p:spPr bwMode="auto">
          <a:xfrm>
            <a:off x="0" y="0"/>
            <a:ext cx="9119038" cy="6858000"/>
          </a:xfrm>
          <a:prstGeom prst="rect">
            <a:avLst/>
          </a:prstGeom>
          <a:noFill/>
        </p:spPr>
      </p:pic>
      <p:sp>
        <p:nvSpPr>
          <p:cNvPr id="3" name="Прямоугольник 2"/>
          <p:cNvSpPr/>
          <p:nvPr/>
        </p:nvSpPr>
        <p:spPr>
          <a:xfrm>
            <a:off x="3643306" y="928670"/>
            <a:ext cx="5357850" cy="5724644"/>
          </a:xfrm>
          <a:prstGeom prst="rect">
            <a:avLst/>
          </a:prstGeom>
        </p:spPr>
        <p:txBody>
          <a:bodyPr wrap="square">
            <a:spAutoFit/>
          </a:bodyPr>
          <a:lstStyle/>
          <a:p>
            <a:pPr algn="ctr"/>
            <a:r>
              <a:rPr lang="ru-RU" sz="2200" dirty="0" smtClean="0">
                <a:latin typeface="Arial Black" pitchFamily="34" charset="0"/>
              </a:rPr>
              <a:t>Учась в пансионе, Жуковский сделал первые шаги в литературе: в 1797 году он составил свои первые переводы, а в 1782 журнал «Вестник Европы» впервые опубликовал его переложение «Сельского кладбища» Грея.</a:t>
            </a:r>
          </a:p>
          <a:p>
            <a:pPr algn="ctr"/>
            <a:r>
              <a:rPr lang="ru-RU" sz="2200" dirty="0" smtClean="0">
                <a:latin typeface="Arial Black" pitchFamily="34" charset="0"/>
              </a:rPr>
              <a:t> В июне 1800 года по результатам выпускных экзаменов Жуковский удостоился именной серебряной медали, а его имя было помещено на мраморной доске у входа в пансион.</a:t>
            </a:r>
          </a:p>
          <a:p>
            <a:endParaRPr lang="ru-RU" dirty="0" smtClean="0"/>
          </a:p>
          <a:p>
            <a:endParaRPr lang="ru-RU" dirty="0"/>
          </a:p>
        </p:txBody>
      </p:sp>
      <p:pic>
        <p:nvPicPr>
          <p:cNvPr id="55298" name="Picture 2" descr="D:\Документы АБ1 с ПК ЧЗ\Жуковский, сборник\Жуковский\4.jpg"/>
          <p:cNvPicPr>
            <a:picLocks noChangeAspect="1" noChangeArrowheads="1"/>
          </p:cNvPicPr>
          <p:nvPr/>
        </p:nvPicPr>
        <p:blipFill>
          <a:blip r:embed="rId3">
            <a:lum bright="-10000" contrast="30000"/>
          </a:blip>
          <a:srcRect b="10444"/>
          <a:stretch>
            <a:fillRect/>
          </a:stretch>
        </p:blipFill>
        <p:spPr bwMode="auto">
          <a:xfrm>
            <a:off x="285720" y="642918"/>
            <a:ext cx="3545284" cy="5357850"/>
          </a:xfrm>
          <a:prstGeom prst="round2DiagRect">
            <a:avLst>
              <a:gd name="adj1" fmla="val 16667"/>
              <a:gd name="adj2" fmla="val 0"/>
            </a:avLst>
          </a:prstGeom>
          <a:ln w="88900" cap="sq">
            <a:solidFill>
              <a:schemeClr val="accent4">
                <a:lumMod val="75000"/>
              </a:schemeClr>
            </a:solidFill>
            <a:miter lim="800000"/>
          </a:ln>
          <a:effectLst>
            <a:outerShdw blurRad="254000" algn="tl" rotWithShape="0">
              <a:srgbClr val="000000">
                <a:alpha val="43000"/>
              </a:srgbClr>
            </a:outerShdw>
          </a:effectLst>
          <a:scene3d>
            <a:camera prst="perspectiveRight"/>
            <a:lightRig rig="threePt" dir="t"/>
          </a:scene3d>
        </p:spPr>
      </p:pic>
      <p:sp>
        <p:nvSpPr>
          <p:cNvPr id="56321" name="Rectangle 1"/>
          <p:cNvSpPr>
            <a:spLocks noChangeArrowheads="1"/>
          </p:cNvSpPr>
          <p:nvPr/>
        </p:nvSpPr>
        <p:spPr bwMode="auto">
          <a:xfrm>
            <a:off x="214282" y="6143644"/>
            <a:ext cx="421481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Гравюра к «кладбищенской» поэме «Плач Эдуарда Юнга, или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11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Нощные</a:t>
            </a:r>
            <a:r>
              <a:rPr kumimoji="0" lang="ru-RU" sz="11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размышления о жизни, смерти и бессмертии».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Москва, 1799</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Брагина\презентации 2016\заготовки к през\шаблоны-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3714744" y="571480"/>
            <a:ext cx="4929190" cy="5170646"/>
          </a:xfrm>
          <a:prstGeom prst="rect">
            <a:avLst/>
          </a:prstGeom>
        </p:spPr>
        <p:txBody>
          <a:bodyPr wrap="square">
            <a:spAutoFit/>
          </a:bodyPr>
          <a:lstStyle/>
          <a:p>
            <a:pPr algn="ctr"/>
            <a:r>
              <a:rPr lang="ru-RU" sz="2200" dirty="0" smtClean="0">
                <a:latin typeface="Arial Black" pitchFamily="34" charset="0"/>
              </a:rPr>
              <a:t>Жуковский </a:t>
            </a:r>
          </a:p>
          <a:p>
            <a:pPr algn="ctr"/>
            <a:r>
              <a:rPr lang="ru-RU" sz="2200" dirty="0" smtClean="0">
                <a:latin typeface="Arial Black" pitchFamily="34" charset="0"/>
              </a:rPr>
              <a:t>с 15 февраля 1800 года  числился городовым секретарём в бухгалтерском столе Главной соляной конторы с жалованьем 175 рублей в год. Его карьера  складывалась весьма успешно: 14 октября 1801 года он, имея чин 12-го класса Табели о рангах, вне правил был сразу пожалован чином титулярного советника, состоящего в 9-м классе Табели о рангах</a:t>
            </a:r>
            <a:endParaRPr lang="ru-RU" sz="2200" dirty="0">
              <a:latin typeface="Arial Black" pitchFamily="34" charset="0"/>
            </a:endParaRPr>
          </a:p>
        </p:txBody>
      </p:sp>
      <p:pic>
        <p:nvPicPr>
          <p:cNvPr id="117761" name="Picture 1" descr="D:\Документы АБ1 с ПК ЧЗ\Жуковский, сборник\жуковский, картинки\ж16.jpeg"/>
          <p:cNvPicPr>
            <a:picLocks noChangeAspect="1" noChangeArrowheads="1"/>
          </p:cNvPicPr>
          <p:nvPr/>
        </p:nvPicPr>
        <p:blipFill>
          <a:blip r:embed="rId3">
            <a:lum bright="-10000" contrast="-10000"/>
          </a:blip>
          <a:srcRect/>
          <a:stretch>
            <a:fillRect/>
          </a:stretch>
        </p:blipFill>
        <p:spPr bwMode="auto">
          <a:xfrm>
            <a:off x="214282" y="571480"/>
            <a:ext cx="3538638" cy="4429156"/>
          </a:xfrm>
          <a:prstGeom prst="roundRect">
            <a:avLst>
              <a:gd name="adj" fmla="val 11111"/>
            </a:avLst>
          </a:prstGeom>
          <a:ln w="190500" cap="rnd">
            <a:solidFill>
              <a:schemeClr val="accent3">
                <a:lumMod val="40000"/>
                <a:lumOff val="60000"/>
              </a:schemeClr>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Tree>
  </p:cSld>
  <p:clrMapOvr>
    <a:masterClrMapping/>
  </p:clrMapOvr>
  <p:transition spd="med">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esktop\Брагина\презентации 2016\заготовки к през\шаблоны-1\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3428992" y="428605"/>
            <a:ext cx="5357850" cy="6740307"/>
          </a:xfrm>
          <a:prstGeom prst="rect">
            <a:avLst/>
          </a:prstGeom>
        </p:spPr>
        <p:txBody>
          <a:bodyPr wrap="square">
            <a:spAutoFit/>
          </a:bodyPr>
          <a:lstStyle/>
          <a:p>
            <a:pPr algn="ctr"/>
            <a:r>
              <a:rPr lang="ru-RU" sz="2400" dirty="0" smtClean="0">
                <a:latin typeface="Arial Black" pitchFamily="34" charset="0"/>
              </a:rPr>
              <a:t>Жуковский в стремлении покинуть службу пошел на конфликт с начальством, и перестал появляться в конторе. Он был отрешён от должности и помещён под домашний арест, ему угрожало судебное дело за нарушение присяги. Жуковский писал А. Тургеневу, что готов питаться только хлебом, но служить Отечеству он сможет только тем, чем может — пером сочинителя</a:t>
            </a:r>
          </a:p>
          <a:p>
            <a:endParaRPr lang="ru-RU" dirty="0" smtClean="0"/>
          </a:p>
          <a:p>
            <a:r>
              <a:rPr lang="ru-RU" dirty="0" smtClean="0"/>
              <a:t>  </a:t>
            </a:r>
          </a:p>
          <a:p>
            <a:endParaRPr lang="ru-RU" dirty="0" smtClean="0"/>
          </a:p>
          <a:p>
            <a:endParaRPr lang="ru-RU" dirty="0"/>
          </a:p>
        </p:txBody>
      </p:sp>
      <p:pic>
        <p:nvPicPr>
          <p:cNvPr id="110593" name="Picture 1" descr="D:\Документы АБ1 с ПК ЧЗ\Жуковский, сборник\жуковский, картинки\ж8.jpg"/>
          <p:cNvPicPr>
            <a:picLocks noChangeAspect="1" noChangeArrowheads="1"/>
          </p:cNvPicPr>
          <p:nvPr/>
        </p:nvPicPr>
        <p:blipFill>
          <a:blip r:embed="rId3" cstate="email">
            <a:lum bright="-10000" contrast="20000"/>
          </a:blip>
          <a:srcRect/>
          <a:stretch>
            <a:fillRect/>
          </a:stretch>
        </p:blipFill>
        <p:spPr bwMode="auto">
          <a:xfrm>
            <a:off x="142843" y="1000108"/>
            <a:ext cx="3321867" cy="4429156"/>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Tree>
  </p:cSld>
  <p:clrMapOvr>
    <a:masterClrMapping/>
  </p:clrMapOvr>
  <p:transition spd="med">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Брагина\презентации 2016\заготовки к през\шаблоны-1\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4143372" y="857232"/>
            <a:ext cx="4500594" cy="5170646"/>
          </a:xfrm>
          <a:prstGeom prst="rect">
            <a:avLst/>
          </a:prstGeom>
        </p:spPr>
        <p:txBody>
          <a:bodyPr wrap="square">
            <a:spAutoFit/>
          </a:bodyPr>
          <a:lstStyle/>
          <a:p>
            <a:pPr algn="ctr"/>
            <a:r>
              <a:rPr lang="ru-RU" sz="2200" dirty="0" smtClean="0">
                <a:latin typeface="Arial Black" pitchFamily="34" charset="0"/>
              </a:rPr>
              <a:t>В конце мая 1802 года Жуковский покинул Москву.</a:t>
            </a:r>
          </a:p>
          <a:p>
            <a:pPr algn="ctr"/>
            <a:r>
              <a:rPr lang="ru-RU" sz="2200" dirty="0" smtClean="0">
                <a:latin typeface="Arial Black" pitchFamily="34" charset="0"/>
              </a:rPr>
              <a:t> В </a:t>
            </a:r>
            <a:r>
              <a:rPr lang="ru-RU" sz="2200" dirty="0" err="1" smtClean="0">
                <a:latin typeface="Arial Black" pitchFamily="34" charset="0"/>
              </a:rPr>
              <a:t>Мишенском</a:t>
            </a:r>
            <a:r>
              <a:rPr lang="ru-RU" sz="2200" dirty="0" smtClean="0">
                <a:latin typeface="Arial Black" pitchFamily="34" charset="0"/>
              </a:rPr>
              <a:t> жила сводная сестра Жуковского — молодая вдова Екатерина Афанасьевна Протасова. Её дочери (особенно </a:t>
            </a:r>
          </a:p>
          <a:p>
            <a:pPr algn="ctr"/>
            <a:r>
              <a:rPr lang="ru-RU" sz="2200" dirty="0" smtClean="0">
                <a:latin typeface="Arial Black" pitchFamily="34" charset="0"/>
              </a:rPr>
              <a:t>11-летняя Мария) привязались к Василию Андреевичу, и он занял при них место, среднее между родственником, гувернёром и учителем.</a:t>
            </a:r>
            <a:endParaRPr lang="ru-RU" sz="2200" dirty="0">
              <a:latin typeface="Arial Black" pitchFamily="34" charset="0"/>
            </a:endParaRPr>
          </a:p>
        </p:txBody>
      </p:sp>
      <p:pic>
        <p:nvPicPr>
          <p:cNvPr id="113665" name="Picture 1" descr="D:\Документы АБ1 с ПК ЧЗ\Жуковский, сборник\жуковский, картинки\ж26.jpg"/>
          <p:cNvPicPr>
            <a:picLocks noChangeAspect="1" noChangeArrowheads="1"/>
          </p:cNvPicPr>
          <p:nvPr/>
        </p:nvPicPr>
        <p:blipFill>
          <a:blip r:embed="rId3"/>
          <a:srcRect/>
          <a:stretch>
            <a:fillRect/>
          </a:stretch>
        </p:blipFill>
        <p:spPr bwMode="auto">
          <a:xfrm>
            <a:off x="142844" y="1000108"/>
            <a:ext cx="4286250" cy="4500594"/>
          </a:xfrm>
          <a:prstGeom prst="rect">
            <a:avLst/>
          </a:prstGeom>
          <a:noFill/>
          <a:effectLst>
            <a:softEdge rad="127000"/>
          </a:effectLst>
          <a:scene3d>
            <a:camera prst="perspectiveRight"/>
            <a:lightRig rig="threePt" dir="t"/>
          </a:scene3d>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Брагина\презентации 2016\заготовки к през\шаблоны-1\15.jpg"/>
          <p:cNvPicPr>
            <a:picLocks noChangeAspect="1" noChangeArrowheads="1"/>
          </p:cNvPicPr>
          <p:nvPr/>
        </p:nvPicPr>
        <p:blipFill>
          <a:blip r:embed="rId2"/>
          <a:srcRect/>
          <a:stretch>
            <a:fillRect/>
          </a:stretch>
        </p:blipFill>
        <p:spPr bwMode="auto">
          <a:xfrm>
            <a:off x="-1" y="0"/>
            <a:ext cx="9125893" cy="6858000"/>
          </a:xfrm>
          <a:prstGeom prst="rect">
            <a:avLst/>
          </a:prstGeom>
          <a:noFill/>
        </p:spPr>
      </p:pic>
      <p:sp>
        <p:nvSpPr>
          <p:cNvPr id="3" name="Прямоугольник 2"/>
          <p:cNvSpPr/>
          <p:nvPr/>
        </p:nvSpPr>
        <p:spPr>
          <a:xfrm>
            <a:off x="3786182" y="714356"/>
            <a:ext cx="4572000" cy="5509200"/>
          </a:xfrm>
          <a:prstGeom prst="rect">
            <a:avLst/>
          </a:prstGeom>
        </p:spPr>
        <p:txBody>
          <a:bodyPr>
            <a:spAutoFit/>
          </a:bodyPr>
          <a:lstStyle/>
          <a:p>
            <a:pPr algn="ctr"/>
            <a:r>
              <a:rPr lang="ru-RU" sz="2200" dirty="0" smtClean="0">
                <a:latin typeface="Arial Black" pitchFamily="34" charset="0"/>
              </a:rPr>
              <a:t>В дневниковой записи от </a:t>
            </a:r>
          </a:p>
          <a:p>
            <a:pPr algn="ctr"/>
            <a:r>
              <a:rPr lang="ru-RU" sz="2200" dirty="0" smtClean="0">
                <a:latin typeface="Arial Black" pitchFamily="34" charset="0"/>
              </a:rPr>
              <a:t>9 июля 1806 года 23-летний Жуковский задавался вопросом: «можно ли быть влюблённым в ребёнка?» Речь шла о романтическом влечении к старшей из девочек — 12-летней Марии. Это сразу же сказалось и на поэтической активности: если в 1805 году он написал </a:t>
            </a:r>
            <a:r>
              <a:rPr lang="ru-RU" sz="2200" smtClean="0">
                <a:latin typeface="Arial Black" pitchFamily="34" charset="0"/>
              </a:rPr>
              <a:t>всего 3 стихотворения</a:t>
            </a:r>
            <a:r>
              <a:rPr lang="ru-RU" sz="2200" dirty="0" smtClean="0">
                <a:latin typeface="Arial Black" pitchFamily="34" charset="0"/>
              </a:rPr>
              <a:t>, то в 1806 году — 43.</a:t>
            </a:r>
            <a:endParaRPr lang="ru-RU" sz="2200" dirty="0">
              <a:latin typeface="Arial Black" pitchFamily="34" charset="0"/>
            </a:endParaRPr>
          </a:p>
        </p:txBody>
      </p:sp>
      <p:pic>
        <p:nvPicPr>
          <p:cNvPr id="114689" name="Picture 1" descr="D:\Документы АБ1 с ПК ЧЗ\Жуковский, сборник\Жуковский\6.jpg"/>
          <p:cNvPicPr>
            <a:picLocks noChangeAspect="1" noChangeArrowheads="1"/>
          </p:cNvPicPr>
          <p:nvPr/>
        </p:nvPicPr>
        <p:blipFill>
          <a:blip r:embed="rId3">
            <a:lum contrast="-10000"/>
          </a:blip>
          <a:srcRect/>
          <a:stretch>
            <a:fillRect/>
          </a:stretch>
        </p:blipFill>
        <p:spPr bwMode="auto">
          <a:xfrm>
            <a:off x="500034" y="714356"/>
            <a:ext cx="3429024" cy="4629182"/>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Right"/>
            <a:lightRig rig="threePt" dir="t">
              <a:rot lat="0" lon="0" rev="19200000"/>
            </a:lightRig>
          </a:scene3d>
          <a:sp3d extrusionH="25400">
            <a:bevelT w="304800" h="152400" prst="hardEdge"/>
            <a:extrusionClr>
              <a:srgbClr val="000000"/>
            </a:extrusionClr>
          </a:sp3d>
        </p:spPr>
      </p:pic>
      <p:sp>
        <p:nvSpPr>
          <p:cNvPr id="5" name="Прямоугольник 4"/>
          <p:cNvSpPr/>
          <p:nvPr/>
        </p:nvSpPr>
        <p:spPr>
          <a:xfrm>
            <a:off x="714348" y="5572140"/>
            <a:ext cx="3143272" cy="523220"/>
          </a:xfrm>
          <a:prstGeom prst="rect">
            <a:avLst/>
          </a:prstGeom>
        </p:spPr>
        <p:txBody>
          <a:bodyPr wrap="square">
            <a:spAutoFit/>
          </a:bodyPr>
          <a:lstStyle/>
          <a:p>
            <a:pPr algn="ctr"/>
            <a:r>
              <a:rPr lang="ru-RU" sz="1400" b="1" i="1" dirty="0" smtClean="0"/>
              <a:t>Карандашный портрет </a:t>
            </a:r>
          </a:p>
          <a:p>
            <a:pPr algn="ctr"/>
            <a:r>
              <a:rPr lang="ru-RU" sz="1400" b="1" i="1" dirty="0" smtClean="0"/>
              <a:t>М. Протасовой. Жуковский</a:t>
            </a:r>
            <a:endParaRPr lang="ru-RU" sz="1400" b="1" dirty="0"/>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Брагина\презентации 2016\заготовки к през\шаблоны-1\32.jpg"/>
          <p:cNvPicPr>
            <a:picLocks noChangeAspect="1" noChangeArrowheads="1"/>
          </p:cNvPicPr>
          <p:nvPr/>
        </p:nvPicPr>
        <p:blipFill>
          <a:blip r:embed="rId2">
            <a:lum bright="10000" contrast="20000"/>
          </a:blip>
          <a:srcRect/>
          <a:stretch>
            <a:fillRect/>
          </a:stretch>
        </p:blipFill>
        <p:spPr bwMode="auto">
          <a:xfrm>
            <a:off x="-1" y="0"/>
            <a:ext cx="9144001" cy="6858000"/>
          </a:xfrm>
          <a:prstGeom prst="rect">
            <a:avLst/>
          </a:prstGeom>
          <a:noFill/>
        </p:spPr>
      </p:pic>
      <p:sp>
        <p:nvSpPr>
          <p:cNvPr id="3" name="Прямоугольник 2"/>
          <p:cNvSpPr/>
          <p:nvPr/>
        </p:nvSpPr>
        <p:spPr>
          <a:xfrm>
            <a:off x="285720" y="1071546"/>
            <a:ext cx="4786346" cy="4832092"/>
          </a:xfrm>
          <a:prstGeom prst="rect">
            <a:avLst/>
          </a:prstGeom>
        </p:spPr>
        <p:txBody>
          <a:bodyPr wrap="square">
            <a:spAutoFit/>
          </a:bodyPr>
          <a:lstStyle/>
          <a:p>
            <a:pPr algn="ctr"/>
            <a:r>
              <a:rPr lang="ru-RU" sz="2200" dirty="0" smtClean="0">
                <a:latin typeface="Arial Black" pitchFamily="34" charset="0"/>
              </a:rPr>
              <a:t>30 августа 1806 года Россия объявила войну наполеоновской Франции, шло формирование ополчения. Жуковский обратился к образам «Слова о полку Игореве», а образ Барда слился воедино с Вещим </a:t>
            </a:r>
            <a:r>
              <a:rPr lang="ru-RU" sz="2200" dirty="0" err="1" smtClean="0">
                <a:latin typeface="Arial Black" pitchFamily="34" charset="0"/>
              </a:rPr>
              <a:t>Бояном</a:t>
            </a:r>
            <a:r>
              <a:rPr lang="ru-RU" sz="2200" dirty="0" smtClean="0">
                <a:latin typeface="Arial Black" pitchFamily="34" charset="0"/>
              </a:rPr>
              <a:t>, и представил всеобщее русское чувство. Темой нового стихотворения стала «Песнь барда над гробом славян-победителей». </a:t>
            </a:r>
            <a:endParaRPr lang="ru-RU" sz="2200" dirty="0">
              <a:latin typeface="Arial Black" pitchFamily="34" charset="0"/>
            </a:endParaRPr>
          </a:p>
        </p:txBody>
      </p:sp>
      <p:pic>
        <p:nvPicPr>
          <p:cNvPr id="278530" name="Picture 2" descr="D:\Документы АБ1 с ПК ЧЗ\Жуковский, сборник\жуковский, картинки\ж18.jpg"/>
          <p:cNvPicPr>
            <a:picLocks noChangeAspect="1" noChangeArrowheads="1"/>
          </p:cNvPicPr>
          <p:nvPr/>
        </p:nvPicPr>
        <p:blipFill>
          <a:blip r:embed="rId3" cstate="email">
            <a:lum bright="-10000" contrast="20000"/>
          </a:blip>
          <a:srcRect/>
          <a:stretch>
            <a:fillRect/>
          </a:stretch>
        </p:blipFill>
        <p:spPr bwMode="auto">
          <a:xfrm>
            <a:off x="5143504" y="785794"/>
            <a:ext cx="3714776" cy="4786346"/>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Брагина\презентации 2016\заготовки к през\шаблоны-1\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714480" y="785794"/>
            <a:ext cx="6000792" cy="4708981"/>
          </a:xfrm>
          <a:prstGeom prst="rect">
            <a:avLst/>
          </a:prstGeom>
        </p:spPr>
        <p:txBody>
          <a:bodyPr wrap="square">
            <a:spAutoFit/>
          </a:bodyPr>
          <a:lstStyle/>
          <a:p>
            <a:pPr algn="ctr"/>
            <a:r>
              <a:rPr lang="ru-RU" sz="2200" b="1" i="1" dirty="0" smtClean="0">
                <a:latin typeface="Monotype Corsiva" pitchFamily="66" charset="0"/>
              </a:rPr>
              <a:t>«О братья, о сыны возвышенных славян,</a:t>
            </a:r>
          </a:p>
          <a:p>
            <a:pPr algn="ctr"/>
            <a:r>
              <a:rPr lang="ru-RU" sz="2200" b="1" i="1" dirty="0" smtClean="0">
                <a:latin typeface="Monotype Corsiva" pitchFamily="66" charset="0"/>
              </a:rPr>
              <a:t> Воспрянем! вам </a:t>
            </a:r>
            <a:r>
              <a:rPr lang="ru-RU" sz="2200" b="1" i="1" dirty="0" err="1" smtClean="0">
                <a:latin typeface="Monotype Corsiva" pitchFamily="66" charset="0"/>
              </a:rPr>
              <a:t>перун</a:t>
            </a:r>
            <a:r>
              <a:rPr lang="ru-RU" sz="2200" b="1" i="1" dirty="0" smtClean="0">
                <a:latin typeface="Monotype Corsiva" pitchFamily="66" charset="0"/>
              </a:rPr>
              <a:t> для мщенья свыше дан.</a:t>
            </a:r>
          </a:p>
          <a:p>
            <a:pPr algn="ctr"/>
            <a:r>
              <a:rPr lang="ru-RU" sz="2200" b="1" i="1" dirty="0" smtClean="0">
                <a:latin typeface="Monotype Corsiva" pitchFamily="66" charset="0"/>
              </a:rPr>
              <a:t> Отмщенья! — под ярмом народы восклицают, —</a:t>
            </a:r>
          </a:p>
          <a:p>
            <a:pPr algn="ctr"/>
            <a:r>
              <a:rPr lang="ru-RU" sz="2200" b="1" i="1" dirty="0" smtClean="0">
                <a:latin typeface="Monotype Corsiva" pitchFamily="66" charset="0"/>
              </a:rPr>
              <a:t> Да в прах, да в прах падут погибели творцы!..» </a:t>
            </a:r>
          </a:p>
          <a:p>
            <a:pPr algn="ctr"/>
            <a:endParaRPr lang="ru-RU" dirty="0" smtClean="0"/>
          </a:p>
          <a:p>
            <a:pPr algn="ctr"/>
            <a:r>
              <a:rPr lang="ru-RU" sz="2000" dirty="0" smtClean="0">
                <a:latin typeface="Arial Black" pitchFamily="34" charset="0"/>
              </a:rPr>
              <a:t>Стихотворение сделало своего автора настолько известным, что незнакомые люди снимали перед ним шляпы на улице и пожимали ему руки; композитор Кашин положил текст на музыку, и Жуковский добавил к нему «хор».</a:t>
            </a:r>
          </a:p>
          <a:p>
            <a:endParaRPr lang="ru-RU" dirty="0" smtClean="0"/>
          </a:p>
          <a:p>
            <a:endParaRPr lang="ru-RU" dirty="0" smtClean="0"/>
          </a:p>
          <a:p>
            <a:endParaRPr lang="ru-RU" dirty="0"/>
          </a:p>
        </p:txBody>
      </p:sp>
    </p:spTree>
  </p:cSld>
  <p:clrMapOvr>
    <a:masterClrMapping/>
  </p:clrMapOvr>
  <p:transition spd="med">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Брагина\презентации 2016\заготовки к през\шаблоны-1\31.jpg"/>
          <p:cNvPicPr>
            <a:picLocks noChangeAspect="1" noChangeArrowheads="1"/>
          </p:cNvPicPr>
          <p:nvPr/>
        </p:nvPicPr>
        <p:blipFill>
          <a:blip r:embed="rId2">
            <a:lum bright="10000" contrast="30000"/>
          </a:blip>
          <a:srcRect/>
          <a:stretch>
            <a:fillRect/>
          </a:stretch>
        </p:blipFill>
        <p:spPr bwMode="auto">
          <a:xfrm>
            <a:off x="0" y="0"/>
            <a:ext cx="9128753" cy="6858000"/>
          </a:xfrm>
          <a:prstGeom prst="rect">
            <a:avLst/>
          </a:prstGeom>
          <a:noFill/>
        </p:spPr>
      </p:pic>
      <p:sp>
        <p:nvSpPr>
          <p:cNvPr id="3" name="Прямоугольник 2"/>
          <p:cNvSpPr/>
          <p:nvPr/>
        </p:nvSpPr>
        <p:spPr>
          <a:xfrm>
            <a:off x="428596" y="2000240"/>
            <a:ext cx="4857784" cy="3139321"/>
          </a:xfrm>
          <a:prstGeom prst="rect">
            <a:avLst/>
          </a:prstGeom>
        </p:spPr>
        <p:txBody>
          <a:bodyPr wrap="square">
            <a:spAutoFit/>
          </a:bodyPr>
          <a:lstStyle/>
          <a:p>
            <a:pPr algn="ctr"/>
            <a:r>
              <a:rPr lang="ru-RU" sz="2200" dirty="0" smtClean="0">
                <a:ln>
                  <a:solidFill>
                    <a:srgbClr val="0033CC"/>
                  </a:solidFill>
                </a:ln>
                <a:solidFill>
                  <a:srgbClr val="0033CC"/>
                </a:solidFill>
                <a:latin typeface="Arial Black" pitchFamily="34" charset="0"/>
              </a:rPr>
              <a:t>Благодаря этому успеху, а также по протекции Карамзина, книгопродавец Попов предложил Жуковскому пост редактора «Вестника Европы».</a:t>
            </a:r>
          </a:p>
          <a:p>
            <a:pPr algn="ctr"/>
            <a:r>
              <a:rPr lang="ru-RU" sz="2200" dirty="0" smtClean="0">
                <a:ln>
                  <a:solidFill>
                    <a:srgbClr val="0033CC"/>
                  </a:solidFill>
                </a:ln>
                <a:solidFill>
                  <a:srgbClr val="0033CC"/>
                </a:solidFill>
                <a:latin typeface="Arial Black" pitchFamily="34" charset="0"/>
              </a:rPr>
              <a:t> И с июня 1807 года журнал «отдавался на полную его волю».</a:t>
            </a:r>
            <a:endParaRPr lang="ru-RU" sz="2200" dirty="0">
              <a:ln>
                <a:solidFill>
                  <a:srgbClr val="0033CC"/>
                </a:solidFill>
              </a:ln>
              <a:solidFill>
                <a:srgbClr val="0033CC"/>
              </a:solidFill>
              <a:latin typeface="Arial Black" pitchFamily="34" charset="0"/>
            </a:endParaRPr>
          </a:p>
        </p:txBody>
      </p:sp>
      <p:pic>
        <p:nvPicPr>
          <p:cNvPr id="87042" name="Picture 2" descr="D:\Документы АБ1 с ПК ЧЗ\Брагина\Брагина\мероприятия\2017\Карамзин11\карамзин\8.jpg"/>
          <p:cNvPicPr>
            <a:picLocks noChangeAspect="1" noChangeArrowheads="1"/>
          </p:cNvPicPr>
          <p:nvPr/>
        </p:nvPicPr>
        <p:blipFill>
          <a:blip r:embed="rId3"/>
          <a:srcRect/>
          <a:stretch>
            <a:fillRect/>
          </a:stretch>
        </p:blipFill>
        <p:spPr bwMode="auto">
          <a:xfrm>
            <a:off x="5500694" y="1000108"/>
            <a:ext cx="3351413" cy="4071966"/>
          </a:xfrm>
          <a:prstGeom prst="rect">
            <a:avLst/>
          </a:prstGeom>
          <a:noFill/>
          <a:effectLst>
            <a:softEdge rad="127000"/>
          </a:effectLst>
        </p:spPr>
      </p:pic>
    </p:spTree>
  </p:cSld>
  <p:clrMapOvr>
    <a:masterClrMapping/>
  </p:clrMapOvr>
  <p:transition spd="med">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min\Desktop\Брагина\презентации 2016\заготовки к през\шаблоны-1\41.jpg"/>
          <p:cNvPicPr>
            <a:picLocks noChangeAspect="1" noChangeArrowheads="1"/>
          </p:cNvPicPr>
          <p:nvPr/>
        </p:nvPicPr>
        <p:blipFill>
          <a:blip r:embed="rId2" cstate="email"/>
          <a:srcRect/>
          <a:stretch>
            <a:fillRect/>
          </a:stretch>
        </p:blipFill>
        <p:spPr bwMode="auto">
          <a:xfrm>
            <a:off x="0" y="0"/>
            <a:ext cx="9167836" cy="6858000"/>
          </a:xfrm>
          <a:prstGeom prst="rect">
            <a:avLst/>
          </a:prstGeom>
          <a:noFill/>
        </p:spPr>
      </p:pic>
      <p:pic>
        <p:nvPicPr>
          <p:cNvPr id="3" name="Picture 1" descr="D:\Документы АБ1 с ПК ЧЗ\Жуковский, сборник\Жуковский\7.jpg"/>
          <p:cNvPicPr>
            <a:picLocks noChangeAspect="1" noChangeArrowheads="1"/>
          </p:cNvPicPr>
          <p:nvPr/>
        </p:nvPicPr>
        <p:blipFill>
          <a:blip r:embed="rId3">
            <a:lum/>
          </a:blip>
          <a:srcRect/>
          <a:stretch>
            <a:fillRect/>
          </a:stretch>
        </p:blipFill>
        <p:spPr bwMode="auto">
          <a:xfrm>
            <a:off x="428596" y="1000108"/>
            <a:ext cx="2786082" cy="46856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Right"/>
            <a:lightRig rig="threePt" dir="t">
              <a:rot lat="0" lon="0" rev="2700000"/>
            </a:lightRig>
          </a:scene3d>
          <a:sp3d>
            <a:bevelT h="38100"/>
            <a:contourClr>
              <a:srgbClr val="C0C0C0"/>
            </a:contourClr>
          </a:sp3d>
        </p:spPr>
      </p:pic>
      <p:sp>
        <p:nvSpPr>
          <p:cNvPr id="4" name="Прямоугольник 3"/>
          <p:cNvSpPr/>
          <p:nvPr/>
        </p:nvSpPr>
        <p:spPr>
          <a:xfrm>
            <a:off x="3643306" y="1428736"/>
            <a:ext cx="5286412" cy="4401205"/>
          </a:xfrm>
          <a:prstGeom prst="rect">
            <a:avLst/>
          </a:prstGeom>
        </p:spPr>
        <p:txBody>
          <a:bodyPr wrap="square">
            <a:spAutoFit/>
          </a:bodyPr>
          <a:lstStyle/>
          <a:p>
            <a:pPr algn="ctr"/>
            <a:r>
              <a:rPr lang="ru-RU" sz="2000" dirty="0" smtClean="0">
                <a:latin typeface="Arial Black" pitchFamily="34" charset="0"/>
              </a:rPr>
              <a:t>Жуковский-редактор целиком подчинил журнал своим вкусам и в нескольких номерах был почти единственным автором. Далее публиковались произведения Вяземского, Давыдова, Дмитриева, Батюшкова, Василия Пушкина. Журнал выходил частями из четырёх номеров (по два в месяц), и обложка каждого из них украшалась портретом какого-либо исторического деятеля — первым был Марк </a:t>
            </a:r>
            <a:r>
              <a:rPr lang="ru-RU" sz="2000" dirty="0" err="1" smtClean="0">
                <a:latin typeface="Arial Black" pitchFamily="34" charset="0"/>
              </a:rPr>
              <a:t>Аврелий</a:t>
            </a:r>
            <a:endParaRPr lang="ru-RU" sz="2000" dirty="0">
              <a:latin typeface="Arial Black" pitchFamily="34" charset="0"/>
            </a:endParaRPr>
          </a:p>
        </p:txBody>
      </p:sp>
      <p:sp>
        <p:nvSpPr>
          <p:cNvPr id="5" name="Прямоугольник 4"/>
          <p:cNvSpPr/>
          <p:nvPr/>
        </p:nvSpPr>
        <p:spPr>
          <a:xfrm>
            <a:off x="1285852" y="5786454"/>
            <a:ext cx="2428892" cy="369332"/>
          </a:xfrm>
          <a:prstGeom prst="rect">
            <a:avLst/>
          </a:prstGeom>
        </p:spPr>
        <p:txBody>
          <a:bodyPr wrap="square">
            <a:spAutoFit/>
          </a:bodyPr>
          <a:lstStyle/>
          <a:p>
            <a:r>
              <a:rPr lang="ru-RU" b="1" i="1" dirty="0" smtClean="0"/>
              <a:t>«Вестник Европы»</a:t>
            </a:r>
            <a:endParaRPr lang="ru-RU" b="1" dirty="0"/>
          </a:p>
        </p:txBody>
      </p:sp>
    </p:spTree>
  </p:cSld>
  <p:clrMapOvr>
    <a:masterClrMapping/>
  </p:clrMapOvr>
  <p:transition spd="med">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Брагина\презентации 2016\заготовки к през\шаблоны-1\1.jpg"/>
          <p:cNvPicPr>
            <a:picLocks noChangeAspect="1" noChangeArrowheads="1"/>
          </p:cNvPicPr>
          <p:nvPr/>
        </p:nvPicPr>
        <p:blipFill>
          <a:blip r:embed="rId2"/>
          <a:srcRect/>
          <a:stretch>
            <a:fillRect/>
          </a:stretch>
        </p:blipFill>
        <p:spPr bwMode="auto">
          <a:xfrm>
            <a:off x="0" y="0"/>
            <a:ext cx="9250326" cy="6858000"/>
          </a:xfrm>
          <a:prstGeom prst="rect">
            <a:avLst/>
          </a:prstGeom>
          <a:noFill/>
        </p:spPr>
      </p:pic>
      <p:sp>
        <p:nvSpPr>
          <p:cNvPr id="5" name="Прямоугольник 4"/>
          <p:cNvSpPr/>
          <p:nvPr/>
        </p:nvSpPr>
        <p:spPr>
          <a:xfrm>
            <a:off x="3643274" y="1214422"/>
            <a:ext cx="5500726" cy="4493538"/>
          </a:xfrm>
          <a:prstGeom prst="rect">
            <a:avLst/>
          </a:prstGeom>
        </p:spPr>
        <p:txBody>
          <a:bodyPr wrap="square">
            <a:spAutoFit/>
          </a:bodyPr>
          <a:lstStyle/>
          <a:p>
            <a:pPr algn="ctr"/>
            <a:r>
              <a:rPr lang="ru-RU" sz="2200" dirty="0" smtClean="0">
                <a:latin typeface="Arial Black" pitchFamily="34" charset="0"/>
              </a:rPr>
              <a:t>       Летом 1808 года Жуковский написал сказки    </a:t>
            </a:r>
          </a:p>
          <a:p>
            <a:pPr algn="ctr"/>
            <a:r>
              <a:rPr lang="ru-RU" sz="2200" dirty="0" smtClean="0">
                <a:latin typeface="Arial Black" pitchFamily="34" charset="0"/>
              </a:rPr>
              <a:t>    «Три сестры» и «Три пояса», целиком связанные с образом Марии Протасовой. </a:t>
            </a:r>
          </a:p>
          <a:p>
            <a:pPr algn="ctr"/>
            <a:r>
              <a:rPr lang="ru-RU" sz="2200" dirty="0" smtClean="0">
                <a:latin typeface="Arial Black" pitchFamily="34" charset="0"/>
              </a:rPr>
              <a:t>Первая сказка была приурочена к 15-летию </a:t>
            </a:r>
            <a:r>
              <a:rPr lang="ru-RU" sz="2200" dirty="0" err="1" smtClean="0">
                <a:latin typeface="Arial Black" pitchFamily="34" charset="0"/>
              </a:rPr>
              <a:t>Минваны-Марии</a:t>
            </a:r>
            <a:r>
              <a:rPr lang="ru-RU" sz="2200" dirty="0" smtClean="0">
                <a:latin typeface="Arial Black" pitchFamily="34" charset="0"/>
              </a:rPr>
              <a:t>, во второй она называлась Людмилой. В 1809 году Жуковский опубликовал повесть «Марьина роща» на балладный сюжет в условных древнерусских декорациях. </a:t>
            </a:r>
            <a:endParaRPr lang="ru-RU" sz="2200" dirty="0">
              <a:latin typeface="Arial Black" pitchFamily="34" charset="0"/>
            </a:endParaRPr>
          </a:p>
        </p:txBody>
      </p:sp>
      <p:pic>
        <p:nvPicPr>
          <p:cNvPr id="57346" name="Picture 2" descr="D:\Документы АБ1 с ПК ЧЗ\Жуковский, сборник\жуковский, картинки\46.jpg"/>
          <p:cNvPicPr>
            <a:picLocks noChangeAspect="1" noChangeArrowheads="1"/>
          </p:cNvPicPr>
          <p:nvPr/>
        </p:nvPicPr>
        <p:blipFill>
          <a:blip r:embed="rId3" cstate="email"/>
          <a:srcRect/>
          <a:stretch>
            <a:fillRect/>
          </a:stretch>
        </p:blipFill>
        <p:spPr bwMode="auto">
          <a:xfrm>
            <a:off x="285720" y="1071546"/>
            <a:ext cx="3207864" cy="4643470"/>
          </a:xfrm>
          <a:prstGeom prst="roundRect">
            <a:avLst>
              <a:gd name="adj" fmla="val 11111"/>
            </a:avLst>
          </a:prstGeom>
          <a:ln w="190500" cap="rnd">
            <a:solidFill>
              <a:schemeClr val="bg2">
                <a:lumMod val="50000"/>
              </a:schemeClr>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Брагина\презентации 2016\заготовки к през\шаблоны-1\5.jpg"/>
          <p:cNvPicPr>
            <a:picLocks noChangeAspect="1" noChangeArrowheads="1"/>
          </p:cNvPicPr>
          <p:nvPr/>
        </p:nvPicPr>
        <p:blipFill>
          <a:blip r:embed="rId2"/>
          <a:srcRect/>
          <a:stretch>
            <a:fillRect/>
          </a:stretch>
        </p:blipFill>
        <p:spPr bwMode="auto">
          <a:xfrm>
            <a:off x="0" y="0"/>
            <a:ext cx="9125976" cy="6858000"/>
          </a:xfrm>
          <a:prstGeom prst="rect">
            <a:avLst/>
          </a:prstGeom>
          <a:noFill/>
        </p:spPr>
      </p:pic>
      <p:sp>
        <p:nvSpPr>
          <p:cNvPr id="3" name="Прямоугольник 2"/>
          <p:cNvSpPr/>
          <p:nvPr/>
        </p:nvSpPr>
        <p:spPr>
          <a:xfrm>
            <a:off x="142844" y="1000108"/>
            <a:ext cx="4929222" cy="4524315"/>
          </a:xfrm>
          <a:prstGeom prst="rect">
            <a:avLst/>
          </a:prstGeom>
        </p:spPr>
        <p:txBody>
          <a:bodyPr wrap="square">
            <a:spAutoFit/>
          </a:bodyPr>
          <a:lstStyle/>
          <a:p>
            <a:pPr algn="ctr"/>
            <a:r>
              <a:rPr lang="ru-RU" sz="2400" dirty="0" smtClean="0">
                <a:latin typeface="Arial Black" pitchFamily="34" charset="0"/>
              </a:rPr>
              <a:t>Василий Андреевич Жуковский  -</a:t>
            </a:r>
          </a:p>
          <a:p>
            <a:pPr algn="ctr"/>
            <a:r>
              <a:rPr lang="ru-RU" sz="2400" dirty="0" smtClean="0">
                <a:latin typeface="Arial Black" pitchFamily="34" charset="0"/>
              </a:rPr>
              <a:t> русский поэт, один из основоположников романтизма в русской поэзии, сочинивший множество элегий, песен, романсов и баллад  – родился 9 февраля 1783 года в селе </a:t>
            </a:r>
            <a:r>
              <a:rPr lang="ru-RU" sz="2400" dirty="0" err="1" smtClean="0">
                <a:latin typeface="Arial Black" pitchFamily="34" charset="0"/>
              </a:rPr>
              <a:t>Мишенском</a:t>
            </a:r>
            <a:r>
              <a:rPr lang="ru-RU" sz="2400" dirty="0" smtClean="0">
                <a:latin typeface="Arial Black" pitchFamily="34" charset="0"/>
              </a:rPr>
              <a:t>  </a:t>
            </a:r>
            <a:r>
              <a:rPr lang="ru-RU" sz="2400" dirty="0" err="1" smtClean="0">
                <a:latin typeface="Arial Black" pitchFamily="34" charset="0"/>
              </a:rPr>
              <a:t>Белёвского</a:t>
            </a:r>
            <a:r>
              <a:rPr lang="ru-RU" sz="2400" dirty="0" smtClean="0">
                <a:latin typeface="Arial Black" pitchFamily="34" charset="0"/>
              </a:rPr>
              <a:t> уезда Тульской губернии</a:t>
            </a:r>
            <a:endParaRPr lang="ru-RU" sz="2400" dirty="0">
              <a:latin typeface="Arial Black" pitchFamily="34" charset="0"/>
            </a:endParaRPr>
          </a:p>
        </p:txBody>
      </p:sp>
      <p:pic>
        <p:nvPicPr>
          <p:cNvPr id="46082" name="Picture 2" descr="D:\Документы АБ1 с ПК ЧЗ\Жуковский, сборник\жуковский, картинки\ж28.jpg"/>
          <p:cNvPicPr>
            <a:picLocks noChangeAspect="1" noChangeArrowheads="1"/>
          </p:cNvPicPr>
          <p:nvPr/>
        </p:nvPicPr>
        <p:blipFill>
          <a:blip r:embed="rId3" cstate="email">
            <a:clrChange>
              <a:clrFrom>
                <a:srgbClr val="FEFEFE"/>
              </a:clrFrom>
              <a:clrTo>
                <a:srgbClr val="FEFEFE">
                  <a:alpha val="0"/>
                </a:srgbClr>
              </a:clrTo>
            </a:clrChange>
            <a:lum bright="-10000"/>
          </a:blip>
          <a:srcRect/>
          <a:stretch>
            <a:fillRect/>
          </a:stretch>
        </p:blipFill>
        <p:spPr bwMode="auto">
          <a:xfrm>
            <a:off x="5000628" y="714356"/>
            <a:ext cx="3857620" cy="4850998"/>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Left"/>
            <a:lightRig rig="threePt" dir="t">
              <a:rot lat="0" lon="0" rev="19200000"/>
            </a:lightRig>
          </a:scene3d>
          <a:sp3d extrusionH="25400">
            <a:bevelT w="304800" h="152400" prst="hardEdge"/>
            <a:extrusionClr>
              <a:srgbClr val="000000"/>
            </a:extrusionClr>
          </a:sp3d>
        </p:spPr>
      </p:pic>
    </p:spTree>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Users\Admin\Desktop\Брагина\презентации 2016\заготовки к през\рамки, фон, рисунки, картинки\ФОНЫ\gelsvtum08a.jpg"/>
          <p:cNvPicPr>
            <a:picLocks noChangeAspect="1" noChangeArrowheads="1"/>
          </p:cNvPicPr>
          <p:nvPr/>
        </p:nvPicPr>
        <p:blipFill>
          <a:blip r:embed="rId2"/>
          <a:srcRect/>
          <a:stretch>
            <a:fillRect/>
          </a:stretch>
        </p:blipFill>
        <p:spPr bwMode="auto">
          <a:xfrm rot="10800000">
            <a:off x="0" y="0"/>
            <a:ext cx="9144000" cy="6858000"/>
          </a:xfrm>
          <a:prstGeom prst="rect">
            <a:avLst/>
          </a:prstGeom>
          <a:noFill/>
        </p:spPr>
      </p:pic>
      <p:pic>
        <p:nvPicPr>
          <p:cNvPr id="4" name="Picture 2" descr="C:\Users\Admin\Desktop\Брагина\презентации 2016\заготовки к през\шаблоны-1\121.jpg"/>
          <p:cNvPicPr>
            <a:picLocks noChangeAspect="1" noChangeArrowheads="1"/>
          </p:cNvPicPr>
          <p:nvPr/>
        </p:nvPicPr>
        <p:blipFill>
          <a:blip r:embed="rId3" cstate="email"/>
          <a:srcRect/>
          <a:stretch>
            <a:fillRect/>
          </a:stretch>
        </p:blipFill>
        <p:spPr bwMode="auto">
          <a:xfrm>
            <a:off x="5153518" y="3643314"/>
            <a:ext cx="3990482" cy="3214686"/>
          </a:xfrm>
          <a:prstGeom prst="rect">
            <a:avLst/>
          </a:prstGeom>
          <a:noFill/>
          <a:effectLst>
            <a:softEdge rad="635000"/>
          </a:effectLst>
        </p:spPr>
      </p:pic>
      <p:sp>
        <p:nvSpPr>
          <p:cNvPr id="5" name="Прямоугольник 4"/>
          <p:cNvSpPr/>
          <p:nvPr/>
        </p:nvSpPr>
        <p:spPr>
          <a:xfrm>
            <a:off x="3929058" y="214290"/>
            <a:ext cx="4929222" cy="5447645"/>
          </a:xfrm>
          <a:prstGeom prst="rect">
            <a:avLst/>
          </a:prstGeom>
        </p:spPr>
        <p:txBody>
          <a:bodyPr wrap="square">
            <a:spAutoFit/>
          </a:bodyPr>
          <a:lstStyle/>
          <a:p>
            <a:pPr algn="ctr"/>
            <a:r>
              <a:rPr lang="ru-RU" sz="2200" dirty="0" smtClean="0">
                <a:latin typeface="Arial Black" pitchFamily="34" charset="0"/>
              </a:rPr>
              <a:t>В октябре 1809 года Жуковский обосновался в Москве — ему была заказана серия статей о театре.  </a:t>
            </a:r>
          </a:p>
          <a:p>
            <a:pPr algn="ctr"/>
            <a:r>
              <a:rPr lang="ru-RU" sz="2200" dirty="0" smtClean="0">
                <a:latin typeface="Arial Black" pitchFamily="34" charset="0"/>
              </a:rPr>
              <a:t>В сезон 1809 года в Москве гастролировала знаменитая в те времена актриса мадемуазель Жорж. Жуковский отрецензировал в «Вестнике Европы» все три пьесы, в которых она играла — «Федру» Расина, «</a:t>
            </a:r>
            <a:r>
              <a:rPr lang="ru-RU" sz="2200" dirty="0" err="1" smtClean="0">
                <a:latin typeface="Arial Black" pitchFamily="34" charset="0"/>
              </a:rPr>
              <a:t>Дидону</a:t>
            </a:r>
            <a:r>
              <a:rPr lang="ru-RU" sz="2200" dirty="0" smtClean="0">
                <a:latin typeface="Arial Black" pitchFamily="34" charset="0"/>
              </a:rPr>
              <a:t>» </a:t>
            </a:r>
            <a:r>
              <a:rPr lang="ru-RU" sz="2200" dirty="0" err="1" smtClean="0">
                <a:latin typeface="Arial Black" pitchFamily="34" charset="0"/>
              </a:rPr>
              <a:t>Помпиньяна</a:t>
            </a:r>
            <a:r>
              <a:rPr lang="ru-RU" sz="2200" dirty="0" smtClean="0">
                <a:latin typeface="Arial Black" pitchFamily="34" charset="0"/>
              </a:rPr>
              <a:t> и «Семирамиду» Вольтера, посетив каждое представление по многу раз.</a:t>
            </a:r>
          </a:p>
          <a:p>
            <a:endParaRPr lang="ru-RU" dirty="0"/>
          </a:p>
        </p:txBody>
      </p:sp>
      <p:pic>
        <p:nvPicPr>
          <p:cNvPr id="39937" name="Picture 1" descr="D:\Документы АБ1 с ПК ЧЗ\Жуковский, сборник\Жуковский\8.jpg"/>
          <p:cNvPicPr>
            <a:picLocks noChangeAspect="1" noChangeArrowheads="1"/>
          </p:cNvPicPr>
          <p:nvPr/>
        </p:nvPicPr>
        <p:blipFill>
          <a:blip r:embed="rId4"/>
          <a:srcRect/>
          <a:stretch>
            <a:fillRect/>
          </a:stretch>
        </p:blipFill>
        <p:spPr bwMode="auto">
          <a:xfrm>
            <a:off x="214282" y="428604"/>
            <a:ext cx="3571900" cy="46921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Right"/>
            <a:lightRig rig="threePt" dir="t">
              <a:rot lat="0" lon="0" rev="2700000"/>
            </a:lightRig>
          </a:scene3d>
          <a:sp3d contourW="6350">
            <a:bevelT h="38100"/>
            <a:contourClr>
              <a:srgbClr val="C0C0C0"/>
            </a:contourClr>
          </a:sp3d>
        </p:spPr>
      </p:pic>
      <p:sp>
        <p:nvSpPr>
          <p:cNvPr id="6" name="Прямоугольник 5"/>
          <p:cNvSpPr/>
          <p:nvPr/>
        </p:nvSpPr>
        <p:spPr>
          <a:xfrm>
            <a:off x="0" y="5572140"/>
            <a:ext cx="4143372" cy="646331"/>
          </a:xfrm>
          <a:prstGeom prst="rect">
            <a:avLst/>
          </a:prstGeom>
        </p:spPr>
        <p:txBody>
          <a:bodyPr wrap="square">
            <a:spAutoFit/>
          </a:bodyPr>
          <a:lstStyle/>
          <a:p>
            <a:pPr algn="ctr"/>
            <a:r>
              <a:rPr lang="ru-RU" i="1" dirty="0" err="1" smtClean="0"/>
              <a:t>КорнелиусГрёнедаль</a:t>
            </a:r>
            <a:r>
              <a:rPr lang="ru-RU" i="1" dirty="0" smtClean="0"/>
              <a:t>. </a:t>
            </a:r>
          </a:p>
          <a:p>
            <a:pPr algn="ctr"/>
            <a:r>
              <a:rPr lang="ru-RU" i="1" dirty="0" smtClean="0"/>
              <a:t>Портрет мадемуазель Жорж, 1813</a:t>
            </a:r>
            <a:endParaRPr lang="ru-RU" dirty="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Брагина\презентации 2016\заготовки к през\шаблоны-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6321" name="Rectangle 1"/>
          <p:cNvSpPr>
            <a:spLocks noChangeArrowheads="1"/>
          </p:cNvSpPr>
          <p:nvPr/>
        </p:nvSpPr>
        <p:spPr bwMode="auto">
          <a:xfrm>
            <a:off x="4357686" y="428604"/>
            <a:ext cx="464347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После создания в 1810 году литературного общества Шишкова «Беседа любителей русского слова», Жуковский стал восприниматься как его идейный глава.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В этом статусе его увековечил В. Л. Пушкин в «Послании В. А. Жуковскому», за что тот отказался публиковать эти стихи в «Вестнике Европы».</a:t>
            </a:r>
            <a:endParaRPr kumimoji="0" lang="ru-RU" sz="24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56322" name="Picture 2" descr="D:\Документы АБ1 с ПК ЧЗ\Брагина\Брагина\презентации 2016\шаблоны-1\261.png"/>
          <p:cNvPicPr>
            <a:picLocks noChangeAspect="1" noChangeArrowheads="1"/>
          </p:cNvPicPr>
          <p:nvPr/>
        </p:nvPicPr>
        <p:blipFill>
          <a:blip r:embed="rId3"/>
          <a:srcRect/>
          <a:stretch>
            <a:fillRect/>
          </a:stretch>
        </p:blipFill>
        <p:spPr bwMode="auto">
          <a:xfrm>
            <a:off x="214282" y="571480"/>
            <a:ext cx="4131354" cy="5143536"/>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Right"/>
            <a:lightRig rig="threePt" dir="t">
              <a:rot lat="0" lon="0" rev="19200000"/>
            </a:lightRig>
          </a:scene3d>
          <a:sp3d extrusionH="25400">
            <a:bevelT w="304800" h="152400" prst="hardEdge"/>
            <a:extrusionClr>
              <a:srgbClr val="000000"/>
            </a:extrusionClr>
          </a:sp3d>
        </p:spPr>
      </p:pic>
    </p:spTree>
  </p:cSld>
  <p:clrMapOvr>
    <a:masterClrMapping/>
  </p:clrMapOvr>
  <p:transition spd="med">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Брагина\презентации 2016\заготовки к през\шаблоны-1\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285852" y="1357298"/>
            <a:ext cx="6429420" cy="3016210"/>
          </a:xfrm>
          <a:prstGeom prst="rect">
            <a:avLst/>
          </a:prstGeom>
        </p:spPr>
        <p:txBody>
          <a:bodyPr wrap="square">
            <a:spAutoFit/>
          </a:bodyPr>
          <a:lstStyle/>
          <a:p>
            <a:pPr algn="ctr"/>
            <a:r>
              <a:rPr lang="ru-RU" sz="2800" b="1" dirty="0" smtClean="0">
                <a:latin typeface="Monotype Corsiva" pitchFamily="66" charset="0"/>
              </a:rPr>
              <a:t>«Благослови, поэт!.. В тихи парнасской сени</a:t>
            </a:r>
          </a:p>
          <a:p>
            <a:pPr algn="ctr"/>
            <a:r>
              <a:rPr lang="ru-RU" sz="2800" b="1" dirty="0" smtClean="0">
                <a:latin typeface="Monotype Corsiva" pitchFamily="66" charset="0"/>
              </a:rPr>
              <a:t>Я с трепетом склонил пред музами колени.</a:t>
            </a:r>
          </a:p>
          <a:p>
            <a:pPr algn="ctr"/>
            <a:r>
              <a:rPr lang="ru-RU" sz="2800" b="1" dirty="0" smtClean="0">
                <a:latin typeface="Monotype Corsiva" pitchFamily="66" charset="0"/>
              </a:rPr>
              <a:t>Опасною тропой с надеждой полетел,</a:t>
            </a:r>
          </a:p>
          <a:p>
            <a:pPr algn="ctr"/>
            <a:r>
              <a:rPr lang="ru-RU" sz="2800" b="1" dirty="0" smtClean="0">
                <a:latin typeface="Monotype Corsiva" pitchFamily="66" charset="0"/>
              </a:rPr>
              <a:t>Мне жребий вынул Феб, и  лира  мой удел.»</a:t>
            </a:r>
          </a:p>
          <a:p>
            <a:endParaRPr lang="ru-RU" sz="2400" b="1" dirty="0" smtClean="0">
              <a:latin typeface="Monotype Corsiva" pitchFamily="66" charset="0"/>
            </a:endParaRPr>
          </a:p>
          <a:p>
            <a:r>
              <a:rPr lang="ru-RU" dirty="0" smtClean="0"/>
              <a:t>			                  </a:t>
            </a:r>
            <a:r>
              <a:rPr lang="ru-RU" dirty="0" smtClean="0">
                <a:latin typeface="Arial Black" pitchFamily="34" charset="0"/>
              </a:rPr>
              <a:t>А.С.Пушкин</a:t>
            </a:r>
          </a:p>
          <a:p>
            <a:endParaRPr lang="ru-RU" dirty="0" smtClean="0"/>
          </a:p>
          <a:p>
            <a:endParaRPr lang="ru-RU" dirty="0"/>
          </a:p>
        </p:txBody>
      </p:sp>
    </p:spTree>
  </p:cSld>
  <p:clrMapOvr>
    <a:masterClrMapping/>
  </p:clrMapOvr>
  <p:transition spd="med">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dmin\Desktop\Брагина\презентации 2016\заготовки к през\шаблоны-1\168.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3" name="Прямоугольник 2"/>
          <p:cNvSpPr/>
          <p:nvPr/>
        </p:nvSpPr>
        <p:spPr>
          <a:xfrm>
            <a:off x="4214810" y="642918"/>
            <a:ext cx="4643470" cy="5632311"/>
          </a:xfrm>
          <a:prstGeom prst="rect">
            <a:avLst/>
          </a:prstGeom>
        </p:spPr>
        <p:txBody>
          <a:bodyPr wrap="square">
            <a:spAutoFit/>
          </a:bodyPr>
          <a:lstStyle/>
          <a:p>
            <a:pPr algn="ctr"/>
            <a:r>
              <a:rPr lang="ru-RU" sz="2400" dirty="0" smtClean="0">
                <a:latin typeface="Arial Black" pitchFamily="34" charset="0"/>
              </a:rPr>
              <a:t>Вторжение в Россию армии Наполеона  совпало с окончанием работы над балладой «Светлана». </a:t>
            </a:r>
          </a:p>
          <a:p>
            <a:pPr algn="ctr"/>
            <a:r>
              <a:rPr lang="ru-RU" sz="2400" dirty="0" smtClean="0">
                <a:latin typeface="Arial Black" pitchFamily="34" charset="0"/>
              </a:rPr>
              <a:t>Светлый лирический поворот немецкого сюжетного первоисточника и качество поэзии было таково, что сделало «Светлану» едва ли не самым знаменитым произведением Жуковского. </a:t>
            </a:r>
            <a:endParaRPr lang="ru-RU" sz="2400" dirty="0">
              <a:latin typeface="Arial Black" pitchFamily="34" charset="0"/>
            </a:endParaRPr>
          </a:p>
        </p:txBody>
      </p:sp>
      <p:pic>
        <p:nvPicPr>
          <p:cNvPr id="36865" name="Picture 1" descr="D:\Документы АБ1 с ПК ЧЗ\Жуковский, сборник\Жуковский\9.jpg"/>
          <p:cNvPicPr>
            <a:picLocks noChangeAspect="1" noChangeArrowheads="1"/>
          </p:cNvPicPr>
          <p:nvPr/>
        </p:nvPicPr>
        <p:blipFill>
          <a:blip r:embed="rId3"/>
          <a:srcRect/>
          <a:stretch>
            <a:fillRect/>
          </a:stretch>
        </p:blipFill>
        <p:spPr bwMode="auto">
          <a:xfrm>
            <a:off x="285719" y="857232"/>
            <a:ext cx="3856059" cy="4714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Tree>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Брагина\презентации 2016\заготовки к през\шаблоны-1\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928794" y="1714488"/>
            <a:ext cx="5143520" cy="646331"/>
          </a:xfrm>
          <a:prstGeom prst="rect">
            <a:avLst/>
          </a:prstGeom>
        </p:spPr>
        <p:txBody>
          <a:bodyPr wrap="square">
            <a:spAutoFit/>
          </a:bodyPr>
          <a:lstStyle/>
          <a:p>
            <a:endParaRPr lang="ru-RU" dirty="0" smtClean="0"/>
          </a:p>
          <a:p>
            <a:endParaRPr lang="ru-RU" dirty="0"/>
          </a:p>
        </p:txBody>
      </p:sp>
      <p:sp>
        <p:nvSpPr>
          <p:cNvPr id="5" name="Прямоугольник 4"/>
          <p:cNvSpPr/>
          <p:nvPr/>
        </p:nvSpPr>
        <p:spPr>
          <a:xfrm>
            <a:off x="1571604" y="714356"/>
            <a:ext cx="6072230" cy="3970318"/>
          </a:xfrm>
          <a:prstGeom prst="rect">
            <a:avLst/>
          </a:prstGeom>
        </p:spPr>
        <p:txBody>
          <a:bodyPr wrap="square">
            <a:spAutoFit/>
          </a:bodyPr>
          <a:lstStyle/>
          <a:p>
            <a:pPr algn="ctr"/>
            <a:r>
              <a:rPr lang="ru-RU" dirty="0" smtClean="0">
                <a:latin typeface="Arial Black" pitchFamily="34" charset="0"/>
              </a:rPr>
              <a:t>Открывалась баллада святочным гаданием: </a:t>
            </a:r>
            <a:endParaRPr lang="ru-RU" sz="800" dirty="0" smtClean="0">
              <a:latin typeface="Arial Black" pitchFamily="34" charset="0"/>
            </a:endParaRPr>
          </a:p>
          <a:p>
            <a:pPr algn="ctr"/>
            <a:endParaRPr lang="ru-RU" dirty="0" smtClean="0">
              <a:latin typeface="Arial Black" pitchFamily="34" charset="0"/>
            </a:endParaRPr>
          </a:p>
          <a:p>
            <a:pPr algn="ctr"/>
            <a:r>
              <a:rPr lang="ru-RU" sz="2700" b="1" dirty="0" smtClean="0">
                <a:latin typeface="Monotype Corsiva" pitchFamily="66" charset="0"/>
              </a:rPr>
              <a:t>«Раз в крещенский вечерок</a:t>
            </a:r>
          </a:p>
          <a:p>
            <a:pPr algn="ctr"/>
            <a:r>
              <a:rPr lang="ru-RU" sz="2700" b="1" dirty="0" smtClean="0">
                <a:latin typeface="Monotype Corsiva" pitchFamily="66" charset="0"/>
              </a:rPr>
              <a:t> Девушки гадали:</a:t>
            </a:r>
          </a:p>
          <a:p>
            <a:pPr algn="ctr"/>
            <a:r>
              <a:rPr lang="ru-RU" sz="2700" b="1" dirty="0" smtClean="0">
                <a:latin typeface="Monotype Corsiva" pitchFamily="66" charset="0"/>
              </a:rPr>
              <a:t> За ворота башмачок,</a:t>
            </a:r>
          </a:p>
          <a:p>
            <a:pPr algn="ctr"/>
            <a:r>
              <a:rPr lang="ru-RU" sz="2700" b="1" dirty="0" smtClean="0">
                <a:latin typeface="Monotype Corsiva" pitchFamily="66" charset="0"/>
              </a:rPr>
              <a:t> Сняв с ноги, бросали;</a:t>
            </a:r>
          </a:p>
          <a:p>
            <a:pPr algn="ctr"/>
            <a:r>
              <a:rPr lang="ru-RU" sz="2700" b="1" dirty="0" smtClean="0">
                <a:latin typeface="Monotype Corsiva" pitchFamily="66" charset="0"/>
              </a:rPr>
              <a:t> Снег пололи; под окном</a:t>
            </a:r>
          </a:p>
          <a:p>
            <a:pPr algn="ctr"/>
            <a:r>
              <a:rPr lang="ru-RU" sz="2700" b="1" dirty="0" smtClean="0">
                <a:latin typeface="Monotype Corsiva" pitchFamily="66" charset="0"/>
              </a:rPr>
              <a:t> Слушали; кормили</a:t>
            </a:r>
          </a:p>
          <a:p>
            <a:pPr algn="ctr"/>
            <a:r>
              <a:rPr lang="ru-RU" sz="2700" b="1" dirty="0" smtClean="0">
                <a:latin typeface="Monotype Corsiva" pitchFamily="66" charset="0"/>
              </a:rPr>
              <a:t> Счётным курицу зерном;</a:t>
            </a:r>
          </a:p>
          <a:p>
            <a:pPr algn="ctr"/>
            <a:r>
              <a:rPr lang="ru-RU" sz="2700" b="1" dirty="0" smtClean="0">
                <a:latin typeface="Monotype Corsiva" pitchFamily="66" charset="0"/>
              </a:rPr>
              <a:t> Ярый воск топили…»</a:t>
            </a:r>
            <a:endParaRPr lang="ru-RU" sz="2700" b="1" dirty="0">
              <a:latin typeface="Monotype Corsiva" pitchFamily="66" charset="0"/>
            </a:endParaRPr>
          </a:p>
        </p:txBody>
      </p:sp>
    </p:spTree>
  </p:cSld>
  <p:clrMapOvr>
    <a:masterClrMapping/>
  </p:clrMapOvr>
  <p:transition spd="med">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Брагина\презентации 2016\заготовки к през\шаблоны-1\8.jpg"/>
          <p:cNvPicPr>
            <a:picLocks noChangeAspect="1" noChangeArrowheads="1"/>
          </p:cNvPicPr>
          <p:nvPr/>
        </p:nvPicPr>
        <p:blipFill>
          <a:blip r:embed="rId2">
            <a:lum bright="20000"/>
          </a:blip>
          <a:srcRect/>
          <a:stretch>
            <a:fillRect/>
          </a:stretch>
        </p:blipFill>
        <p:spPr bwMode="auto">
          <a:xfrm>
            <a:off x="-1" y="0"/>
            <a:ext cx="9144001" cy="6858000"/>
          </a:xfrm>
          <a:prstGeom prst="rect">
            <a:avLst/>
          </a:prstGeom>
          <a:noFill/>
        </p:spPr>
      </p:pic>
      <p:pic>
        <p:nvPicPr>
          <p:cNvPr id="55297" name="Picture 1" descr="D:\Документы АБ1 с ПК ЧЗ\Жуковский, сборник\жуковский, картинки\28.jpg"/>
          <p:cNvPicPr>
            <a:picLocks noChangeAspect="1" noChangeArrowheads="1"/>
          </p:cNvPicPr>
          <p:nvPr/>
        </p:nvPicPr>
        <p:blipFill>
          <a:blip r:embed="rId3" cstate="email"/>
          <a:srcRect/>
          <a:stretch>
            <a:fillRect/>
          </a:stretch>
        </p:blipFill>
        <p:spPr bwMode="auto">
          <a:xfrm>
            <a:off x="357158" y="571480"/>
            <a:ext cx="3196255" cy="5000660"/>
          </a:xfrm>
          <a:prstGeom prst="roundRect">
            <a:avLst>
              <a:gd name="adj" fmla="val 11111"/>
            </a:avLst>
          </a:prstGeom>
          <a:ln w="190500" cap="rnd">
            <a:solidFill>
              <a:schemeClr val="accent6">
                <a:lumMod val="40000"/>
                <a:lumOff val="60000"/>
              </a:schemeClr>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
        <p:nvSpPr>
          <p:cNvPr id="4" name="Прямоугольник 3"/>
          <p:cNvSpPr/>
          <p:nvPr/>
        </p:nvSpPr>
        <p:spPr>
          <a:xfrm>
            <a:off x="3357554" y="357166"/>
            <a:ext cx="5357850" cy="5078313"/>
          </a:xfrm>
          <a:prstGeom prst="rect">
            <a:avLst/>
          </a:prstGeom>
        </p:spPr>
        <p:txBody>
          <a:bodyPr wrap="square">
            <a:spAutoFit/>
          </a:bodyPr>
          <a:lstStyle/>
          <a:p>
            <a:pPr algn="ctr"/>
            <a:r>
              <a:rPr lang="ru-RU" sz="2700" dirty="0" smtClean="0">
                <a:latin typeface="Arial Black" pitchFamily="34" charset="0"/>
              </a:rPr>
              <a:t>Светлана Жуковского вплоть до появления пушкинской Татьяны стала самым ярким поэтическим образом русской девушки. Собственно, в «Евгении Онегине» Татьяна при первом своём появлении была (словами Ленского) «грустна и молчалива, как Светлана»</a:t>
            </a:r>
            <a:endParaRPr lang="ru-RU" sz="2700" dirty="0">
              <a:latin typeface="Arial Black" pitchFamily="34" charset="0"/>
            </a:endParaRPr>
          </a:p>
        </p:txBody>
      </p:sp>
    </p:spTree>
  </p:cSld>
  <p:clrMapOvr>
    <a:masterClrMapping/>
  </p:clrMapOvr>
  <p:transition spd="med">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esktop\Брагина\презентации 2016\заготовки к през\шаблоны-1\3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214282" y="5000636"/>
            <a:ext cx="8643998" cy="1200329"/>
          </a:xfrm>
          <a:prstGeom prst="rect">
            <a:avLst/>
          </a:prstGeom>
        </p:spPr>
        <p:txBody>
          <a:bodyPr wrap="square">
            <a:spAutoFit/>
          </a:bodyPr>
          <a:lstStyle/>
          <a:p>
            <a:pPr algn="ctr"/>
            <a:r>
              <a:rPr lang="ru-RU" sz="2400" dirty="0" err="1" smtClean="0">
                <a:latin typeface="Arial Black" pitchFamily="34" charset="0"/>
              </a:rPr>
              <a:t>Жуковскоий</a:t>
            </a:r>
            <a:r>
              <a:rPr lang="ru-RU" sz="2400" dirty="0" smtClean="0">
                <a:latin typeface="Arial Black" pitchFamily="34" charset="0"/>
              </a:rPr>
              <a:t> отправился в свой в полк </a:t>
            </a:r>
          </a:p>
          <a:p>
            <a:pPr algn="ctr"/>
            <a:r>
              <a:rPr lang="ru-RU" sz="2400" dirty="0" smtClean="0">
                <a:latin typeface="Arial Black" pitchFamily="34" charset="0"/>
              </a:rPr>
              <a:t>17 августа 1812 года. Так он стал участником Бородинского сражения. </a:t>
            </a:r>
            <a:endParaRPr lang="ru-RU" sz="2400" dirty="0">
              <a:latin typeface="Arial Black" pitchFamily="34" charset="0"/>
            </a:endParaRPr>
          </a:p>
        </p:txBody>
      </p:sp>
      <p:pic>
        <p:nvPicPr>
          <p:cNvPr id="48129" name="Picture 1" descr="C:\Users\АБ1\Desktop\28.jpg"/>
          <p:cNvPicPr>
            <a:picLocks noChangeAspect="1" noChangeArrowheads="1"/>
          </p:cNvPicPr>
          <p:nvPr/>
        </p:nvPicPr>
        <p:blipFill>
          <a:blip r:embed="rId3">
            <a:lum bright="-10000" contrast="10000"/>
          </a:blip>
          <a:srcRect/>
          <a:stretch>
            <a:fillRect/>
          </a:stretch>
        </p:blipFill>
        <p:spPr bwMode="auto">
          <a:xfrm>
            <a:off x="285720" y="428604"/>
            <a:ext cx="8572560" cy="4305300"/>
          </a:xfrm>
          <a:prstGeom prst="roundRect">
            <a:avLst>
              <a:gd name="adj" fmla="val 4167"/>
            </a:avLst>
          </a:prstGeom>
          <a:solidFill>
            <a:srgbClr val="FFFFFF"/>
          </a:solidFill>
          <a:ln w="76200" cap="sq">
            <a:solidFill>
              <a:schemeClr val="tx1">
                <a:lumMod val="75000"/>
                <a:lumOff val="2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dmin\Desktop\Брагина\презентации 2016\заготовки к през\шаблоны-1\250.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3" name="Прямоугольник 2"/>
          <p:cNvSpPr/>
          <p:nvPr/>
        </p:nvSpPr>
        <p:spPr>
          <a:xfrm>
            <a:off x="214282" y="5072074"/>
            <a:ext cx="8643998" cy="1569660"/>
          </a:xfrm>
          <a:prstGeom prst="rect">
            <a:avLst/>
          </a:prstGeom>
        </p:spPr>
        <p:txBody>
          <a:bodyPr wrap="square">
            <a:spAutoFit/>
          </a:bodyPr>
          <a:lstStyle/>
          <a:p>
            <a:pPr algn="ctr"/>
            <a:r>
              <a:rPr lang="ru-RU" sz="2400" dirty="0" smtClean="0">
                <a:latin typeface="Arial Black" pitchFamily="34" charset="0"/>
              </a:rPr>
              <a:t>Впоследствии он был прикреплен к штабу М.И.Кутузова. Не имея ни способностей, ни талантов к военной службе, Жуковский нашёл себя при штабе, оформляя деловые бумаги.</a:t>
            </a:r>
            <a:endParaRPr lang="ru-RU" sz="2400" dirty="0">
              <a:latin typeface="Arial Black" pitchFamily="34" charset="0"/>
            </a:endParaRPr>
          </a:p>
        </p:txBody>
      </p:sp>
      <p:pic>
        <p:nvPicPr>
          <p:cNvPr id="29698" name="Picture 2" descr="C:\Users\АБ1\Desktop\29.jpg"/>
          <p:cNvPicPr>
            <a:picLocks noChangeAspect="1" noChangeArrowheads="1"/>
          </p:cNvPicPr>
          <p:nvPr/>
        </p:nvPicPr>
        <p:blipFill>
          <a:blip r:embed="rId3"/>
          <a:srcRect/>
          <a:stretch>
            <a:fillRect/>
          </a:stretch>
        </p:blipFill>
        <p:spPr bwMode="auto">
          <a:xfrm>
            <a:off x="857224" y="285728"/>
            <a:ext cx="7429552" cy="4643470"/>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Брагина\презентации 2016\заготовки к през\шаблоны-1\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928794" y="1714488"/>
            <a:ext cx="5143520" cy="646331"/>
          </a:xfrm>
          <a:prstGeom prst="rect">
            <a:avLst/>
          </a:prstGeom>
        </p:spPr>
        <p:txBody>
          <a:bodyPr wrap="square">
            <a:spAutoFit/>
          </a:bodyPr>
          <a:lstStyle/>
          <a:p>
            <a:endParaRPr lang="ru-RU" dirty="0" smtClean="0"/>
          </a:p>
          <a:p>
            <a:endParaRPr lang="ru-RU" dirty="0"/>
          </a:p>
        </p:txBody>
      </p:sp>
      <p:sp>
        <p:nvSpPr>
          <p:cNvPr id="5" name="Прямоугольник 4"/>
          <p:cNvSpPr/>
          <p:nvPr/>
        </p:nvSpPr>
        <p:spPr>
          <a:xfrm>
            <a:off x="1500166" y="642918"/>
            <a:ext cx="6215106" cy="4339650"/>
          </a:xfrm>
          <a:prstGeom prst="rect">
            <a:avLst/>
          </a:prstGeom>
        </p:spPr>
        <p:txBody>
          <a:bodyPr wrap="square">
            <a:spAutoFit/>
          </a:bodyPr>
          <a:lstStyle/>
          <a:p>
            <a:pPr algn="ctr"/>
            <a:r>
              <a:rPr lang="ru-RU" dirty="0" smtClean="0"/>
              <a:t> </a:t>
            </a:r>
            <a:r>
              <a:rPr lang="ru-RU" sz="2000" dirty="0" smtClean="0">
                <a:latin typeface="Arial Black" pitchFamily="34" charset="0"/>
              </a:rPr>
              <a:t>10 ноября 1812 года было в походной типографии отдельной листовкой было отпечатано стихотворение «К старцу Кутузову», позднее переделанное под названием «Вождю победителей»:</a:t>
            </a:r>
          </a:p>
          <a:p>
            <a:r>
              <a:rPr lang="ru-RU" dirty="0" smtClean="0"/>
              <a:t> </a:t>
            </a:r>
          </a:p>
          <a:p>
            <a:pPr algn="ctr"/>
            <a:r>
              <a:rPr lang="ru-RU" sz="2800" b="1" dirty="0" smtClean="0">
                <a:latin typeface="Monotype Corsiva" pitchFamily="66" charset="0"/>
              </a:rPr>
              <a:t>«О вождь славян, дерзнут ли робки струны</a:t>
            </a:r>
          </a:p>
          <a:p>
            <a:pPr algn="ctr"/>
            <a:r>
              <a:rPr lang="ru-RU" sz="2800" b="1" dirty="0" smtClean="0">
                <a:latin typeface="Monotype Corsiva" pitchFamily="66" charset="0"/>
              </a:rPr>
              <a:t>Тебе хвалу в сей славный час бряцать?</a:t>
            </a:r>
          </a:p>
          <a:p>
            <a:pPr algn="ctr"/>
            <a:r>
              <a:rPr lang="ru-RU" sz="2800" b="1" dirty="0" smtClean="0">
                <a:latin typeface="Monotype Corsiva" pitchFamily="66" charset="0"/>
              </a:rPr>
              <a:t>Везде гремят отмщенья перуны,</a:t>
            </a:r>
          </a:p>
          <a:p>
            <a:pPr algn="ctr"/>
            <a:r>
              <a:rPr lang="ru-RU" sz="2800" b="1" dirty="0" smtClean="0">
                <a:latin typeface="Monotype Corsiva" pitchFamily="66" charset="0"/>
              </a:rPr>
              <a:t>И мчится враг, стыдом покрытый, вспять,</a:t>
            </a:r>
          </a:p>
          <a:p>
            <a:pPr algn="ctr"/>
            <a:r>
              <a:rPr lang="ru-RU" sz="2800" b="1" dirty="0" smtClean="0">
                <a:latin typeface="Monotype Corsiva" pitchFamily="66" charset="0"/>
              </a:rPr>
              <a:t>И с россом мир тебе </a:t>
            </a:r>
            <a:r>
              <a:rPr lang="ru-RU" sz="2800" b="1" dirty="0" err="1" smtClean="0">
                <a:latin typeface="Monotype Corsiva" pitchFamily="66" charset="0"/>
              </a:rPr>
              <a:t>рукоплескает</a:t>
            </a:r>
            <a:r>
              <a:rPr lang="ru-RU" sz="2800" b="1" dirty="0" smtClean="0">
                <a:latin typeface="Monotype Corsiva" pitchFamily="66" charset="0"/>
              </a:rPr>
              <a:t>!...»</a:t>
            </a:r>
          </a:p>
          <a:p>
            <a:endParaRPr lang="ru-RU" dirty="0"/>
          </a:p>
        </p:txBody>
      </p:sp>
    </p:spTree>
  </p:cSld>
  <p:clrMapOvr>
    <a:masterClrMapping/>
  </p:clrMapOvr>
  <p:transition spd="med">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esktop\Брагина\презентации 2016\заготовки к през\шаблоны-1\42.jpg"/>
          <p:cNvPicPr>
            <a:picLocks noChangeAspect="1" noChangeArrowheads="1"/>
          </p:cNvPicPr>
          <p:nvPr/>
        </p:nvPicPr>
        <p:blipFill>
          <a:blip r:embed="rId2"/>
          <a:srcRect/>
          <a:stretch>
            <a:fillRect/>
          </a:stretch>
        </p:blipFill>
        <p:spPr bwMode="auto">
          <a:xfrm>
            <a:off x="0" y="0"/>
            <a:ext cx="9168392" cy="6858000"/>
          </a:xfrm>
          <a:prstGeom prst="rect">
            <a:avLst/>
          </a:prstGeom>
          <a:noFill/>
        </p:spPr>
      </p:pic>
      <p:sp>
        <p:nvSpPr>
          <p:cNvPr id="3" name="Прямоугольник 2"/>
          <p:cNvSpPr/>
          <p:nvPr/>
        </p:nvSpPr>
        <p:spPr>
          <a:xfrm>
            <a:off x="4071934" y="1000108"/>
            <a:ext cx="4929222" cy="4832092"/>
          </a:xfrm>
          <a:prstGeom prst="rect">
            <a:avLst/>
          </a:prstGeom>
        </p:spPr>
        <p:txBody>
          <a:bodyPr wrap="square">
            <a:spAutoFit/>
          </a:bodyPr>
          <a:lstStyle/>
          <a:p>
            <a:pPr algn="ctr"/>
            <a:r>
              <a:rPr lang="ru-RU" sz="2200" dirty="0" smtClean="0">
                <a:latin typeface="Arial Black" pitchFamily="34" charset="0"/>
              </a:rPr>
              <a:t>Тиф, которым Жуковский заразился на службе, помешал  его дальнейшему пребыванию на фронте и поэт вышел в отставку. </a:t>
            </a:r>
          </a:p>
          <a:p>
            <a:pPr algn="ctr"/>
            <a:r>
              <a:rPr lang="ru-RU" sz="2200" dirty="0" smtClean="0">
                <a:latin typeface="Arial Black" pitchFamily="34" charset="0"/>
              </a:rPr>
              <a:t>Его политические воззрения отразились в таких произведениях как «Императору Александру» и «Певец во стане русских воинов». </a:t>
            </a:r>
          </a:p>
          <a:p>
            <a:pPr algn="ctr"/>
            <a:r>
              <a:rPr lang="ru-RU" sz="2200" dirty="0" smtClean="0">
                <a:latin typeface="Arial Black" pitchFamily="34" charset="0"/>
              </a:rPr>
              <a:t>С 1815 года Жуковский стал трудиться в литературном объединении «Арзамас».</a:t>
            </a:r>
            <a:endParaRPr lang="ru-RU" sz="2200" dirty="0">
              <a:latin typeface="Arial Black" pitchFamily="34" charset="0"/>
            </a:endParaRPr>
          </a:p>
        </p:txBody>
      </p:sp>
      <p:pic>
        <p:nvPicPr>
          <p:cNvPr id="41985" name="Picture 1" descr="C:\Users\АБ1\Desktop\7.jpg"/>
          <p:cNvPicPr>
            <a:picLocks noChangeAspect="1" noChangeArrowheads="1"/>
          </p:cNvPicPr>
          <p:nvPr/>
        </p:nvPicPr>
        <p:blipFill>
          <a:blip r:embed="rId3" cstate="email"/>
          <a:srcRect/>
          <a:stretch>
            <a:fillRect/>
          </a:stretch>
        </p:blipFill>
        <p:spPr bwMode="auto">
          <a:xfrm>
            <a:off x="285720" y="714356"/>
            <a:ext cx="3500462" cy="5646448"/>
          </a:xfrm>
          <a:prstGeom prst="roundRect">
            <a:avLst>
              <a:gd name="adj" fmla="val 4167"/>
            </a:avLst>
          </a:prstGeom>
          <a:solidFill>
            <a:srgbClr val="FFFFFF"/>
          </a:solidFill>
          <a:ln w="76200" cap="sq">
            <a:solidFill>
              <a:schemeClr val="accent1">
                <a:lumMod val="60000"/>
                <a:lumOff val="40000"/>
              </a:schemeClr>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dmin\Desktop\Брагина\презентации 2016\заготовки к през\шаблоны-1\199.jpg"/>
          <p:cNvPicPr>
            <a:picLocks noChangeAspect="1" noChangeArrowheads="1"/>
          </p:cNvPicPr>
          <p:nvPr/>
        </p:nvPicPr>
        <p:blipFill>
          <a:blip r:embed="rId2" cstate="email"/>
          <a:srcRect/>
          <a:stretch>
            <a:fillRect/>
          </a:stretch>
        </p:blipFill>
        <p:spPr bwMode="auto">
          <a:xfrm>
            <a:off x="0" y="-1"/>
            <a:ext cx="9144000" cy="6888799"/>
          </a:xfrm>
          <a:prstGeom prst="rect">
            <a:avLst/>
          </a:prstGeom>
          <a:noFill/>
        </p:spPr>
      </p:pic>
      <p:pic>
        <p:nvPicPr>
          <p:cNvPr id="47106" name="Picture 2" descr="D:\Документы АБ1 с ПК ЧЗ\Жуковский, сборник\Жуковский\2.gif"/>
          <p:cNvPicPr>
            <a:picLocks noChangeAspect="1" noChangeArrowheads="1"/>
          </p:cNvPicPr>
          <p:nvPr/>
        </p:nvPicPr>
        <p:blipFill>
          <a:blip r:embed="rId3"/>
          <a:srcRect/>
          <a:stretch>
            <a:fillRect/>
          </a:stretch>
        </p:blipFill>
        <p:spPr bwMode="auto">
          <a:xfrm>
            <a:off x="142844" y="857232"/>
            <a:ext cx="3851712" cy="4000528"/>
          </a:xfrm>
          <a:prstGeom prst="rect">
            <a:avLst/>
          </a:prstGeom>
          <a:noFill/>
        </p:spPr>
      </p:pic>
      <p:sp>
        <p:nvSpPr>
          <p:cNvPr id="4" name="Прямоугольник 3"/>
          <p:cNvSpPr/>
          <p:nvPr/>
        </p:nvSpPr>
        <p:spPr>
          <a:xfrm>
            <a:off x="4143372" y="571480"/>
            <a:ext cx="4786314" cy="5262979"/>
          </a:xfrm>
          <a:prstGeom prst="rect">
            <a:avLst/>
          </a:prstGeom>
        </p:spPr>
        <p:txBody>
          <a:bodyPr wrap="square">
            <a:spAutoFit/>
          </a:bodyPr>
          <a:lstStyle/>
          <a:p>
            <a:pPr algn="ctr"/>
            <a:r>
              <a:rPr lang="ru-RU" sz="2400" dirty="0" smtClean="0">
                <a:latin typeface="Arial Black" pitchFamily="34" charset="0"/>
              </a:rPr>
              <a:t>В 1770 году секунд-майор Афанасий Иванович Бунин получил в подарок от приятеля майора Муфеля двух девушек, захваченных в плен при штурме турецкой крепости Бендеры. Одна из них – </a:t>
            </a:r>
            <a:r>
              <a:rPr lang="ru-RU" sz="2400" dirty="0" err="1" smtClean="0">
                <a:latin typeface="Arial Black" pitchFamily="34" charset="0"/>
              </a:rPr>
              <a:t>Сальха</a:t>
            </a:r>
            <a:r>
              <a:rPr lang="ru-RU" sz="2400" dirty="0" smtClean="0">
                <a:latin typeface="Arial Black" pitchFamily="34" charset="0"/>
              </a:rPr>
              <a:t> – была крещена и получила имя Елизавета </a:t>
            </a:r>
            <a:r>
              <a:rPr lang="ru-RU" sz="2400" dirty="0" err="1" smtClean="0">
                <a:latin typeface="Arial Black" pitchFamily="34" charset="0"/>
              </a:rPr>
              <a:t>Дементьевна</a:t>
            </a:r>
            <a:r>
              <a:rPr lang="ru-RU" sz="2400" dirty="0" smtClean="0">
                <a:latin typeface="Arial Black" pitchFamily="34" charset="0"/>
              </a:rPr>
              <a:t> Турчанинова, став впоследствии наложницей А.Ф.Бунина</a:t>
            </a:r>
            <a:endParaRPr lang="ru-RU" sz="2400" dirty="0">
              <a:latin typeface="Arial Black" pitchFamily="34" charset="0"/>
            </a:endParaRPr>
          </a:p>
        </p:txBody>
      </p:sp>
      <p:sp>
        <p:nvSpPr>
          <p:cNvPr id="5" name="TextBox 4"/>
          <p:cNvSpPr txBox="1"/>
          <p:nvPr/>
        </p:nvSpPr>
        <p:spPr>
          <a:xfrm>
            <a:off x="928662" y="5500702"/>
            <a:ext cx="2357454" cy="276999"/>
          </a:xfrm>
          <a:prstGeom prst="rect">
            <a:avLst/>
          </a:prstGeom>
          <a:noFill/>
        </p:spPr>
        <p:txBody>
          <a:bodyPr wrap="square" rtlCol="0">
            <a:spAutoFit/>
          </a:bodyPr>
          <a:lstStyle/>
          <a:p>
            <a:r>
              <a:rPr lang="ru-RU" sz="1200" dirty="0" smtClean="0">
                <a:latin typeface="Arial Black" pitchFamily="34" charset="0"/>
                <a:cs typeface="Aharoni" pitchFamily="2" charset="-79"/>
              </a:rPr>
              <a:t>Герб В.А.Жуковского</a:t>
            </a:r>
            <a:endParaRPr lang="ru-RU" sz="1200" dirty="0">
              <a:latin typeface="Arial Black" pitchFamily="34" charset="0"/>
              <a:cs typeface="Aharoni" pitchFamily="2" charset="-79"/>
            </a:endParaRPr>
          </a:p>
        </p:txBody>
      </p:sp>
    </p:spTree>
  </p:cSld>
  <p:clrMapOvr>
    <a:masterClrMapping/>
  </p:clrMapOvr>
  <p:transition spd="med">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Admin\Desktop\Брагина\презентации 2016\заготовки к през\шаблоны-1\4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61" name="Rectangle 1"/>
          <p:cNvSpPr>
            <a:spLocks noChangeArrowheads="1"/>
          </p:cNvSpPr>
          <p:nvPr/>
        </p:nvSpPr>
        <p:spPr bwMode="auto">
          <a:xfrm>
            <a:off x="4286248" y="714356"/>
            <a:ext cx="44291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В</a:t>
            </a:r>
            <a:r>
              <a:rPr kumimoji="0" lang="ru-RU" sz="2400" b="0" i="0" u="none" strike="noStrike" cap="none" normalizeH="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марте</a:t>
            </a:r>
            <a:r>
              <a:rPr kumimoji="0" lang="ru-RU" sz="2400" b="0" i="0" u="none" strike="noStrike" cap="none" normalizeH="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1815 года в Дерпте состоялось объяснение Жуковского с Е.А.Протасовой, матерью его возлюбленной Маши,  заявившей, что общество Жуковского вредит репутации её дочери</a:t>
            </a:r>
            <a:r>
              <a:rPr lang="ru-RU" sz="2400" dirty="0" smtClean="0">
                <a:latin typeface="Arial Black" pitchFamily="34"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29 марта Василий Андреевич согласился на окончательный разрыв</a:t>
            </a:r>
            <a:endParaRPr kumimoji="0" lang="ru-RU" sz="24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40962" name="Picture 2" descr="D:\Документы АБ1 с ПК ЧЗ\Жуковский, сборник\Жуковский\12.jpg"/>
          <p:cNvPicPr>
            <a:picLocks noChangeAspect="1" noChangeArrowheads="1"/>
          </p:cNvPicPr>
          <p:nvPr/>
        </p:nvPicPr>
        <p:blipFill>
          <a:blip r:embed="rId3"/>
          <a:srcRect/>
          <a:stretch>
            <a:fillRect/>
          </a:stretch>
        </p:blipFill>
        <p:spPr bwMode="auto">
          <a:xfrm>
            <a:off x="214282" y="857232"/>
            <a:ext cx="3857129" cy="4786346"/>
          </a:xfrm>
          <a:prstGeom prst="roundRect">
            <a:avLst>
              <a:gd name="adj" fmla="val 11111"/>
            </a:avLst>
          </a:prstGeom>
          <a:ln w="190500" cap="rnd">
            <a:solidFill>
              <a:schemeClr val="accent4">
                <a:lumMod val="60000"/>
                <a:lumOff val="40000"/>
              </a:schemeClr>
            </a:solidFill>
            <a:prstDash val="solid"/>
          </a:ln>
          <a:effectLst>
            <a:outerShdw blurRad="101600" dist="50800" dir="7200000" algn="tl" rotWithShape="0">
              <a:srgbClr val="000000">
                <a:alpha val="45000"/>
              </a:srgbClr>
            </a:outerShdw>
          </a:effectLst>
          <a:scene3d>
            <a:camera prst="isometricOffAxis1Right"/>
            <a:lightRig rig="threePt" dir="t">
              <a:rot lat="0" lon="0" rev="19200000"/>
            </a:lightRig>
          </a:scene3d>
          <a:sp3d extrusionH="25400">
            <a:bevelT w="304800" h="152400" prst="hardEdge"/>
            <a:extrusionClr>
              <a:srgbClr val="FFFFFF"/>
            </a:extrusionClr>
          </a:sp3d>
        </p:spPr>
      </p:pic>
    </p:spTree>
  </p:cSld>
  <p:clrMapOvr>
    <a:masterClrMapping/>
  </p:clrMapOvr>
  <p:transition spd="med">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Брагина\презентации 2016\заготовки к през\шаблоны-1\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928794" y="1714488"/>
            <a:ext cx="5143520" cy="646331"/>
          </a:xfrm>
          <a:prstGeom prst="rect">
            <a:avLst/>
          </a:prstGeom>
        </p:spPr>
        <p:txBody>
          <a:bodyPr wrap="square">
            <a:spAutoFit/>
          </a:bodyPr>
          <a:lstStyle/>
          <a:p>
            <a:endParaRPr lang="ru-RU" dirty="0" smtClean="0"/>
          </a:p>
          <a:p>
            <a:endParaRPr lang="ru-RU" dirty="0"/>
          </a:p>
        </p:txBody>
      </p:sp>
      <p:sp>
        <p:nvSpPr>
          <p:cNvPr id="6" name="Прямоугольник 5"/>
          <p:cNvSpPr/>
          <p:nvPr/>
        </p:nvSpPr>
        <p:spPr>
          <a:xfrm>
            <a:off x="2571736" y="1000108"/>
            <a:ext cx="237566" cy="923330"/>
          </a:xfrm>
          <a:prstGeom prst="rect">
            <a:avLst/>
          </a:prstGeom>
        </p:spPr>
        <p:txBody>
          <a:bodyPr wrap="none">
            <a:spAutoFit/>
          </a:bodyPr>
          <a:lstStyle/>
          <a:p>
            <a:r>
              <a:rPr lang="ru-RU" dirty="0" smtClean="0"/>
              <a:t> </a:t>
            </a:r>
          </a:p>
          <a:p>
            <a:endParaRPr lang="ru-RU" dirty="0" smtClean="0"/>
          </a:p>
          <a:p>
            <a:endParaRPr lang="ru-RU" dirty="0"/>
          </a:p>
        </p:txBody>
      </p:sp>
      <p:sp>
        <p:nvSpPr>
          <p:cNvPr id="7" name="Прямоугольник 6"/>
          <p:cNvSpPr/>
          <p:nvPr/>
        </p:nvSpPr>
        <p:spPr>
          <a:xfrm>
            <a:off x="1571604" y="785794"/>
            <a:ext cx="5929354" cy="3293209"/>
          </a:xfrm>
          <a:prstGeom prst="rect">
            <a:avLst/>
          </a:prstGeom>
        </p:spPr>
        <p:txBody>
          <a:bodyPr wrap="square">
            <a:spAutoFit/>
          </a:bodyPr>
          <a:lstStyle/>
          <a:p>
            <a:pPr algn="ctr"/>
            <a:r>
              <a:rPr lang="ru-RU" sz="2000" dirty="0" smtClean="0">
                <a:latin typeface="Arial Black" pitchFamily="34" charset="0"/>
              </a:rPr>
              <a:t>Жуковский писал Тургеневу :  </a:t>
            </a:r>
          </a:p>
          <a:p>
            <a:pPr algn="ctr"/>
            <a:r>
              <a:rPr lang="ru-RU" sz="2000" dirty="0" smtClean="0">
                <a:latin typeface="Arial Black" pitchFamily="34" charset="0"/>
              </a:rPr>
              <a:t>  </a:t>
            </a:r>
          </a:p>
          <a:p>
            <a:pPr algn="ctr"/>
            <a:r>
              <a:rPr lang="ru-RU" sz="2800" b="1" dirty="0" smtClean="0">
                <a:latin typeface="Monotype Corsiva" pitchFamily="66" charset="0"/>
              </a:rPr>
              <a:t>«…душа как будто деревянная. Что из меня будет, не знаю. А часто, часто хотелось бы и совсем не быть. Поэзия молчит. Для неё ещё нет у меня души. Прошлая вся истрепалась, а новой я ещё не нажил. Мыкаюсь, как кегля.»</a:t>
            </a:r>
            <a:endParaRPr lang="ru-RU" sz="2800" b="1" dirty="0">
              <a:latin typeface="Monotype Corsiva" pitchFamily="66" charset="0"/>
            </a:endParaRPr>
          </a:p>
        </p:txBody>
      </p:sp>
    </p:spTree>
  </p:cSld>
  <p:clrMapOvr>
    <a:masterClrMapping/>
  </p:clrMapOvr>
  <p:transition spd="med">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Брагина\презентации 2016\заготовки к през\шаблоны-1\10.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Прямоугольник 2"/>
          <p:cNvSpPr/>
          <p:nvPr/>
        </p:nvSpPr>
        <p:spPr>
          <a:xfrm>
            <a:off x="4714876" y="785794"/>
            <a:ext cx="4214842" cy="4401205"/>
          </a:xfrm>
          <a:prstGeom prst="rect">
            <a:avLst/>
          </a:prstGeom>
        </p:spPr>
        <p:txBody>
          <a:bodyPr wrap="square">
            <a:spAutoFit/>
          </a:bodyPr>
          <a:lstStyle/>
          <a:p>
            <a:pPr algn="ctr"/>
            <a:r>
              <a:rPr lang="ru-RU" dirty="0" smtClean="0"/>
              <a:t> </a:t>
            </a:r>
            <a:r>
              <a:rPr lang="ru-RU" sz="2800" dirty="0" smtClean="0">
                <a:latin typeface="Arial Black" pitchFamily="34" charset="0"/>
              </a:rPr>
              <a:t>19 сентября 1815 года состоялось случайное знакомство Жуковского с лицеистом Александром Пушкиным — племянником Василия Львовича </a:t>
            </a:r>
            <a:endParaRPr lang="ru-RU" sz="2800" dirty="0">
              <a:latin typeface="Arial Black" pitchFamily="34" charset="0"/>
            </a:endParaRPr>
          </a:p>
        </p:txBody>
      </p:sp>
      <p:pic>
        <p:nvPicPr>
          <p:cNvPr id="46081" name="Picture 1" descr="D:\Документы АБ1 с ПК ЧЗ\Брагина\Брагина\презентации 2016\шаблоны-1\267.jpg"/>
          <p:cNvPicPr>
            <a:picLocks noChangeAspect="1" noChangeArrowheads="1"/>
          </p:cNvPicPr>
          <p:nvPr/>
        </p:nvPicPr>
        <p:blipFill>
          <a:blip r:embed="rId3"/>
          <a:srcRect/>
          <a:stretch>
            <a:fillRect/>
          </a:stretch>
        </p:blipFill>
        <p:spPr bwMode="auto">
          <a:xfrm>
            <a:off x="357158" y="571480"/>
            <a:ext cx="3905250" cy="5238750"/>
          </a:xfrm>
          <a:prstGeom prst="roundRect">
            <a:avLst>
              <a:gd name="adj" fmla="val 11111"/>
            </a:avLst>
          </a:prstGeom>
          <a:ln w="190500" cap="rnd">
            <a:solidFill>
              <a:schemeClr val="bg1">
                <a:lumMod val="75000"/>
              </a:schemeClr>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Брагина\презентации 2016\заготовки к през\шаблоны-1\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928794" y="1714488"/>
            <a:ext cx="5143520" cy="646331"/>
          </a:xfrm>
          <a:prstGeom prst="rect">
            <a:avLst/>
          </a:prstGeom>
        </p:spPr>
        <p:txBody>
          <a:bodyPr wrap="square">
            <a:spAutoFit/>
          </a:bodyPr>
          <a:lstStyle/>
          <a:p>
            <a:endParaRPr lang="ru-RU" dirty="0" smtClean="0"/>
          </a:p>
          <a:p>
            <a:endParaRPr lang="ru-RU" dirty="0"/>
          </a:p>
        </p:txBody>
      </p:sp>
      <p:sp>
        <p:nvSpPr>
          <p:cNvPr id="6" name="Прямоугольник 5"/>
          <p:cNvSpPr/>
          <p:nvPr/>
        </p:nvSpPr>
        <p:spPr>
          <a:xfrm>
            <a:off x="2571736" y="1000108"/>
            <a:ext cx="237566" cy="923330"/>
          </a:xfrm>
          <a:prstGeom prst="rect">
            <a:avLst/>
          </a:prstGeom>
        </p:spPr>
        <p:txBody>
          <a:bodyPr wrap="none">
            <a:spAutoFit/>
          </a:bodyPr>
          <a:lstStyle/>
          <a:p>
            <a:r>
              <a:rPr lang="ru-RU" dirty="0" smtClean="0"/>
              <a:t> </a:t>
            </a:r>
          </a:p>
          <a:p>
            <a:endParaRPr lang="ru-RU" dirty="0" smtClean="0"/>
          </a:p>
          <a:p>
            <a:endParaRPr lang="ru-RU" dirty="0"/>
          </a:p>
        </p:txBody>
      </p:sp>
      <p:sp>
        <p:nvSpPr>
          <p:cNvPr id="8" name="Прямоугольник 7"/>
          <p:cNvSpPr/>
          <p:nvPr/>
        </p:nvSpPr>
        <p:spPr>
          <a:xfrm>
            <a:off x="1500166" y="714356"/>
            <a:ext cx="6429420" cy="4001095"/>
          </a:xfrm>
          <a:prstGeom prst="rect">
            <a:avLst/>
          </a:prstGeom>
        </p:spPr>
        <p:txBody>
          <a:bodyPr wrap="square">
            <a:spAutoFit/>
          </a:bodyPr>
          <a:lstStyle/>
          <a:p>
            <a:pPr algn="ctr"/>
            <a:r>
              <a:rPr lang="ru-RU" sz="2000" dirty="0" smtClean="0">
                <a:latin typeface="Arial Black" pitchFamily="34" charset="0"/>
              </a:rPr>
              <a:t>Поэт сообщал о своём знакомстве с А.С.Пушкиным в письме Вяземскому:  </a:t>
            </a:r>
            <a:r>
              <a:rPr lang="ru-RU" sz="800" dirty="0" smtClean="0">
                <a:latin typeface="Arial Black" pitchFamily="34" charset="0"/>
              </a:rPr>
              <a:t> </a:t>
            </a:r>
          </a:p>
          <a:p>
            <a:pPr algn="ctr"/>
            <a:endParaRPr lang="ru-RU" dirty="0" smtClean="0"/>
          </a:p>
          <a:p>
            <a:pPr algn="ctr"/>
            <a:r>
              <a:rPr lang="ru-RU" sz="2800" b="1" dirty="0" smtClean="0">
                <a:latin typeface="Monotype Corsiva" pitchFamily="66" charset="0"/>
              </a:rPr>
              <a:t>«Это надежда нашей словесности. Боюсь только, чтобы он, вообразив себя зрелым, не мешал себе созреть! Нам всем надобно соединиться, чтобы помочь вырасти этому будущему гиганту, который всех нас перерастает. Ему надобно непременно учиться, и учиться не так, как мы учились!.»</a:t>
            </a:r>
            <a:endParaRPr lang="ru-RU" sz="2800" b="1" dirty="0">
              <a:latin typeface="Monotype Corsiva" pitchFamily="66" charset="0"/>
            </a:endParaRPr>
          </a:p>
        </p:txBody>
      </p:sp>
    </p:spTree>
  </p:cSld>
  <p:clrMapOvr>
    <a:masterClrMapping/>
  </p:clrMapOvr>
  <p:transition spd="med">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dmin\Desktop\Брагина\презентации 2016\заготовки к през\шаблоны-1\172.jpg"/>
          <p:cNvPicPr>
            <a:picLocks noChangeAspect="1" noChangeArrowheads="1"/>
          </p:cNvPicPr>
          <p:nvPr/>
        </p:nvPicPr>
        <p:blipFill>
          <a:blip r:embed="rId2"/>
          <a:srcRect/>
          <a:stretch>
            <a:fillRect/>
          </a:stretch>
        </p:blipFill>
        <p:spPr bwMode="auto">
          <a:xfrm>
            <a:off x="0" y="0"/>
            <a:ext cx="9154633" cy="6858000"/>
          </a:xfrm>
          <a:prstGeom prst="rect">
            <a:avLst/>
          </a:prstGeom>
          <a:noFill/>
        </p:spPr>
      </p:pic>
      <p:sp>
        <p:nvSpPr>
          <p:cNvPr id="3" name="Прямоугольник 2"/>
          <p:cNvSpPr/>
          <p:nvPr/>
        </p:nvSpPr>
        <p:spPr>
          <a:xfrm>
            <a:off x="71374" y="4857760"/>
            <a:ext cx="9072626" cy="1754326"/>
          </a:xfrm>
          <a:prstGeom prst="rect">
            <a:avLst/>
          </a:prstGeom>
        </p:spPr>
        <p:txBody>
          <a:bodyPr wrap="square">
            <a:spAutoFit/>
          </a:bodyPr>
          <a:lstStyle/>
          <a:p>
            <a:pPr algn="ctr"/>
            <a:r>
              <a:rPr lang="ru-RU" dirty="0" smtClean="0">
                <a:latin typeface="Arial Black" pitchFamily="34" charset="0"/>
              </a:rPr>
              <a:t>Кружок, названный «</a:t>
            </a:r>
            <a:r>
              <a:rPr lang="ru-RU" dirty="0" err="1" smtClean="0">
                <a:latin typeface="Arial Black" pitchFamily="34" charset="0"/>
              </a:rPr>
              <a:t>Арзамасским</a:t>
            </a:r>
            <a:r>
              <a:rPr lang="ru-RU" dirty="0" smtClean="0">
                <a:latin typeface="Arial Black" pitchFamily="34" charset="0"/>
              </a:rPr>
              <a:t> обществом безвестных людей», собрался 14 (26) октября 1815 года в доме Уварова. Присутствовали : Жуковский, Блудов, Уваров, Дашков, А. И. Тургенев и С. П. Жихарев . В знак уважения почётным членом кружка сделали и самого Карамзина. На встречах бывал и лицеист Александр Пушкин. </a:t>
            </a:r>
            <a:endParaRPr lang="ru-RU" dirty="0">
              <a:latin typeface="Arial Black" pitchFamily="34" charset="0"/>
            </a:endParaRPr>
          </a:p>
        </p:txBody>
      </p:sp>
      <p:pic>
        <p:nvPicPr>
          <p:cNvPr id="33793" name="Picture 1" descr="D:\Документы АБ1 с ПК ЧЗ\Жуковский, сборник\Жуковский\15.JPG"/>
          <p:cNvPicPr>
            <a:picLocks noChangeAspect="1" noChangeArrowheads="1"/>
          </p:cNvPicPr>
          <p:nvPr/>
        </p:nvPicPr>
        <p:blipFill>
          <a:blip r:embed="rId3" cstate="email"/>
          <a:srcRect/>
          <a:stretch>
            <a:fillRect/>
          </a:stretch>
        </p:blipFill>
        <p:spPr bwMode="auto">
          <a:xfrm>
            <a:off x="1571604" y="214290"/>
            <a:ext cx="6000792" cy="45005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Брагина\презентации 2016\заготовки к през\шаблоны-1\17.jpg"/>
          <p:cNvPicPr>
            <a:picLocks noChangeAspect="1" noChangeArrowheads="1"/>
          </p:cNvPicPr>
          <p:nvPr/>
        </p:nvPicPr>
        <p:blipFill>
          <a:blip r:embed="rId2"/>
          <a:srcRect/>
          <a:stretch>
            <a:fillRect/>
          </a:stretch>
        </p:blipFill>
        <p:spPr bwMode="auto">
          <a:xfrm>
            <a:off x="0" y="0"/>
            <a:ext cx="9136254" cy="6858000"/>
          </a:xfrm>
          <a:prstGeom prst="rect">
            <a:avLst/>
          </a:prstGeom>
          <a:noFill/>
        </p:spPr>
      </p:pic>
      <p:sp>
        <p:nvSpPr>
          <p:cNvPr id="3" name="Прямоугольник 2"/>
          <p:cNvSpPr/>
          <p:nvPr/>
        </p:nvSpPr>
        <p:spPr>
          <a:xfrm>
            <a:off x="214282" y="642918"/>
            <a:ext cx="5072098" cy="5509200"/>
          </a:xfrm>
          <a:prstGeom prst="rect">
            <a:avLst/>
          </a:prstGeom>
        </p:spPr>
        <p:txBody>
          <a:bodyPr wrap="square">
            <a:spAutoFit/>
          </a:bodyPr>
          <a:lstStyle/>
          <a:p>
            <a:pPr algn="ctr"/>
            <a:r>
              <a:rPr lang="ru-RU" sz="2200" dirty="0" smtClean="0">
                <a:latin typeface="Arial Black" pitchFamily="34" charset="0"/>
              </a:rPr>
              <a:t>В 1816 году А. И. Тургенев через министра народного просвещения князя Голицына представил государю первый том собрания сочинений Жуковского.  Указом Александра I поэту, состоящему в чине штабс-капитана, была назначена пожизненная пенсия в 4000 рублей в год «как в ознаменование Моего к нему благоволения, так и для доставления нужной при его занятиях независимости состояния»</a:t>
            </a:r>
            <a:endParaRPr lang="ru-RU" sz="2200" dirty="0">
              <a:latin typeface="Arial Black" pitchFamily="34" charset="0"/>
            </a:endParaRPr>
          </a:p>
        </p:txBody>
      </p:sp>
      <p:pic>
        <p:nvPicPr>
          <p:cNvPr id="44033" name="Picture 1" descr="D:\Документы АБ1 с ПК ЧЗ\Жуковский, сборник\жуковский, картинки\31.jpg"/>
          <p:cNvPicPr>
            <a:picLocks noChangeAspect="1" noChangeArrowheads="1"/>
          </p:cNvPicPr>
          <p:nvPr/>
        </p:nvPicPr>
        <p:blipFill>
          <a:blip r:embed="rId3" cstate="email">
            <a:lum bright="-10000"/>
          </a:blip>
          <a:srcRect/>
          <a:stretch>
            <a:fillRect/>
          </a:stretch>
        </p:blipFill>
        <p:spPr bwMode="auto">
          <a:xfrm>
            <a:off x="5786446" y="642918"/>
            <a:ext cx="3067533" cy="5381636"/>
          </a:xfrm>
          <a:prstGeom prst="roundRect">
            <a:avLst>
              <a:gd name="adj" fmla="val 11111"/>
            </a:avLst>
          </a:prstGeom>
          <a:ln w="190500" cap="rnd">
            <a:solidFill>
              <a:schemeClr val="bg2">
                <a:lumMod val="25000"/>
              </a:schemeClr>
            </a:solidFill>
            <a:prstDash val="solid"/>
          </a:ln>
          <a:effectLst>
            <a:outerShdw blurRad="101600" dist="50800" dir="7200000" algn="tl" rotWithShape="0">
              <a:srgbClr val="000000">
                <a:alpha val="45000"/>
              </a:srgbClr>
            </a:outerShdw>
          </a:effectLst>
          <a:scene3d>
            <a:camera prst="perspectiveLeft"/>
            <a:lightRig rig="threePt" dir="t">
              <a:rot lat="0" lon="0" rev="19200000"/>
            </a:lightRig>
          </a:scene3d>
          <a:sp3d extrusionH="25400">
            <a:bevelT w="304800" h="152400" prst="hardEdge"/>
            <a:extrusionClr>
              <a:srgbClr val="FFFFFF"/>
            </a:extrusionClr>
          </a:sp3d>
        </p:spPr>
      </p:pic>
    </p:spTree>
  </p:cSld>
  <p:clrMapOvr>
    <a:masterClrMapping/>
  </p:clrMapOvr>
  <p:transition spd="med">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dmin\Desktop\Брагина\презентации 2016\заготовки к през\шаблоны-1\167.jpg"/>
          <p:cNvPicPr>
            <a:picLocks noChangeAspect="1" noChangeArrowheads="1"/>
          </p:cNvPicPr>
          <p:nvPr/>
        </p:nvPicPr>
        <p:blipFill>
          <a:blip r:embed="rId2">
            <a:lum bright="20000" contrast="40000"/>
          </a:blip>
          <a:srcRect/>
          <a:stretch>
            <a:fillRect/>
          </a:stretch>
        </p:blipFill>
        <p:spPr bwMode="auto">
          <a:xfrm>
            <a:off x="0" y="0"/>
            <a:ext cx="9144000" cy="6838895"/>
          </a:xfrm>
          <a:prstGeom prst="rect">
            <a:avLst/>
          </a:prstGeom>
          <a:noFill/>
          <a:ln>
            <a:solidFill>
              <a:srgbClr val="0033CC"/>
            </a:solidFill>
          </a:ln>
        </p:spPr>
      </p:pic>
      <p:sp>
        <p:nvSpPr>
          <p:cNvPr id="3" name="Прямоугольник 2"/>
          <p:cNvSpPr/>
          <p:nvPr/>
        </p:nvSpPr>
        <p:spPr>
          <a:xfrm>
            <a:off x="3929058" y="357166"/>
            <a:ext cx="5214942" cy="5755422"/>
          </a:xfrm>
          <a:prstGeom prst="rect">
            <a:avLst/>
          </a:prstGeom>
        </p:spPr>
        <p:txBody>
          <a:bodyPr wrap="square">
            <a:spAutoFit/>
          </a:bodyPr>
          <a:lstStyle/>
          <a:p>
            <a:pPr algn="ctr"/>
            <a:r>
              <a:rPr lang="ru-RU" sz="2300" dirty="0" smtClean="0">
                <a:ln w="12700">
                  <a:solidFill>
                    <a:srgbClr val="0000CC"/>
                  </a:solidFill>
                </a:ln>
                <a:solidFill>
                  <a:srgbClr val="0000FF"/>
                </a:solidFill>
                <a:latin typeface="Arial Black" pitchFamily="34" charset="0"/>
              </a:rPr>
              <a:t>В 1817 году в Дерпт прибыл</a:t>
            </a:r>
          </a:p>
          <a:p>
            <a:pPr algn="ctr"/>
            <a:r>
              <a:rPr lang="ru-RU" sz="2300" dirty="0" smtClean="0">
                <a:ln w="12700">
                  <a:solidFill>
                    <a:srgbClr val="0000CC"/>
                  </a:solidFill>
                </a:ln>
                <a:solidFill>
                  <a:srgbClr val="0000FF"/>
                </a:solidFill>
                <a:latin typeface="Arial Black" pitchFamily="34" charset="0"/>
              </a:rPr>
              <a:t> Г. А. Глинка — помощник воспитателя при великих князьях Николае и Михаиле, назначенный также и учителем русского языка молодой супруги великого князя Николая прусской принцессы </a:t>
            </a:r>
            <a:r>
              <a:rPr lang="ru-RU" sz="2300" dirty="0" err="1" smtClean="0">
                <a:ln w="12700">
                  <a:solidFill>
                    <a:srgbClr val="0000CC"/>
                  </a:solidFill>
                </a:ln>
                <a:solidFill>
                  <a:srgbClr val="0000FF"/>
                </a:solidFill>
                <a:latin typeface="Arial Black" pitchFamily="34" charset="0"/>
              </a:rPr>
              <a:t>Фредерики-Луизы-Шарлотты-Вильгельмины</a:t>
            </a:r>
            <a:r>
              <a:rPr lang="ru-RU" sz="2300" dirty="0" smtClean="0">
                <a:ln w="12700">
                  <a:solidFill>
                    <a:srgbClr val="0000CC"/>
                  </a:solidFill>
                </a:ln>
                <a:solidFill>
                  <a:srgbClr val="0000FF"/>
                </a:solidFill>
                <a:latin typeface="Arial Black" pitchFamily="34" charset="0"/>
              </a:rPr>
              <a:t>. Глинка был тяжело болен, но не мог оставить должности, не предложив замены. За помощью он обратился к Василию Андреевичу.</a:t>
            </a:r>
            <a:endParaRPr lang="ru-RU" sz="2300" dirty="0">
              <a:ln w="12700">
                <a:solidFill>
                  <a:srgbClr val="0000CC"/>
                </a:solidFill>
              </a:ln>
              <a:solidFill>
                <a:srgbClr val="0000FF"/>
              </a:solidFill>
              <a:latin typeface="Arial Black" pitchFamily="34" charset="0"/>
            </a:endParaRPr>
          </a:p>
        </p:txBody>
      </p:sp>
      <p:pic>
        <p:nvPicPr>
          <p:cNvPr id="34817" name="Picture 1" descr="D:\Документы АБ1 с ПК ЧЗ\Жуковский, сборник\Жуковский\16.jpg"/>
          <p:cNvPicPr>
            <a:picLocks noChangeAspect="1" noChangeArrowheads="1"/>
          </p:cNvPicPr>
          <p:nvPr/>
        </p:nvPicPr>
        <p:blipFill>
          <a:blip r:embed="rId3" cstate="email"/>
          <a:srcRect/>
          <a:stretch>
            <a:fillRect/>
          </a:stretch>
        </p:blipFill>
        <p:spPr bwMode="auto">
          <a:xfrm>
            <a:off x="285720" y="642918"/>
            <a:ext cx="3758514" cy="4604179"/>
          </a:xfrm>
          <a:prstGeom prst="ellipse">
            <a:avLst/>
          </a:prstGeom>
          <a:ln w="190500" cap="rnd">
            <a:solidFill>
              <a:schemeClr val="accent3">
                <a:lumMod val="40000"/>
                <a:lumOff val="60000"/>
              </a:schemeClr>
            </a:solidFill>
            <a:prstDash val="solid"/>
          </a:ln>
          <a:effectLst>
            <a:outerShdw blurRad="127000" algn="bl" rotWithShape="0">
              <a:srgbClr val="000000"/>
            </a:outerShdw>
          </a:effectLst>
          <a:scene3d>
            <a:camera prst="perspectiveRight"/>
            <a:lightRig rig="threePt" dir="t">
              <a:rot lat="0" lon="0" rev="19200000"/>
            </a:lightRig>
          </a:scene3d>
          <a:sp3d extrusionH="25400">
            <a:bevelT w="304800" h="152400" prst="hardEdge"/>
            <a:extrusionClr>
              <a:srgbClr val="000000"/>
            </a:extrusionClr>
          </a:sp3d>
        </p:spPr>
      </p:pic>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Брагина\презентации 2016\заготовки к през\шаблоны-1\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928794" y="1714488"/>
            <a:ext cx="5143520" cy="646331"/>
          </a:xfrm>
          <a:prstGeom prst="rect">
            <a:avLst/>
          </a:prstGeom>
        </p:spPr>
        <p:txBody>
          <a:bodyPr wrap="square">
            <a:spAutoFit/>
          </a:bodyPr>
          <a:lstStyle/>
          <a:p>
            <a:endParaRPr lang="ru-RU" dirty="0" smtClean="0"/>
          </a:p>
          <a:p>
            <a:endParaRPr lang="ru-RU" dirty="0"/>
          </a:p>
        </p:txBody>
      </p:sp>
      <p:sp>
        <p:nvSpPr>
          <p:cNvPr id="6" name="Прямоугольник 5"/>
          <p:cNvSpPr/>
          <p:nvPr/>
        </p:nvSpPr>
        <p:spPr>
          <a:xfrm>
            <a:off x="2571736" y="1000108"/>
            <a:ext cx="237566" cy="923330"/>
          </a:xfrm>
          <a:prstGeom prst="rect">
            <a:avLst/>
          </a:prstGeom>
        </p:spPr>
        <p:txBody>
          <a:bodyPr wrap="none">
            <a:spAutoFit/>
          </a:bodyPr>
          <a:lstStyle/>
          <a:p>
            <a:r>
              <a:rPr lang="ru-RU" dirty="0" smtClean="0"/>
              <a:t> </a:t>
            </a:r>
          </a:p>
          <a:p>
            <a:endParaRPr lang="ru-RU" dirty="0" smtClean="0"/>
          </a:p>
          <a:p>
            <a:endParaRPr lang="ru-RU" dirty="0"/>
          </a:p>
        </p:txBody>
      </p:sp>
      <p:sp>
        <p:nvSpPr>
          <p:cNvPr id="7" name="Прямоугольник 6"/>
          <p:cNvSpPr/>
          <p:nvPr/>
        </p:nvSpPr>
        <p:spPr>
          <a:xfrm>
            <a:off x="1428728" y="928670"/>
            <a:ext cx="6286544" cy="3708708"/>
          </a:xfrm>
          <a:prstGeom prst="rect">
            <a:avLst/>
          </a:prstGeom>
        </p:spPr>
        <p:txBody>
          <a:bodyPr wrap="square">
            <a:spAutoFit/>
          </a:bodyPr>
          <a:lstStyle/>
          <a:p>
            <a:pPr algn="ctr"/>
            <a:r>
              <a:rPr lang="ru-RU" dirty="0" smtClean="0">
                <a:latin typeface="Arial Black" pitchFamily="34" charset="0"/>
              </a:rPr>
              <a:t>Тургеневу Жуковский сообщал, что место чрезвычайно выгодное: 5000 рублей жалованья, квартира во дворце великого князя, занятия ежедневно по одному часу, прочее время свободное:</a:t>
            </a:r>
          </a:p>
          <a:p>
            <a:pPr algn="ctr"/>
            <a:r>
              <a:rPr lang="ru-RU" sz="2900" b="1" dirty="0" smtClean="0">
                <a:latin typeface="Monotype Corsiva" pitchFamily="66" charset="0"/>
              </a:rPr>
              <a:t>«Обязанность моя соединена будет с совершенною независимостью. Это главное!.. Это не работа наёмника, а занятие благородное… Здесь много пищи для энтузиазма, для авторского таланта»</a:t>
            </a:r>
            <a:endParaRPr lang="ru-RU" sz="2900" b="1" dirty="0">
              <a:latin typeface="Monotype Corsiva" pitchFamily="66" charset="0"/>
            </a:endParaRPr>
          </a:p>
        </p:txBody>
      </p:sp>
    </p:spTree>
  </p:cSld>
  <p:clrMapOvr>
    <a:masterClrMapping/>
  </p:clrMapOvr>
  <p:transition spd="med">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Desktop\Брагина\презентации 2016\заготовки к през\шаблоны-1\218.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3" name="Прямоугольник 2"/>
          <p:cNvSpPr/>
          <p:nvPr/>
        </p:nvSpPr>
        <p:spPr>
          <a:xfrm>
            <a:off x="3786182" y="642918"/>
            <a:ext cx="4857784" cy="5170646"/>
          </a:xfrm>
          <a:prstGeom prst="rect">
            <a:avLst/>
          </a:prstGeom>
        </p:spPr>
        <p:txBody>
          <a:bodyPr wrap="square">
            <a:spAutoFit/>
          </a:bodyPr>
          <a:lstStyle/>
          <a:p>
            <a:pPr algn="ctr"/>
            <a:r>
              <a:rPr lang="ru-RU" sz="2200" dirty="0" smtClean="0">
                <a:latin typeface="Arial Black" pitchFamily="34" charset="0"/>
              </a:rPr>
              <a:t>Придворная служба и прошедший опыт «романтической любви» вновь даровали вкус к жизни 36-летнему Жуковскому, обострили в нём «тоску по счастью семейственной жизни». В 1819 году он увлёкся </a:t>
            </a:r>
          </a:p>
          <a:p>
            <a:pPr algn="ctr"/>
            <a:r>
              <a:rPr lang="ru-RU" sz="2200" dirty="0" smtClean="0">
                <a:latin typeface="Arial Black" pitchFamily="34" charset="0"/>
              </a:rPr>
              <a:t>22-летней фрейлиной императрицы графиней</a:t>
            </a:r>
          </a:p>
          <a:p>
            <a:pPr algn="ctr"/>
            <a:r>
              <a:rPr lang="ru-RU" sz="2200" dirty="0" smtClean="0">
                <a:latin typeface="Arial Black" pitchFamily="34" charset="0"/>
              </a:rPr>
              <a:t> С. А. Самойловой, что проявилось в стихотворении «Платок графини Самойловой»</a:t>
            </a:r>
            <a:endParaRPr lang="ru-RU" sz="2200" dirty="0">
              <a:latin typeface="Arial Black" pitchFamily="34" charset="0"/>
            </a:endParaRPr>
          </a:p>
        </p:txBody>
      </p:sp>
      <p:pic>
        <p:nvPicPr>
          <p:cNvPr id="32769" name="Picture 1" descr="D:\Документы АБ1 с ПК ЧЗ\Жуковский, сборник\Жуковский\17.jpg"/>
          <p:cNvPicPr>
            <a:picLocks noChangeAspect="1" noChangeArrowheads="1"/>
          </p:cNvPicPr>
          <p:nvPr/>
        </p:nvPicPr>
        <p:blipFill>
          <a:blip r:embed="rId3" cstate="email">
            <a:lum bright="-10000" contrast="20000"/>
          </a:blip>
          <a:srcRect/>
          <a:stretch>
            <a:fillRect/>
          </a:stretch>
        </p:blipFill>
        <p:spPr bwMode="auto">
          <a:xfrm>
            <a:off x="214282" y="785794"/>
            <a:ext cx="3571900" cy="4678078"/>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perspectiveRight"/>
            <a:lightRig rig="threePt" dir="t">
              <a:rot lat="0" lon="0" rev="2700000"/>
            </a:lightRig>
          </a:scene3d>
          <a:sp3d contourW="6350">
            <a:bevelT h="38100"/>
            <a:contourClr>
              <a:srgbClr val="C0C0C0"/>
            </a:contourClr>
          </a:sp3d>
        </p:spPr>
      </p:pic>
      <p:sp>
        <p:nvSpPr>
          <p:cNvPr id="5" name="Прямоугольник 4"/>
          <p:cNvSpPr/>
          <p:nvPr/>
        </p:nvSpPr>
        <p:spPr>
          <a:xfrm>
            <a:off x="142844" y="5786454"/>
            <a:ext cx="4286280" cy="646331"/>
          </a:xfrm>
          <a:prstGeom prst="rect">
            <a:avLst/>
          </a:prstGeom>
        </p:spPr>
        <p:txBody>
          <a:bodyPr wrap="square">
            <a:spAutoFit/>
          </a:bodyPr>
          <a:lstStyle/>
          <a:p>
            <a:pPr algn="ctr"/>
            <a:r>
              <a:rPr lang="ru-RU" sz="900" dirty="0" smtClean="0">
                <a:latin typeface="Arial Black" pitchFamily="34" charset="0"/>
              </a:rPr>
              <a:t>П. Соколов. Портрет графини Софьи Александровны Самойловой.</a:t>
            </a:r>
          </a:p>
          <a:p>
            <a:pPr algn="ctr"/>
            <a:r>
              <a:rPr lang="ru-RU" sz="900" dirty="0" smtClean="0">
                <a:latin typeface="Arial Black" pitchFamily="34" charset="0"/>
              </a:rPr>
              <a:t> Карандаш, акварель, бумага. 22,7 × 17,4 см. 1827, Государственный Эрмитаж</a:t>
            </a:r>
            <a:endParaRPr lang="ru-RU" sz="900" dirty="0">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Брагина\презентации 2016\заготовки к през\шаблоны-1\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5057" name="Picture 1" descr="D:\Документы АБ1 с ПК ЧЗ\Жуковский, сборник\жуковский, картинки\4.jpg"/>
          <p:cNvPicPr>
            <a:picLocks noChangeAspect="1" noChangeArrowheads="1"/>
          </p:cNvPicPr>
          <p:nvPr/>
        </p:nvPicPr>
        <p:blipFill>
          <a:blip r:embed="rId3" cstate="email"/>
          <a:srcRect/>
          <a:stretch>
            <a:fillRect/>
          </a:stretch>
        </p:blipFill>
        <p:spPr bwMode="auto">
          <a:xfrm>
            <a:off x="428596" y="500042"/>
            <a:ext cx="3667132" cy="55006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
        <p:nvSpPr>
          <p:cNvPr id="4" name="Прямоугольник 3"/>
          <p:cNvSpPr/>
          <p:nvPr/>
        </p:nvSpPr>
        <p:spPr>
          <a:xfrm>
            <a:off x="4214810" y="642918"/>
            <a:ext cx="4286280" cy="2462213"/>
          </a:xfrm>
          <a:prstGeom prst="rect">
            <a:avLst/>
          </a:prstGeom>
        </p:spPr>
        <p:txBody>
          <a:bodyPr wrap="square">
            <a:spAutoFit/>
          </a:bodyPr>
          <a:lstStyle/>
          <a:p>
            <a:pPr algn="ctr"/>
            <a:r>
              <a:rPr lang="ru-RU" sz="2200" dirty="0" smtClean="0">
                <a:latin typeface="Arial Black" pitchFamily="34" charset="0"/>
              </a:rPr>
              <a:t>В этот период жизни Жуковский  открыл в себе амплуа лёгкого салонного стихотворца, который легко сочинял стихи на случай и прочие экспромты.</a:t>
            </a:r>
            <a:endParaRPr lang="ru-RU" sz="2200" dirty="0">
              <a:latin typeface="Arial Black" pitchFamily="34" charset="0"/>
            </a:endParaRPr>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Desktop\Брагина\презентации 2016\заготовки к през\шаблоны-1\35.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3" name="Прямоугольник 2"/>
          <p:cNvSpPr/>
          <p:nvPr/>
        </p:nvSpPr>
        <p:spPr>
          <a:xfrm>
            <a:off x="4643438" y="857232"/>
            <a:ext cx="4500562" cy="4524315"/>
          </a:xfrm>
          <a:prstGeom prst="rect">
            <a:avLst/>
          </a:prstGeom>
        </p:spPr>
        <p:txBody>
          <a:bodyPr wrap="square">
            <a:spAutoFit/>
          </a:bodyPr>
          <a:lstStyle/>
          <a:p>
            <a:pPr algn="ctr"/>
            <a:r>
              <a:rPr lang="ru-RU" sz="2400" dirty="0" smtClean="0">
                <a:latin typeface="Arial Black" pitchFamily="34" charset="0"/>
              </a:rPr>
              <a:t>29 января 1783 года Елизавета </a:t>
            </a:r>
            <a:r>
              <a:rPr lang="ru-RU" sz="2400" dirty="0" err="1" smtClean="0">
                <a:latin typeface="Arial Black" pitchFamily="34" charset="0"/>
              </a:rPr>
              <a:t>Дементьевна</a:t>
            </a:r>
            <a:r>
              <a:rPr lang="ru-RU" sz="2400" dirty="0" smtClean="0">
                <a:latin typeface="Arial Black" pitchFamily="34" charset="0"/>
              </a:rPr>
              <a:t> родила сына. </a:t>
            </a:r>
          </a:p>
          <a:p>
            <a:pPr algn="ctr"/>
            <a:r>
              <a:rPr lang="ru-RU" sz="2400" dirty="0" smtClean="0">
                <a:latin typeface="Arial Black" pitchFamily="34" charset="0"/>
              </a:rPr>
              <a:t>Восприемником стал обедневший киевский помещик Андрей Григорьевич Жуковский, живший у Буниных, он же усыновил Василия, передав ему свою фамилию и отчество.</a:t>
            </a:r>
            <a:endParaRPr lang="ru-RU" sz="2400" dirty="0">
              <a:latin typeface="Arial Black" pitchFamily="34" charset="0"/>
            </a:endParaRPr>
          </a:p>
        </p:txBody>
      </p:sp>
      <p:pic>
        <p:nvPicPr>
          <p:cNvPr id="48130" name="Picture 2" descr="D:\Документы АБ1 с ПК ЧЗ\Жуковский, сборник\Жуковский\800px-Жуковский_Мишенское.png"/>
          <p:cNvPicPr>
            <a:picLocks noChangeAspect="1" noChangeArrowheads="1"/>
          </p:cNvPicPr>
          <p:nvPr/>
        </p:nvPicPr>
        <p:blipFill>
          <a:blip r:embed="rId3" cstate="email">
            <a:lum bright="-30000" contrast="30000"/>
          </a:blip>
          <a:srcRect/>
          <a:stretch>
            <a:fillRect/>
          </a:stretch>
        </p:blipFill>
        <p:spPr bwMode="auto">
          <a:xfrm>
            <a:off x="214282" y="857232"/>
            <a:ext cx="4652243" cy="4143404"/>
          </a:xfrm>
          <a:prstGeom prst="roundRect">
            <a:avLst>
              <a:gd name="adj" fmla="val 4167"/>
            </a:avLst>
          </a:prstGeom>
          <a:solidFill>
            <a:srgbClr val="FFFFFF"/>
          </a:solidFill>
          <a:ln w="76200" cap="sq">
            <a:solidFill>
              <a:schemeClr val="accent2">
                <a:lumMod val="60000"/>
                <a:lumOff val="40000"/>
              </a:schemeClr>
            </a:solidFill>
            <a:miter lim="800000"/>
          </a:ln>
          <a:effectLst>
            <a:reflection blurRad="12700" stA="33000" endPos="28000" dist="5000" dir="5400000" sy="-100000" algn="bl" rotWithShape="0"/>
          </a:effectLst>
          <a:scene3d>
            <a:camera prst="perspectiveRight"/>
            <a:lightRig rig="threePt" dir="t">
              <a:rot lat="0" lon="0" rev="2700000"/>
            </a:lightRig>
          </a:scene3d>
          <a:sp3d contourW="6350">
            <a:bevelT h="38100"/>
            <a:contourClr>
              <a:srgbClr val="C0C0C0"/>
            </a:contourClr>
          </a:sp3d>
        </p:spPr>
      </p:pic>
    </p:spTree>
  </p:cSld>
  <p:clrMapOvr>
    <a:masterClrMapping/>
  </p:clrMapOvr>
  <p:transition spd="med">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in\Desktop\Брагина\презентации 2016\заготовки к през\шаблоны-1\241.jpg"/>
          <p:cNvPicPr>
            <a:picLocks noChangeAspect="1" noChangeArrowheads="1"/>
          </p:cNvPicPr>
          <p:nvPr/>
        </p:nvPicPr>
        <p:blipFill>
          <a:blip r:embed="rId2" cstate="email"/>
          <a:srcRect/>
          <a:stretch>
            <a:fillRect/>
          </a:stretch>
        </p:blipFill>
        <p:spPr bwMode="auto">
          <a:xfrm>
            <a:off x="-1" y="0"/>
            <a:ext cx="9158431" cy="6858000"/>
          </a:xfrm>
          <a:prstGeom prst="rect">
            <a:avLst/>
          </a:prstGeom>
          <a:noFill/>
        </p:spPr>
      </p:pic>
      <p:sp>
        <p:nvSpPr>
          <p:cNvPr id="3" name="Прямоугольник 2"/>
          <p:cNvSpPr/>
          <p:nvPr/>
        </p:nvSpPr>
        <p:spPr>
          <a:xfrm>
            <a:off x="4286248" y="642918"/>
            <a:ext cx="4572000" cy="6001643"/>
          </a:xfrm>
          <a:prstGeom prst="rect">
            <a:avLst/>
          </a:prstGeom>
        </p:spPr>
        <p:txBody>
          <a:bodyPr>
            <a:spAutoFit/>
          </a:bodyPr>
          <a:lstStyle/>
          <a:p>
            <a:pPr algn="ctr"/>
            <a:r>
              <a:rPr lang="ru-RU" sz="2200" dirty="0" smtClean="0">
                <a:latin typeface="Arial Black" pitchFamily="34" charset="0"/>
              </a:rPr>
              <a:t>В служебные обязанности Жуковского входило сопровождение венценосной ученицы во время зарубежных путешествий. </a:t>
            </a:r>
          </a:p>
          <a:p>
            <a:pPr algn="ctr"/>
            <a:r>
              <a:rPr lang="ru-RU" sz="2200" dirty="0" smtClean="0">
                <a:latin typeface="Arial Black" pitchFamily="34" charset="0"/>
              </a:rPr>
              <a:t>На 1820 год была запланирована поездка в Германию.  </a:t>
            </a:r>
          </a:p>
          <a:p>
            <a:pPr algn="ctr"/>
            <a:r>
              <a:rPr lang="ru-RU" sz="2200" dirty="0" smtClean="0">
                <a:latin typeface="Arial Black" pitchFamily="34" charset="0"/>
              </a:rPr>
              <a:t>Изобилие впечатлений и обострение эстетической чувствительности, стимулировало работу над переводами и переложениями.</a:t>
            </a:r>
          </a:p>
          <a:p>
            <a:endParaRPr lang="ru-RU" dirty="0" smtClean="0"/>
          </a:p>
          <a:p>
            <a:r>
              <a:rPr lang="ru-RU" dirty="0" smtClean="0"/>
              <a:t> </a:t>
            </a:r>
          </a:p>
          <a:p>
            <a:endParaRPr lang="ru-RU" dirty="0"/>
          </a:p>
        </p:txBody>
      </p:sp>
      <p:pic>
        <p:nvPicPr>
          <p:cNvPr id="29697" name="Picture 1" descr="D:\Документы АБ1 с ПК ЧЗ\Жуковский, сборник\Жуковский\19.jpg"/>
          <p:cNvPicPr>
            <a:picLocks noChangeAspect="1" noChangeArrowheads="1"/>
          </p:cNvPicPr>
          <p:nvPr/>
        </p:nvPicPr>
        <p:blipFill>
          <a:blip r:embed="rId3" cstate="email">
            <a:lum bright="-10000"/>
          </a:blip>
          <a:srcRect/>
          <a:stretch>
            <a:fillRect/>
          </a:stretch>
        </p:blipFill>
        <p:spPr bwMode="auto">
          <a:xfrm>
            <a:off x="285720" y="357166"/>
            <a:ext cx="3929090" cy="5176576"/>
          </a:xfrm>
          <a:prstGeom prst="roundRect">
            <a:avLst>
              <a:gd name="adj" fmla="val 4167"/>
            </a:avLst>
          </a:prstGeom>
          <a:solidFill>
            <a:srgbClr val="FFFFFF"/>
          </a:solidFill>
          <a:ln w="76200" cap="sq">
            <a:solidFill>
              <a:schemeClr val="accent4">
                <a:lumMod val="40000"/>
                <a:lumOff val="60000"/>
              </a:schemeClr>
            </a:solidFill>
            <a:miter lim="800000"/>
          </a:ln>
          <a:effectLst>
            <a:reflection blurRad="12700" stA="33000" endPos="28000" dist="5000" dir="5400000" sy="-100000" algn="bl" rotWithShape="0"/>
          </a:effectLst>
          <a:scene3d>
            <a:camera prst="perspectiveRight"/>
            <a:lightRig rig="threePt" dir="t">
              <a:rot lat="0" lon="0" rev="2700000"/>
            </a:lightRig>
          </a:scene3d>
          <a:sp3d contourW="6350">
            <a:bevelT h="38100"/>
            <a:contourClr>
              <a:srgbClr val="C0C0C0"/>
            </a:contourClr>
          </a:sp3d>
        </p:spPr>
      </p:pic>
      <p:sp>
        <p:nvSpPr>
          <p:cNvPr id="6" name="Прямоугольник 5"/>
          <p:cNvSpPr/>
          <p:nvPr/>
        </p:nvSpPr>
        <p:spPr>
          <a:xfrm>
            <a:off x="642910" y="5857892"/>
            <a:ext cx="2928958" cy="646331"/>
          </a:xfrm>
          <a:prstGeom prst="rect">
            <a:avLst/>
          </a:prstGeom>
        </p:spPr>
        <p:txBody>
          <a:bodyPr wrap="square">
            <a:spAutoFit/>
          </a:bodyPr>
          <a:lstStyle/>
          <a:p>
            <a:pPr algn="ctr"/>
            <a:r>
              <a:rPr lang="ru-RU" b="1" i="1" dirty="0" err="1" smtClean="0"/>
              <a:t>Каспар</a:t>
            </a:r>
            <a:r>
              <a:rPr lang="ru-RU" b="1" i="1" dirty="0" smtClean="0"/>
              <a:t> Фридрих.</a:t>
            </a:r>
          </a:p>
          <a:p>
            <a:pPr algn="ctr"/>
            <a:r>
              <a:rPr lang="ru-RU" b="1" i="1" dirty="0" smtClean="0"/>
              <a:t> Горный пейзаж у Эльбы. </a:t>
            </a:r>
            <a:endParaRPr lang="ru-RU" b="1" dirty="0"/>
          </a:p>
        </p:txBody>
      </p:sp>
    </p:spTree>
  </p:cSld>
  <p:clrMapOvr>
    <a:masterClrMapping/>
  </p:clrMapOvr>
  <p:transition spd="med">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Брагина\презентации 2016\заготовки к през\шаблоны-1\22.jpg"/>
          <p:cNvPicPr>
            <a:picLocks noChangeAspect="1" noChangeArrowheads="1"/>
          </p:cNvPicPr>
          <p:nvPr/>
        </p:nvPicPr>
        <p:blipFill>
          <a:blip r:embed="rId2"/>
          <a:srcRect/>
          <a:stretch>
            <a:fillRect/>
          </a:stretch>
        </p:blipFill>
        <p:spPr bwMode="auto">
          <a:xfrm>
            <a:off x="-1404938" y="-381000"/>
            <a:ext cx="11953876" cy="7620000"/>
          </a:xfrm>
          <a:prstGeom prst="rect">
            <a:avLst/>
          </a:prstGeom>
          <a:noFill/>
        </p:spPr>
      </p:pic>
      <p:sp>
        <p:nvSpPr>
          <p:cNvPr id="3" name="Прямоугольник 2"/>
          <p:cNvSpPr/>
          <p:nvPr/>
        </p:nvSpPr>
        <p:spPr>
          <a:xfrm>
            <a:off x="4071934" y="857232"/>
            <a:ext cx="5072066" cy="3785652"/>
          </a:xfrm>
          <a:prstGeom prst="rect">
            <a:avLst/>
          </a:prstGeom>
        </p:spPr>
        <p:txBody>
          <a:bodyPr wrap="square">
            <a:spAutoFit/>
          </a:bodyPr>
          <a:lstStyle/>
          <a:p>
            <a:pPr algn="ctr"/>
            <a:r>
              <a:rPr lang="ru-RU" sz="2400" dirty="0" smtClean="0">
                <a:latin typeface="Arial Black" pitchFamily="34" charset="0"/>
              </a:rPr>
              <a:t>В Берлине Жуковский закончил перевод «Орлеанской девы» Шиллера, а так же перевёл одну из поэм «</a:t>
            </a:r>
            <a:r>
              <a:rPr lang="ru-RU" sz="2400" dirty="0" err="1" smtClean="0">
                <a:latin typeface="Arial Black" pitchFamily="34" charset="0"/>
              </a:rPr>
              <a:t>Лаллы</a:t>
            </a:r>
            <a:r>
              <a:rPr lang="ru-RU" sz="2400" dirty="0" smtClean="0">
                <a:latin typeface="Arial Black" pitchFamily="34" charset="0"/>
              </a:rPr>
              <a:t> Рук», которую назвал «Пери и ангел».</a:t>
            </a:r>
          </a:p>
          <a:p>
            <a:pPr algn="ctr"/>
            <a:r>
              <a:rPr lang="ru-RU" sz="2400" dirty="0" smtClean="0">
                <a:latin typeface="Arial Black" pitchFamily="34" charset="0"/>
              </a:rPr>
              <a:t>0сенью </a:t>
            </a:r>
            <a:r>
              <a:rPr lang="ru-RU" sz="2400" smtClean="0">
                <a:latin typeface="Arial Black" pitchFamily="34" charset="0"/>
              </a:rPr>
              <a:t>1821 годаперевод </a:t>
            </a:r>
            <a:r>
              <a:rPr lang="ru-RU" sz="2400" dirty="0" smtClean="0">
                <a:latin typeface="Arial Black" pitchFamily="34" charset="0"/>
              </a:rPr>
              <a:t>был опубликован в «Сыне Отечества».</a:t>
            </a:r>
            <a:endParaRPr lang="ru-RU" sz="2400" dirty="0">
              <a:latin typeface="Arial Black" pitchFamily="34" charset="0"/>
            </a:endParaRPr>
          </a:p>
        </p:txBody>
      </p:sp>
      <p:pic>
        <p:nvPicPr>
          <p:cNvPr id="43009" name="Picture 1" descr="D:\Документы АБ1 с ПК ЧЗ\Жуковский, сборник\жуковский, картинки\40.jpg"/>
          <p:cNvPicPr>
            <a:picLocks noChangeAspect="1" noChangeArrowheads="1"/>
          </p:cNvPicPr>
          <p:nvPr/>
        </p:nvPicPr>
        <p:blipFill>
          <a:blip r:embed="rId3">
            <a:lum contrast="20000"/>
          </a:blip>
          <a:srcRect/>
          <a:stretch>
            <a:fillRect/>
          </a:stretch>
        </p:blipFill>
        <p:spPr bwMode="auto">
          <a:xfrm>
            <a:off x="214282" y="357165"/>
            <a:ext cx="3714776" cy="55721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Tree>
  </p:cSld>
  <p:clrMapOvr>
    <a:masterClrMapping/>
  </p:clrMapOvr>
  <p:transition spd="med">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4578" name="Picture 2" descr="D:\Документы АБ1 с ПК ЧЗ\Брагина\Брагина\презентации 2016\заготовки к през\шаблоны-1\129.jpg"/>
          <p:cNvPicPr>
            <a:picLocks noChangeAspect="1" noChangeArrowheads="1"/>
          </p:cNvPicPr>
          <p:nvPr/>
        </p:nvPicPr>
        <p:blipFill>
          <a:blip r:embed="rId2"/>
          <a:srcRect/>
          <a:stretch>
            <a:fillRect/>
          </a:stretch>
        </p:blipFill>
        <p:spPr bwMode="auto">
          <a:xfrm>
            <a:off x="0" y="0"/>
            <a:ext cx="9164200" cy="6858000"/>
          </a:xfrm>
          <a:prstGeom prst="rect">
            <a:avLst/>
          </a:prstGeom>
          <a:noFill/>
        </p:spPr>
      </p:pic>
      <p:sp>
        <p:nvSpPr>
          <p:cNvPr id="5" name="Прямоугольник 4"/>
          <p:cNvSpPr/>
          <p:nvPr/>
        </p:nvSpPr>
        <p:spPr>
          <a:xfrm>
            <a:off x="1714480" y="1714488"/>
            <a:ext cx="6215062" cy="3170238"/>
          </a:xfrm>
          <a:prstGeom prst="rect">
            <a:avLst/>
          </a:prstGeom>
        </p:spPr>
        <p:txBody>
          <a:bodyPr>
            <a:spAutoFit/>
          </a:bodyPr>
          <a:lstStyle/>
          <a:p>
            <a:pPr algn="ctr">
              <a:defRPr/>
            </a:pPr>
            <a:r>
              <a:rPr lang="ru-RU" sz="4000" b="1" dirty="0">
                <a:solidFill>
                  <a:srgbClr val="0000DE"/>
                </a:solidFill>
                <a:effectLst>
                  <a:outerShdw blurRad="38100" dist="38100" dir="2700000" algn="tl">
                    <a:srgbClr val="C0C0C0"/>
                  </a:outerShdw>
                </a:effectLst>
                <a:latin typeface="Monotype Corsiva" pitchFamily="66" charset="0"/>
              </a:rPr>
              <a:t>Составитель: </a:t>
            </a:r>
          </a:p>
          <a:p>
            <a:pPr algn="ctr">
              <a:defRPr/>
            </a:pPr>
            <a:r>
              <a:rPr lang="ru-RU" sz="4000" b="1" dirty="0">
                <a:solidFill>
                  <a:srgbClr val="0000DE"/>
                </a:solidFill>
                <a:effectLst>
                  <a:outerShdw blurRad="38100" dist="38100" dir="2700000" algn="tl">
                    <a:srgbClr val="C0C0C0"/>
                  </a:outerShdw>
                </a:effectLst>
                <a:latin typeface="Monotype Corsiva" pitchFamily="66" charset="0"/>
              </a:rPr>
              <a:t>главный  библиотекарь отдела обслуживания Центральной библиотеки</a:t>
            </a:r>
          </a:p>
          <a:p>
            <a:pPr algn="ctr">
              <a:defRPr/>
            </a:pPr>
            <a:r>
              <a:rPr lang="ru-RU" sz="4000" b="1" dirty="0">
                <a:solidFill>
                  <a:srgbClr val="0000DE"/>
                </a:solidFill>
                <a:effectLst>
                  <a:outerShdw blurRad="38100" dist="38100" dir="2700000" algn="tl">
                    <a:srgbClr val="C0C0C0"/>
                  </a:outerShdw>
                </a:effectLst>
                <a:latin typeface="Monotype Corsiva" pitchFamily="66" charset="0"/>
              </a:rPr>
              <a:t>   И.Г</a:t>
            </a:r>
            <a:r>
              <a:rPr lang="ru-RU" sz="4000" b="1" dirty="0">
                <a:solidFill>
                  <a:srgbClr val="0000DE"/>
                </a:solidFill>
                <a:effectLst>
                  <a:outerShdw blurRad="38100" dist="38100" dir="2700000" algn="tl">
                    <a:srgbClr val="C0C0C0"/>
                  </a:outerShdw>
                </a:effectLst>
              </a:rPr>
              <a:t>.</a:t>
            </a:r>
            <a:r>
              <a:rPr lang="ru-RU" sz="4000" b="1" dirty="0">
                <a:solidFill>
                  <a:srgbClr val="0000DE"/>
                </a:solidFill>
                <a:effectLst>
                  <a:outerShdw blurRad="38100" dist="38100" dir="2700000" algn="tl">
                    <a:srgbClr val="C0C0C0"/>
                  </a:outerShdw>
                </a:effectLst>
                <a:latin typeface="Monotype Corsiva" pitchFamily="66" charset="0"/>
              </a:rPr>
              <a:t>Брагина</a:t>
            </a:r>
            <a:endParaRPr lang="ru-RU" sz="4000" b="1" dirty="0">
              <a:solidFill>
                <a:srgbClr val="0000DE"/>
              </a:solidFill>
              <a:effectLst>
                <a:outerShdw blurRad="38100" dist="38100" dir="2700000" algn="tl">
                  <a:srgbClr val="C0C0C0"/>
                </a:outerShdw>
              </a:effectLst>
            </a:endParaRPr>
          </a:p>
        </p:txBody>
      </p:sp>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Брагина\презентации 2016\заготовки к през\шаблоны-1\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1500166" y="785794"/>
            <a:ext cx="6072230" cy="3647152"/>
          </a:xfrm>
          <a:prstGeom prst="rect">
            <a:avLst/>
          </a:prstGeom>
        </p:spPr>
        <p:txBody>
          <a:bodyPr wrap="square">
            <a:spAutoFit/>
          </a:bodyPr>
          <a:lstStyle/>
          <a:p>
            <a:pPr algn="ctr"/>
            <a:r>
              <a:rPr lang="ru-RU" sz="2100" dirty="0" smtClean="0">
                <a:latin typeface="Arial Black" pitchFamily="34" charset="0"/>
              </a:rPr>
              <a:t>Василий Жуковский остался единственным ребёнком в барском доме и рос на попечении родного и приёмного отцов. </a:t>
            </a:r>
          </a:p>
          <a:p>
            <a:pPr algn="ctr"/>
            <a:r>
              <a:rPr lang="ru-RU" sz="2100" dirty="0" smtClean="0">
                <a:latin typeface="Arial Black" pitchFamily="34" charset="0"/>
              </a:rPr>
              <a:t>Один из современников  заметил:</a:t>
            </a:r>
          </a:p>
          <a:p>
            <a:pPr algn="ctr"/>
            <a:r>
              <a:rPr lang="ru-RU" sz="2100" dirty="0" smtClean="0">
                <a:latin typeface="Arial Black" pitchFamily="34" charset="0"/>
              </a:rPr>
              <a:t> «Его не отделяли от других детей, окружали теми же попечениями и лаской, он был как свой, но чувствовал, что не свой; он жаждал родственных симпатий, семьи, любви, дружбы, и не находил»</a:t>
            </a:r>
            <a:endParaRPr lang="ru-RU" sz="2100" dirty="0">
              <a:latin typeface="Arial Black" pitchFamily="34" charset="0"/>
            </a:endParaRPr>
          </a:p>
        </p:txBody>
      </p:sp>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C:\Users\Admin\Desktop\Брагина\презентации 2016\заготовки к през\фон\истор.JPG"/>
          <p:cNvPicPr>
            <a:picLocks noChangeAspect="1" noChangeArrowheads="1"/>
          </p:cNvPicPr>
          <p:nvPr/>
        </p:nvPicPr>
        <p:blipFill>
          <a:blip r:embed="rId2"/>
          <a:srcRect/>
          <a:stretch>
            <a:fillRect/>
          </a:stretch>
        </p:blipFill>
        <p:spPr bwMode="auto">
          <a:xfrm>
            <a:off x="0" y="-1"/>
            <a:ext cx="9144000" cy="6846739"/>
          </a:xfrm>
          <a:prstGeom prst="rect">
            <a:avLst/>
          </a:prstGeom>
          <a:noFill/>
        </p:spPr>
      </p:pic>
      <p:pic>
        <p:nvPicPr>
          <p:cNvPr id="51202" name="Picture 2" descr="D:\Документы АБ1 с ПК ЧЗ\Жуковский, сборник\жуковский, картинки\ж6.png"/>
          <p:cNvPicPr>
            <a:picLocks noChangeAspect="1" noChangeArrowheads="1"/>
          </p:cNvPicPr>
          <p:nvPr/>
        </p:nvPicPr>
        <p:blipFill>
          <a:blip r:embed="rId3"/>
          <a:srcRect/>
          <a:stretch>
            <a:fillRect/>
          </a:stretch>
        </p:blipFill>
        <p:spPr bwMode="auto">
          <a:xfrm>
            <a:off x="285720" y="571480"/>
            <a:ext cx="3750495" cy="5000660"/>
          </a:xfrm>
          <a:prstGeom prst="rect">
            <a:avLst/>
          </a:prstGeom>
          <a:noFill/>
          <a:effectLst>
            <a:softEdge rad="317500"/>
          </a:effectLst>
          <a:scene3d>
            <a:camera prst="obliqueTopLeft"/>
            <a:lightRig rig="threePt" dir="t"/>
          </a:scene3d>
        </p:spPr>
      </p:pic>
      <p:sp>
        <p:nvSpPr>
          <p:cNvPr id="4" name="Прямоугольник 3"/>
          <p:cNvSpPr/>
          <p:nvPr/>
        </p:nvSpPr>
        <p:spPr>
          <a:xfrm>
            <a:off x="4357686" y="571480"/>
            <a:ext cx="4643438" cy="5539978"/>
          </a:xfrm>
          <a:prstGeom prst="rect">
            <a:avLst/>
          </a:prstGeom>
        </p:spPr>
        <p:txBody>
          <a:bodyPr wrap="square">
            <a:spAutoFit/>
          </a:bodyPr>
          <a:lstStyle/>
          <a:p>
            <a:pPr algn="ctr"/>
            <a:r>
              <a:rPr lang="ru-RU" sz="2400" dirty="0" smtClean="0">
                <a:latin typeface="Arial Black" pitchFamily="34" charset="0"/>
              </a:rPr>
              <a:t>В 1785 году А. И. Бунин записал Василия сержантом в Астраханский </a:t>
            </a:r>
          </a:p>
          <a:p>
            <a:pPr algn="ctr"/>
            <a:r>
              <a:rPr lang="ru-RU" sz="2400" dirty="0" smtClean="0">
                <a:latin typeface="Arial Black" pitchFamily="34" charset="0"/>
              </a:rPr>
              <a:t>гусарский полк.</a:t>
            </a:r>
          </a:p>
          <a:p>
            <a:pPr algn="ctr"/>
            <a:r>
              <a:rPr lang="ru-RU" sz="2400" dirty="0" smtClean="0">
                <a:latin typeface="Arial Black" pitchFamily="34" charset="0"/>
              </a:rPr>
              <a:t>В 6-летнем возрасте Жуковский получил чин прапорщика. Мальчик получил отличное образование, сначала в благородном пансионе в Москве, а затем в народном училище родной Тулы.</a:t>
            </a:r>
          </a:p>
          <a:p>
            <a:endParaRPr lang="ru-RU" dirty="0"/>
          </a:p>
        </p:txBody>
      </p:sp>
    </p:spTree>
  </p:cSld>
  <p:clrMapOvr>
    <a:masterClrMapping/>
  </p:clrMapOvr>
  <p:transition spd="med">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Брагина\презентации 2016\заготовки к през\шаблоны-1\20.jpg"/>
          <p:cNvPicPr>
            <a:picLocks noChangeAspect="1" noChangeArrowheads="1"/>
          </p:cNvPicPr>
          <p:nvPr/>
        </p:nvPicPr>
        <p:blipFill>
          <a:blip r:embed="rId2"/>
          <a:srcRect/>
          <a:stretch>
            <a:fillRect/>
          </a:stretch>
        </p:blipFill>
        <p:spPr bwMode="auto">
          <a:xfrm>
            <a:off x="0" y="0"/>
            <a:ext cx="9112360" cy="6858000"/>
          </a:xfrm>
          <a:prstGeom prst="rect">
            <a:avLst/>
          </a:prstGeom>
          <a:noFill/>
        </p:spPr>
      </p:pic>
      <p:sp>
        <p:nvSpPr>
          <p:cNvPr id="3" name="Прямоугольник 2"/>
          <p:cNvSpPr/>
          <p:nvPr/>
        </p:nvSpPr>
        <p:spPr>
          <a:xfrm>
            <a:off x="500034" y="857232"/>
            <a:ext cx="5214974" cy="4693593"/>
          </a:xfrm>
          <a:prstGeom prst="rect">
            <a:avLst/>
          </a:prstGeom>
        </p:spPr>
        <p:txBody>
          <a:bodyPr wrap="square">
            <a:spAutoFit/>
          </a:bodyPr>
          <a:lstStyle/>
          <a:p>
            <a:pPr algn="ctr"/>
            <a:r>
              <a:rPr lang="ru-RU" sz="2300" dirty="0" smtClean="0">
                <a:latin typeface="Arial Black" pitchFamily="34" charset="0"/>
              </a:rPr>
              <a:t>В марте 1791 года в Туле скончался 75-летний Афанасий Иванович Бунин. По завещанию всё состояние он поделил между четырьмя своими дочерями. </a:t>
            </a:r>
          </a:p>
          <a:p>
            <a:pPr algn="ctr"/>
            <a:r>
              <a:rPr lang="ru-RU" sz="2300" dirty="0" smtClean="0">
                <a:latin typeface="Arial Black" pitchFamily="34" charset="0"/>
              </a:rPr>
              <a:t>Сыну Василию и его матери не было оставлено ничего.</a:t>
            </a:r>
          </a:p>
          <a:p>
            <a:pPr algn="ctr"/>
            <a:r>
              <a:rPr lang="ru-RU" sz="2300" dirty="0" smtClean="0">
                <a:latin typeface="Arial Black" pitchFamily="34" charset="0"/>
              </a:rPr>
              <a:t> М. Г. Бунина передала Елизавете </a:t>
            </a:r>
            <a:r>
              <a:rPr lang="ru-RU" sz="2300" dirty="0" err="1" smtClean="0">
                <a:latin typeface="Arial Black" pitchFamily="34" charset="0"/>
              </a:rPr>
              <a:t>Дементьевне</a:t>
            </a:r>
            <a:r>
              <a:rPr lang="ru-RU" sz="2300" dirty="0" smtClean="0">
                <a:latin typeface="Arial Black" pitchFamily="34" charset="0"/>
              </a:rPr>
              <a:t> на сына 10 000 рублей — весьма значительную по тем временам сумму</a:t>
            </a:r>
            <a:endParaRPr lang="ru-RU" sz="2300" dirty="0">
              <a:latin typeface="Arial Black" pitchFamily="34" charset="0"/>
            </a:endParaRPr>
          </a:p>
        </p:txBody>
      </p:sp>
      <p:pic>
        <p:nvPicPr>
          <p:cNvPr id="52226" name="Picture 2" descr="D:\Документы АБ1 с ПК ЧЗ\Жуковский, сборник\жуковский, картинки\ж9.jpg"/>
          <p:cNvPicPr>
            <a:picLocks noChangeAspect="1" noChangeArrowheads="1"/>
          </p:cNvPicPr>
          <p:nvPr/>
        </p:nvPicPr>
        <p:blipFill>
          <a:blip r:embed="rId3"/>
          <a:srcRect/>
          <a:stretch>
            <a:fillRect/>
          </a:stretch>
        </p:blipFill>
        <p:spPr bwMode="auto">
          <a:xfrm>
            <a:off x="5786446" y="1214422"/>
            <a:ext cx="2786082" cy="4021932"/>
          </a:xfrm>
          <a:prstGeom prst="roundRect">
            <a:avLst>
              <a:gd name="adj" fmla="val 4167"/>
            </a:avLst>
          </a:prstGeom>
          <a:solidFill>
            <a:srgbClr val="FFFFFF"/>
          </a:solidFill>
          <a:ln w="76200" cap="sq">
            <a:solidFill>
              <a:schemeClr val="accent2">
                <a:lumMod val="40000"/>
                <a:lumOff val="60000"/>
              </a:schemeClr>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Брагина\презентации 2016\заготовки к през\шаблоны-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3428992" y="1142984"/>
            <a:ext cx="5429256" cy="4401205"/>
          </a:xfrm>
          <a:prstGeom prst="rect">
            <a:avLst/>
          </a:prstGeom>
        </p:spPr>
        <p:txBody>
          <a:bodyPr wrap="square">
            <a:spAutoFit/>
          </a:bodyPr>
          <a:lstStyle/>
          <a:p>
            <a:pPr algn="ctr"/>
            <a:r>
              <a:rPr lang="ru-RU" sz="2000" dirty="0" smtClean="0">
                <a:latin typeface="Arial Black" pitchFamily="34" charset="0"/>
              </a:rPr>
              <a:t>Далее Василия приютило семейство Юшковых, Варвару Афанасьевну Юшкову — свою сводную сестру — Жуковский затем называл «хранителем своего детства». В её усадьбе Сальково был домашний театр, и зимой 1794 года Жуковский впервые испытал желание стать драматургом, равным если не Расину, то Сумарокову.</a:t>
            </a:r>
          </a:p>
          <a:p>
            <a:pPr algn="ctr"/>
            <a:r>
              <a:rPr lang="ru-RU" sz="2000" dirty="0" smtClean="0">
                <a:latin typeface="Arial Black" pitchFamily="34" charset="0"/>
              </a:rPr>
              <a:t> Он сочинил трагедию на сюжет Плутарха «</a:t>
            </a:r>
            <a:r>
              <a:rPr lang="ru-RU" sz="2000" dirty="0" err="1" smtClean="0">
                <a:latin typeface="Arial Black" pitchFamily="34" charset="0"/>
              </a:rPr>
              <a:t>Камилл</a:t>
            </a:r>
            <a:r>
              <a:rPr lang="ru-RU" sz="2000" dirty="0" smtClean="0">
                <a:latin typeface="Arial Black" pitchFamily="34" charset="0"/>
              </a:rPr>
              <a:t>, или Освобожденный Рим»</a:t>
            </a:r>
            <a:endParaRPr lang="ru-RU" sz="2000" dirty="0">
              <a:latin typeface="Arial Black" pitchFamily="34" charset="0"/>
            </a:endParaRPr>
          </a:p>
        </p:txBody>
      </p:sp>
      <p:pic>
        <p:nvPicPr>
          <p:cNvPr id="53250" name="Picture 2" descr="D:\Документы АБ1 с ПК ЧЗ\Жуковский, сборник\жуковский, картинки\ж14.jpg"/>
          <p:cNvPicPr>
            <a:picLocks noChangeAspect="1" noChangeArrowheads="1"/>
          </p:cNvPicPr>
          <p:nvPr/>
        </p:nvPicPr>
        <p:blipFill>
          <a:blip r:embed="rId3" cstate="email">
            <a:lum bright="-10000" contrast="10000"/>
          </a:blip>
          <a:srcRect/>
          <a:stretch>
            <a:fillRect/>
          </a:stretch>
        </p:blipFill>
        <p:spPr bwMode="auto">
          <a:xfrm>
            <a:off x="357158" y="1357298"/>
            <a:ext cx="2886678" cy="3929090"/>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perspectiveRight"/>
            <a:lightRig rig="threePt" dir="t">
              <a:rot lat="0" lon="0" rev="2700000"/>
            </a:lightRig>
          </a:scene3d>
          <a:sp3d contourW="6350">
            <a:bevelT h="38100"/>
            <a:contourClr>
              <a:srgbClr val="C0C0C0"/>
            </a:contourClr>
          </a:sp3d>
        </p:spPr>
      </p:pic>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Брагина\презентации 2016\заготовки к през\шаблоны-1\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142844" y="4714884"/>
            <a:ext cx="8786874" cy="1938992"/>
          </a:xfrm>
          <a:prstGeom prst="rect">
            <a:avLst/>
          </a:prstGeom>
        </p:spPr>
        <p:txBody>
          <a:bodyPr wrap="square">
            <a:spAutoFit/>
          </a:bodyPr>
          <a:lstStyle/>
          <a:p>
            <a:pPr algn="ctr"/>
            <a:r>
              <a:rPr lang="ru-RU" sz="2000" dirty="0" smtClean="0">
                <a:latin typeface="Arial Black" pitchFamily="34" charset="0"/>
              </a:rPr>
              <a:t>В январе 1797 году Жуковского привезла в Москву М. Г. Бунина. Экзамен-собеседование в Московском университетском пансионе выявил, что юный Жуковский хорошо знает французский и отчасти немецкий язык, а также хорошо начитан во французской и русской литературе XVIII века</a:t>
            </a:r>
            <a:endParaRPr lang="ru-RU" sz="2000" dirty="0">
              <a:latin typeface="Arial Black" pitchFamily="34" charset="0"/>
            </a:endParaRPr>
          </a:p>
        </p:txBody>
      </p:sp>
      <p:pic>
        <p:nvPicPr>
          <p:cNvPr id="54274" name="Picture 2" descr="D:\Документы АБ1 с ПК ЧЗ\Жуковский, сборник\Жуковский\3.jpg"/>
          <p:cNvPicPr>
            <a:picLocks noChangeAspect="1" noChangeArrowheads="1"/>
          </p:cNvPicPr>
          <p:nvPr/>
        </p:nvPicPr>
        <p:blipFill>
          <a:blip r:embed="rId3" cstate="email">
            <a:lum bright="-10000" contrast="-10000"/>
          </a:blip>
          <a:srcRect/>
          <a:stretch>
            <a:fillRect/>
          </a:stretch>
        </p:blipFill>
        <p:spPr bwMode="auto">
          <a:xfrm>
            <a:off x="642910" y="357166"/>
            <a:ext cx="5572164" cy="4179123"/>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33000" endPos="28000" dist="5000" dir="5400000" sy="-100000" algn="bl" rotWithShape="0"/>
          </a:effectLst>
          <a:scene3d>
            <a:camera prst="perspectiveBelow"/>
            <a:lightRig rig="threePt" dir="t">
              <a:rot lat="0" lon="0" rev="2700000"/>
            </a:lightRig>
          </a:scene3d>
          <a:sp3d contourW="6350">
            <a:bevelT h="38100"/>
            <a:contourClr>
              <a:srgbClr val="C0C0C0"/>
            </a:contourClr>
          </a:sp3d>
        </p:spPr>
      </p:pic>
      <p:sp>
        <p:nvSpPr>
          <p:cNvPr id="6" name="Прямоугольник 5"/>
          <p:cNvSpPr/>
          <p:nvPr/>
        </p:nvSpPr>
        <p:spPr>
          <a:xfrm>
            <a:off x="6500826" y="1142984"/>
            <a:ext cx="2357454" cy="830997"/>
          </a:xfrm>
          <a:prstGeom prst="rect">
            <a:avLst/>
          </a:prstGeom>
        </p:spPr>
        <p:txBody>
          <a:bodyPr wrap="square">
            <a:spAutoFit/>
          </a:bodyPr>
          <a:lstStyle/>
          <a:p>
            <a:r>
              <a:rPr lang="ru-RU" sz="1600" i="1" dirty="0" smtClean="0">
                <a:latin typeface="Arial Black" pitchFamily="34" charset="0"/>
              </a:rPr>
              <a:t>   Московский университетский </a:t>
            </a:r>
          </a:p>
          <a:p>
            <a:r>
              <a:rPr lang="ru-RU" sz="1600" i="1" dirty="0" smtClean="0">
                <a:latin typeface="Arial Black" pitchFamily="34" charset="0"/>
              </a:rPr>
              <a:t>      пансион. </a:t>
            </a:r>
            <a:endParaRPr lang="ru-RU" sz="1600" dirty="0">
              <a:latin typeface="Arial Black" pitchFamily="34" charset="0"/>
            </a:endParaRPr>
          </a:p>
        </p:txBody>
      </p:sp>
    </p:spTree>
  </p:cSld>
  <p:clrMapOvr>
    <a:masterClrMapping/>
  </p:clrMapOvr>
  <p:transition spd="med">
    <p:strips dir="l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TotalTime>
  <Words>2074</Words>
  <PresentationFormat>Экран (4:3)</PresentationFormat>
  <Paragraphs>129</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ЧЗ</dc:creator>
  <cp:lastModifiedBy>ОКТ</cp:lastModifiedBy>
  <cp:revision>196</cp:revision>
  <dcterms:created xsi:type="dcterms:W3CDTF">2016-12-07T10:04:54Z</dcterms:created>
  <dcterms:modified xsi:type="dcterms:W3CDTF">2018-02-12T08:45:53Z</dcterms:modified>
</cp:coreProperties>
</file>