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89" r:id="rId3"/>
    <p:sldId id="325" r:id="rId4"/>
    <p:sldId id="305" r:id="rId5"/>
    <p:sldId id="321" r:id="rId6"/>
    <p:sldId id="277" r:id="rId7"/>
    <p:sldId id="326" r:id="rId8"/>
    <p:sldId id="297" r:id="rId9"/>
    <p:sldId id="328" r:id="rId10"/>
    <p:sldId id="329" r:id="rId11"/>
    <p:sldId id="360" r:id="rId12"/>
    <p:sldId id="317" r:id="rId13"/>
    <p:sldId id="330" r:id="rId14"/>
    <p:sldId id="313" r:id="rId15"/>
    <p:sldId id="362" r:id="rId16"/>
    <p:sldId id="335" r:id="rId17"/>
    <p:sldId id="341" r:id="rId18"/>
    <p:sldId id="351" r:id="rId19"/>
    <p:sldId id="356" r:id="rId20"/>
    <p:sldId id="358" r:id="rId21"/>
    <p:sldId id="357" r:id="rId22"/>
    <p:sldId id="279" r:id="rId23"/>
    <p:sldId id="337" r:id="rId24"/>
    <p:sldId id="339"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FF"/>
    <a:srgbClr val="FF3300"/>
    <a:srgbClr val="CC0000"/>
    <a:srgbClr val="FF9900"/>
    <a:srgbClr val="FFFF00"/>
    <a:srgbClr val="CCCCFF"/>
    <a:srgbClr val="99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79" autoAdjust="0"/>
    <p:restoredTop sz="94660"/>
  </p:normalViewPr>
  <p:slideViewPr>
    <p:cSldViewPr>
      <p:cViewPr varScale="1">
        <p:scale>
          <a:sx n="68" d="100"/>
          <a:sy n="68"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BD51407-33A9-4858-9495-5ED10A269D34}" type="slidenum">
              <a:rPr lang="ru-RU"/>
              <a:pPr/>
              <a:t>‹#›</a:t>
            </a:fld>
            <a:endParaRPr lang="ru-RU"/>
          </a:p>
        </p:txBody>
      </p:sp>
    </p:spTree>
    <p:extLst>
      <p:ext uri="{BB962C8B-B14F-4D97-AF65-F5344CB8AC3E}">
        <p14:creationId xmlns:p14="http://schemas.microsoft.com/office/powerpoint/2010/main" xmlns="" val="26341490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66FD3B-75EC-4ADB-9018-AC458685B0FD}" type="slidenum">
              <a:rPr lang="ru-RU"/>
              <a:pPr/>
              <a:t>‹#›</a:t>
            </a:fld>
            <a:endParaRPr lang="ru-RU"/>
          </a:p>
        </p:txBody>
      </p:sp>
    </p:spTree>
    <p:extLst>
      <p:ext uri="{BB962C8B-B14F-4D97-AF65-F5344CB8AC3E}">
        <p14:creationId xmlns:p14="http://schemas.microsoft.com/office/powerpoint/2010/main" xmlns="" val="8862080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4077F36-8ADE-4597-A8BE-F9684C13361B}" type="slidenum">
              <a:rPr lang="ru-RU"/>
              <a:pPr/>
              <a:t>‹#›</a:t>
            </a:fld>
            <a:endParaRPr lang="ru-RU"/>
          </a:p>
        </p:txBody>
      </p:sp>
    </p:spTree>
    <p:extLst>
      <p:ext uri="{BB962C8B-B14F-4D97-AF65-F5344CB8AC3E}">
        <p14:creationId xmlns:p14="http://schemas.microsoft.com/office/powerpoint/2010/main" xmlns="" val="2633392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D0132DB-B8CF-48CA-92F2-49335E2BD461}" type="slidenum">
              <a:rPr lang="ru-RU"/>
              <a:pPr/>
              <a:t>‹#›</a:t>
            </a:fld>
            <a:endParaRPr lang="ru-RU"/>
          </a:p>
        </p:txBody>
      </p:sp>
    </p:spTree>
    <p:extLst>
      <p:ext uri="{BB962C8B-B14F-4D97-AF65-F5344CB8AC3E}">
        <p14:creationId xmlns:p14="http://schemas.microsoft.com/office/powerpoint/2010/main" xmlns="" val="6925670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D2ED013-CE14-4192-B4E3-79BA9278C405}" type="slidenum">
              <a:rPr lang="ru-RU"/>
              <a:pPr/>
              <a:t>‹#›</a:t>
            </a:fld>
            <a:endParaRPr lang="ru-RU"/>
          </a:p>
        </p:txBody>
      </p:sp>
    </p:spTree>
    <p:extLst>
      <p:ext uri="{BB962C8B-B14F-4D97-AF65-F5344CB8AC3E}">
        <p14:creationId xmlns:p14="http://schemas.microsoft.com/office/powerpoint/2010/main" xmlns="" val="4741896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6FB7F14-4F60-45E8-86E0-7573D51718ED}" type="slidenum">
              <a:rPr lang="ru-RU"/>
              <a:pPr/>
              <a:t>‹#›</a:t>
            </a:fld>
            <a:endParaRPr lang="ru-RU"/>
          </a:p>
        </p:txBody>
      </p:sp>
    </p:spTree>
    <p:extLst>
      <p:ext uri="{BB962C8B-B14F-4D97-AF65-F5344CB8AC3E}">
        <p14:creationId xmlns:p14="http://schemas.microsoft.com/office/powerpoint/2010/main" xmlns="" val="15726440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4077F98-EF67-4421-A278-C1452AFC6489}" type="slidenum">
              <a:rPr lang="ru-RU"/>
              <a:pPr/>
              <a:t>‹#›</a:t>
            </a:fld>
            <a:endParaRPr lang="ru-RU"/>
          </a:p>
        </p:txBody>
      </p:sp>
    </p:spTree>
    <p:extLst>
      <p:ext uri="{BB962C8B-B14F-4D97-AF65-F5344CB8AC3E}">
        <p14:creationId xmlns:p14="http://schemas.microsoft.com/office/powerpoint/2010/main" xmlns="" val="26507786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D2F719E-EB30-4581-9F61-E04444598B92}" type="slidenum">
              <a:rPr lang="ru-RU"/>
              <a:pPr/>
              <a:t>‹#›</a:t>
            </a:fld>
            <a:endParaRPr lang="ru-RU"/>
          </a:p>
        </p:txBody>
      </p:sp>
    </p:spTree>
    <p:extLst>
      <p:ext uri="{BB962C8B-B14F-4D97-AF65-F5344CB8AC3E}">
        <p14:creationId xmlns:p14="http://schemas.microsoft.com/office/powerpoint/2010/main" xmlns="" val="38153137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5D3F254-A57D-4898-8F90-990A0C07E69C}" type="slidenum">
              <a:rPr lang="ru-RU"/>
              <a:pPr/>
              <a:t>‹#›</a:t>
            </a:fld>
            <a:endParaRPr lang="ru-RU"/>
          </a:p>
        </p:txBody>
      </p:sp>
    </p:spTree>
    <p:extLst>
      <p:ext uri="{BB962C8B-B14F-4D97-AF65-F5344CB8AC3E}">
        <p14:creationId xmlns:p14="http://schemas.microsoft.com/office/powerpoint/2010/main" xmlns="" val="15996078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2A54282-37E7-4CDF-AB54-9258916DF013}" type="slidenum">
              <a:rPr lang="ru-RU"/>
              <a:pPr/>
              <a:t>‹#›</a:t>
            </a:fld>
            <a:endParaRPr lang="ru-RU"/>
          </a:p>
        </p:txBody>
      </p:sp>
    </p:spTree>
    <p:extLst>
      <p:ext uri="{BB962C8B-B14F-4D97-AF65-F5344CB8AC3E}">
        <p14:creationId xmlns:p14="http://schemas.microsoft.com/office/powerpoint/2010/main" xmlns="" val="3796596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48574A4-B9A4-47E2-BDE1-0F985585E2CE}" type="slidenum">
              <a:rPr lang="ru-RU"/>
              <a:pPr/>
              <a:t>‹#›</a:t>
            </a:fld>
            <a:endParaRPr lang="ru-RU"/>
          </a:p>
        </p:txBody>
      </p:sp>
    </p:spTree>
    <p:extLst>
      <p:ext uri="{BB962C8B-B14F-4D97-AF65-F5344CB8AC3E}">
        <p14:creationId xmlns:p14="http://schemas.microsoft.com/office/powerpoint/2010/main" xmlns="" val="4831826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2FC0EA-098B-4CE6-9936-0BDF3B31D8C3}"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38100">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17" name="Picture 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19700" y="6024563"/>
            <a:ext cx="1008063" cy="833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547813" y="6165850"/>
            <a:ext cx="863600" cy="71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922" name="WordArt 10"/>
          <p:cNvSpPr>
            <a:spLocks noChangeArrowheads="1" noChangeShapeType="1" noTextEdit="1"/>
          </p:cNvSpPr>
          <p:nvPr/>
        </p:nvSpPr>
        <p:spPr bwMode="auto">
          <a:xfrm rot="-338253">
            <a:off x="1187450" y="333375"/>
            <a:ext cx="4248150" cy="1484313"/>
          </a:xfrm>
          <a:prstGeom prst="rect">
            <a:avLst/>
          </a:prstGeom>
        </p:spPr>
        <p:txBody>
          <a:bodyPr wrap="none" fromWordArt="1">
            <a:prstTxWarp prst="textSlantUp">
              <a:avLst>
                <a:gd name="adj" fmla="val 32056"/>
              </a:avLst>
            </a:prstTxWarp>
          </a:bodyPr>
          <a:lstStyle/>
          <a:p>
            <a:pPr algn="ctr"/>
            <a:r>
              <a:rPr lang="ru-RU" sz="3600" b="1" kern="10">
                <a:ln w="9525">
                  <a:solidFill>
                    <a:srgbClr val="CC99FF"/>
                  </a:solidFill>
                  <a:round/>
                  <a:headEnd/>
                  <a:tailEnd/>
                </a:ln>
                <a:gradFill rotWithShape="0">
                  <a:gsLst>
                    <a:gs pos="0">
                      <a:srgbClr val="6600CC"/>
                    </a:gs>
                    <a:gs pos="100000">
                      <a:srgbClr val="CC00CC"/>
                    </a:gs>
                  </a:gsLst>
                  <a:lin ang="5738253" scaled="1"/>
                </a:gradFill>
                <a:effectLst>
                  <a:outerShdw dist="53882" dir="2700000" algn="ctr" rotWithShape="0">
                    <a:srgbClr val="9999FF">
                      <a:alpha val="80000"/>
                    </a:srgbClr>
                  </a:outerShdw>
                </a:effectLst>
                <a:latin typeface="Impact" panose="020B0806030902050204" pitchFamily="34" charset="0"/>
              </a:rPr>
              <a:t>Комсомол –</a:t>
            </a:r>
          </a:p>
        </p:txBody>
      </p:sp>
      <p:sp>
        <p:nvSpPr>
          <p:cNvPr id="38923" name="WordArt 11"/>
          <p:cNvSpPr>
            <a:spLocks noChangeArrowheads="1" noChangeShapeType="1" noTextEdit="1"/>
          </p:cNvSpPr>
          <p:nvPr/>
        </p:nvSpPr>
        <p:spPr bwMode="auto">
          <a:xfrm rot="-322456">
            <a:off x="3417888" y="4419600"/>
            <a:ext cx="5545137" cy="1657350"/>
          </a:xfrm>
          <a:prstGeom prst="rect">
            <a:avLst/>
          </a:prstGeom>
        </p:spPr>
        <p:txBody>
          <a:bodyPr wrap="none" fromWordArt="1">
            <a:prstTxWarp prst="textSlantUp">
              <a:avLst>
                <a:gd name="adj" fmla="val 32056"/>
              </a:avLst>
            </a:prstTxWarp>
          </a:bodyPr>
          <a:lstStyle/>
          <a:p>
            <a:pPr algn="ctr"/>
            <a:r>
              <a:rPr lang="ru-RU" sz="3600" b="1" kern="10">
                <a:ln w="9525">
                  <a:solidFill>
                    <a:srgbClr val="CC99FF"/>
                  </a:solidFill>
                  <a:round/>
                  <a:headEnd/>
                  <a:tailEnd/>
                </a:ln>
                <a:gradFill rotWithShape="0">
                  <a:gsLst>
                    <a:gs pos="0">
                      <a:srgbClr val="6600CC"/>
                    </a:gs>
                    <a:gs pos="100000">
                      <a:srgbClr val="CC00CC"/>
                    </a:gs>
                  </a:gsLst>
                  <a:lin ang="5722456" scaled="1"/>
                </a:gradFill>
                <a:effectLst>
                  <a:outerShdw dist="53882" dir="2700000" algn="ctr" rotWithShape="0">
                    <a:srgbClr val="9999FF">
                      <a:alpha val="80000"/>
                    </a:srgbClr>
                  </a:outerShdw>
                </a:effectLst>
                <a:latin typeface="Impact" panose="020B0806030902050204" pitchFamily="34" charset="0"/>
              </a:rPr>
              <a:t>история эпохи...</a:t>
            </a:r>
          </a:p>
        </p:txBody>
      </p:sp>
      <p:sp>
        <p:nvSpPr>
          <p:cNvPr id="38924" name="Text Box 12"/>
          <p:cNvSpPr txBox="1">
            <a:spLocks noChangeArrowheads="1"/>
          </p:cNvSpPr>
          <p:nvPr/>
        </p:nvSpPr>
        <p:spPr bwMode="auto">
          <a:xfrm>
            <a:off x="0" y="-49213"/>
            <a:ext cx="1428750" cy="762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4400" b="1" i="1">
                <a:solidFill>
                  <a:srgbClr val="FF0000"/>
                </a:solidFill>
              </a:rPr>
              <a:t>1918</a:t>
            </a:r>
          </a:p>
        </p:txBody>
      </p:sp>
      <p:sp>
        <p:nvSpPr>
          <p:cNvPr id="38925" name="Text Box 13"/>
          <p:cNvSpPr txBox="1">
            <a:spLocks noChangeArrowheads="1"/>
          </p:cNvSpPr>
          <p:nvPr/>
        </p:nvSpPr>
        <p:spPr bwMode="auto">
          <a:xfrm>
            <a:off x="7829550" y="0"/>
            <a:ext cx="13144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4000" b="1" i="1">
                <a:solidFill>
                  <a:srgbClr val="FF0000"/>
                </a:solidFill>
              </a:rPr>
              <a:t>2018</a:t>
            </a:r>
          </a:p>
        </p:txBody>
      </p:sp>
      <p:sp>
        <p:nvSpPr>
          <p:cNvPr id="38926" name="Rectangle 14"/>
          <p:cNvSpPr>
            <a:spLocks noChangeArrowheads="1"/>
          </p:cNvSpPr>
          <p:nvPr/>
        </p:nvSpPr>
        <p:spPr bwMode="auto">
          <a:xfrm>
            <a:off x="1692275" y="0"/>
            <a:ext cx="5976938"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sz="1200">
                <a:solidFill>
                  <a:schemeClr val="bg1"/>
                </a:solidFill>
              </a:rPr>
              <a:t>Муниципальное бюджетное учреждение культуры                                                                                                                                                                      «Анапская централизованная библиотечная система »                                                                                     Центральная библиотека.</a:t>
            </a:r>
          </a:p>
        </p:txBody>
      </p:sp>
      <p:sp>
        <p:nvSpPr>
          <p:cNvPr id="38927" name="Text Box 15"/>
          <p:cNvSpPr txBox="1">
            <a:spLocks noChangeArrowheads="1"/>
          </p:cNvSpPr>
          <p:nvPr/>
        </p:nvSpPr>
        <p:spPr bwMode="auto">
          <a:xfrm>
            <a:off x="2392363" y="6307138"/>
            <a:ext cx="3578225"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ru-RU" sz="1400" b="1">
                <a:solidFill>
                  <a:srgbClr val="0000FF"/>
                </a:solidFill>
              </a:rPr>
              <a:t>Презентация, посвящённая 100-летию</a:t>
            </a:r>
          </a:p>
          <a:p>
            <a:pPr algn="ctr"/>
            <a:r>
              <a:rPr lang="ru-RU" sz="1400" b="1">
                <a:solidFill>
                  <a:srgbClr val="0000FF"/>
                </a:solidFill>
              </a:rPr>
              <a:t>Ленинского комсомола</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l="26389" t="34032" r="32292" b="14716"/>
          <a:stretch>
            <a:fillRect/>
          </a:stretch>
        </p:blipFill>
        <p:spPr bwMode="auto">
          <a:xfrm>
            <a:off x="0" y="547688"/>
            <a:ext cx="4752975" cy="5329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9878" name="Rectangle 6"/>
          <p:cNvSpPr>
            <a:spLocks noChangeArrowheads="1"/>
          </p:cNvSpPr>
          <p:nvPr/>
        </p:nvSpPr>
        <p:spPr bwMode="auto">
          <a:xfrm>
            <a:off x="4859338" y="404813"/>
            <a:ext cx="3816350" cy="629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0000FF"/>
                </a:solidFill>
              </a:rPr>
              <a:t>Первые нагрудные значки комсомола появились в 1922 году, в центре значка располагалась надпись КИМ (Коммунистический интернационал Молодёжи), надпись ВЛКСМ появилась на значках только в 1945 году, а свой окончательный вид значки ВЛКСМ (с профилем В. И. Ленина) приобрели только в 1958 году.</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lum bright="10000"/>
            <a:extLst>
              <a:ext uri="{28A0092B-C50C-407E-A947-70E740481C1C}">
                <a14:useLocalDpi xmlns:a14="http://schemas.microsoft.com/office/drawing/2010/main" xmlns="" val="0"/>
              </a:ext>
            </a:extLst>
          </a:blip>
          <a:srcRect/>
          <a:stretch>
            <a:fillRect/>
          </a:stretch>
        </p:blipFill>
        <p:spPr bwMode="auto">
          <a:xfrm>
            <a:off x="1588" y="3175"/>
            <a:ext cx="9142412" cy="414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5715" name="Text Box 3"/>
          <p:cNvSpPr txBox="1">
            <a:spLocks noChangeArrowheads="1"/>
          </p:cNvSpPr>
          <p:nvPr/>
        </p:nvSpPr>
        <p:spPr bwMode="auto">
          <a:xfrm>
            <a:off x="0" y="4365625"/>
            <a:ext cx="89852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2400" b="1">
                <a:solidFill>
                  <a:srgbClr val="CC0000"/>
                </a:solidFill>
              </a:rPr>
              <a:t>Отряд комсомольцев Петрограда отправляется на фронт</a:t>
            </a:r>
          </a:p>
        </p:txBody>
      </p:sp>
      <p:sp>
        <p:nvSpPr>
          <p:cNvPr id="115716" name="Text Box 4"/>
          <p:cNvSpPr txBox="1">
            <a:spLocks noChangeArrowheads="1"/>
          </p:cNvSpPr>
          <p:nvPr/>
        </p:nvSpPr>
        <p:spPr bwMode="auto">
          <a:xfrm>
            <a:off x="468313" y="4941888"/>
            <a:ext cx="8156575"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dirty="0">
                <a:solidFill>
                  <a:srgbClr val="0000FF"/>
                </a:solidFill>
              </a:rPr>
              <a:t>Первые комсомольцы: в будёновках, шинелях, бедной одежонке, нередко голодные и не очень образованные, но воодушевлённые</a:t>
            </a:r>
          </a:p>
          <a:p>
            <a:pPr algn="ctr"/>
            <a:r>
              <a:rPr lang="ru-RU" sz="2400" b="1" dirty="0">
                <a:solidFill>
                  <a:srgbClr val="0000FF"/>
                </a:solidFill>
              </a:rPr>
              <a:t> идеей защиты </a:t>
            </a:r>
            <a:r>
              <a:rPr lang="ru-RU" sz="2400" b="1" dirty="0" smtClean="0">
                <a:solidFill>
                  <a:srgbClr val="0000FF"/>
                </a:solidFill>
              </a:rPr>
              <a:t>Отечества. </a:t>
            </a:r>
            <a:endParaRPr lang="ru-RU" sz="2400" b="1" dirty="0">
              <a:solidFill>
                <a:srgbClr val="0000FF"/>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54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088" y="0"/>
            <a:ext cx="7561262" cy="5589588"/>
          </a:xfrm>
          <a:prstGeom prst="rect">
            <a:avLst/>
          </a:prstGeom>
          <a:noFill/>
          <a:ln w="3810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5543" name="Rectangle 7"/>
          <p:cNvSpPr>
            <a:spLocks noChangeArrowheads="1"/>
          </p:cNvSpPr>
          <p:nvPr/>
        </p:nvSpPr>
        <p:spPr bwMode="auto">
          <a:xfrm>
            <a:off x="0" y="6035675"/>
            <a:ext cx="9144000" cy="822325"/>
          </a:xfrm>
          <a:prstGeom prst="rect">
            <a:avLst/>
          </a:prstGeom>
          <a:solidFill>
            <a:srgbClr val="FF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ru-RU" sz="2400" b="1">
                <a:solidFill>
                  <a:srgbClr val="0000FF"/>
                </a:solidFill>
              </a:rPr>
              <a:t>До двухсот тысяч комсомольцев участвовали в борьбе против интервентов и белогвардейцев.</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090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825" y="333375"/>
            <a:ext cx="4235450" cy="6119813"/>
          </a:xfrm>
          <a:prstGeom prst="rect">
            <a:avLst/>
          </a:prstGeom>
          <a:noFill/>
          <a:ln w="3810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090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6463" y="404813"/>
            <a:ext cx="4103687" cy="6119812"/>
          </a:xfrm>
          <a:prstGeom prst="rect">
            <a:avLst/>
          </a:prstGeom>
          <a:noFill/>
          <a:ln w="3810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3810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446" name="Rectangle 6"/>
          <p:cNvSpPr>
            <a:spLocks noChangeArrowheads="1"/>
          </p:cNvSpPr>
          <p:nvPr/>
        </p:nvSpPr>
        <p:spPr bwMode="auto">
          <a:xfrm>
            <a:off x="0" y="0"/>
            <a:ext cx="9144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FF99FF"/>
                </a:solidFill>
              </a:rPr>
              <a:t>Комсомола боевое племя тех двадцатых и сороковых.</a:t>
            </a:r>
            <a:br>
              <a:rPr lang="ru-RU" sz="2400" b="1">
                <a:solidFill>
                  <a:srgbClr val="FF99FF"/>
                </a:solidFill>
              </a:rPr>
            </a:br>
            <a:r>
              <a:rPr lang="ru-RU" sz="2400" b="1">
                <a:solidFill>
                  <a:srgbClr val="FF99FF"/>
                </a:solidFill>
              </a:rPr>
              <a:t>Нет, они не выбирали время, это время выбирало их.</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981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r="48251"/>
          <a:stretch>
            <a:fillRect/>
          </a:stretch>
        </p:blipFill>
        <p:spPr bwMode="auto">
          <a:xfrm>
            <a:off x="442913" y="676275"/>
            <a:ext cx="4273550" cy="5505450"/>
          </a:xfrm>
          <a:prstGeom prst="rect">
            <a:avLst/>
          </a:prstGeom>
          <a:noFill/>
          <a:ln w="3810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9814" name="Text Box 6"/>
          <p:cNvSpPr txBox="1">
            <a:spLocks noChangeArrowheads="1"/>
          </p:cNvSpPr>
          <p:nvPr/>
        </p:nvSpPr>
        <p:spPr bwMode="auto">
          <a:xfrm>
            <a:off x="4787900" y="2781300"/>
            <a:ext cx="3914775"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ru-RU" sz="2800" b="1">
                <a:solidFill>
                  <a:srgbClr val="0000FF"/>
                </a:solidFill>
              </a:rPr>
              <a:t>Один из героев </a:t>
            </a:r>
          </a:p>
          <a:p>
            <a:pPr algn="ctr"/>
            <a:r>
              <a:rPr lang="ru-RU" sz="2800" b="1">
                <a:solidFill>
                  <a:srgbClr val="0000FF"/>
                </a:solidFill>
              </a:rPr>
              <a:t>Гражданской войны</a:t>
            </a:r>
          </a:p>
          <a:p>
            <a:pPr algn="ctr"/>
            <a:r>
              <a:rPr lang="ru-RU" sz="2800" b="1">
                <a:solidFill>
                  <a:srgbClr val="CC0000"/>
                </a:solidFill>
              </a:rPr>
              <a:t>Николай Островский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fire_texture1413 (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7164" t="21657" r="66835" b="2661"/>
          <a:stretch>
            <a:fillRect/>
          </a:stretch>
        </p:blipFill>
        <p:spPr bwMode="auto">
          <a:xfrm>
            <a:off x="539750" y="549275"/>
            <a:ext cx="3455988" cy="5688013"/>
          </a:xfrm>
          <a:prstGeom prst="rect">
            <a:avLst/>
          </a:prstGeom>
          <a:noFill/>
          <a:ln w="38100">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7044" name="Text Box 4"/>
          <p:cNvSpPr txBox="1">
            <a:spLocks noChangeArrowheads="1"/>
          </p:cNvSpPr>
          <p:nvPr/>
        </p:nvSpPr>
        <p:spPr bwMode="auto">
          <a:xfrm>
            <a:off x="4500563" y="1052513"/>
            <a:ext cx="4124325" cy="410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000066"/>
                </a:solidFill>
              </a:rPr>
              <a:t>20 февраля 1928 года</a:t>
            </a:r>
          </a:p>
          <a:p>
            <a:pPr algn="ctr"/>
            <a:r>
              <a:rPr lang="ru-RU" sz="2400" b="1">
                <a:solidFill>
                  <a:srgbClr val="000066"/>
                </a:solidFill>
              </a:rPr>
              <a:t>В ознаменование боевых заслуг за </a:t>
            </a:r>
          </a:p>
          <a:p>
            <a:pPr algn="ctr"/>
            <a:r>
              <a:rPr lang="ru-RU" sz="2400" b="1">
                <a:solidFill>
                  <a:srgbClr val="000066"/>
                </a:solidFill>
              </a:rPr>
              <a:t>беспримерный героизм в годы гражданской войны</a:t>
            </a:r>
          </a:p>
          <a:p>
            <a:pPr algn="ctr"/>
            <a:r>
              <a:rPr lang="ru-RU" sz="2400" b="1">
                <a:solidFill>
                  <a:srgbClr val="000066"/>
                </a:solidFill>
              </a:rPr>
              <a:t>и иностранной интервенции Советское</a:t>
            </a:r>
          </a:p>
          <a:p>
            <a:pPr algn="ctr"/>
            <a:r>
              <a:rPr lang="ru-RU" sz="2400" b="1">
                <a:solidFill>
                  <a:srgbClr val="000066"/>
                </a:solidFill>
              </a:rPr>
              <a:t>Правительство наградило комсомол</a:t>
            </a:r>
          </a:p>
          <a:p>
            <a:pPr algn="ctr"/>
            <a:r>
              <a:rPr lang="ru-RU" sz="2400" b="1">
                <a:solidFill>
                  <a:srgbClr val="000066"/>
                </a:solidFill>
              </a:rPr>
              <a:t>Орденом Красного знамени</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42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7208"/>
          <a:stretch>
            <a:fillRect/>
          </a:stretch>
        </p:blipFill>
        <p:spPr bwMode="auto">
          <a:xfrm>
            <a:off x="1042988" y="-26988"/>
            <a:ext cx="6732587" cy="4824413"/>
          </a:xfrm>
          <a:prstGeom prst="rect">
            <a:avLst/>
          </a:prstGeom>
          <a:noFill/>
          <a:ln w="38100">
            <a:solidFill>
              <a:srgbClr val="9999FF"/>
            </a:solidFill>
            <a:miter lim="800000"/>
            <a:headEnd/>
            <a:tailEnd/>
          </a:ln>
          <a:extLst>
            <a:ext uri="{909E8E84-426E-40DD-AFC4-6F175D3DCCD1}">
              <a14:hiddenFill xmlns:a14="http://schemas.microsoft.com/office/drawing/2010/main" xmlns="">
                <a:solidFill>
                  <a:srgbClr val="FFFFFF"/>
                </a:solidFill>
              </a14:hiddenFill>
            </a:ext>
          </a:extLst>
        </p:spPr>
      </p:pic>
      <p:sp>
        <p:nvSpPr>
          <p:cNvPr id="94214" name="Rectangle 6"/>
          <p:cNvSpPr>
            <a:spLocks noChangeArrowheads="1"/>
          </p:cNvSpPr>
          <p:nvPr/>
        </p:nvSpPr>
        <p:spPr bwMode="auto">
          <a:xfrm>
            <a:off x="250825" y="4868863"/>
            <a:ext cx="864235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A50021"/>
                </a:solidFill>
              </a:rPr>
              <a:t>В 1930 году Комсомол взял шефство над всеобучем, выступил инициатором создания двухгодичных вечерних школ для малограмотных. Комсомол объявил поход молодежи в науку.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57150"/>
            <a:ext cx="9144000" cy="6915150"/>
          </a:xfrm>
          <a:prstGeom prst="rect">
            <a:avLst/>
          </a:prstGeom>
          <a:noFill/>
          <a:ln w="38100">
            <a:solidFill>
              <a:srgbClr val="9999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5477" name="Text Box 5"/>
          <p:cNvSpPr txBox="1">
            <a:spLocks noChangeArrowheads="1"/>
          </p:cNvSpPr>
          <p:nvPr/>
        </p:nvSpPr>
        <p:spPr bwMode="auto">
          <a:xfrm>
            <a:off x="2051050" y="5734050"/>
            <a:ext cx="488156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ru-RU" sz="2800" b="1">
                <a:solidFill>
                  <a:srgbClr val="FF9900"/>
                </a:solidFill>
              </a:rPr>
              <a:t>Комсомольцы взяли курс </a:t>
            </a:r>
          </a:p>
          <a:p>
            <a:pPr algn="ctr"/>
            <a:r>
              <a:rPr lang="ru-RU" sz="2800" b="1">
                <a:solidFill>
                  <a:srgbClr val="FF9900"/>
                </a:solidFill>
              </a:rPr>
              <a:t>на всеобщее обучение</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0598"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4500563" cy="6858000"/>
          </a:xfrm>
          <a:prstGeom prst="rect">
            <a:avLst/>
          </a:prstGeom>
          <a:noFill/>
          <a:ln w="38100">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0599" name="Text Box 7"/>
          <p:cNvSpPr txBox="1">
            <a:spLocks noChangeArrowheads="1"/>
          </p:cNvSpPr>
          <p:nvPr/>
        </p:nvSpPr>
        <p:spPr bwMode="auto">
          <a:xfrm>
            <a:off x="4859338" y="1989138"/>
            <a:ext cx="3835400" cy="337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0000FF"/>
                </a:solidFill>
              </a:rPr>
              <a:t>В годы первых пятилеток в стране строится Днепрогэс, Магнитогорск,</a:t>
            </a:r>
          </a:p>
          <a:p>
            <a:pPr algn="ctr"/>
            <a:r>
              <a:rPr lang="ru-RU" sz="2400" b="1">
                <a:solidFill>
                  <a:srgbClr val="0000FF"/>
                </a:solidFill>
              </a:rPr>
              <a:t>Турксиб, Комсомольск-на-Амуре, </a:t>
            </a:r>
          </a:p>
          <a:p>
            <a:pPr algn="ctr"/>
            <a:r>
              <a:rPr lang="ru-RU" sz="2400" b="1">
                <a:solidFill>
                  <a:srgbClr val="0000FF"/>
                </a:solidFill>
              </a:rPr>
              <a:t>Сталинградский  и Харковский </a:t>
            </a:r>
          </a:p>
          <a:p>
            <a:pPr algn="ctr"/>
            <a:r>
              <a:rPr lang="ru-RU" sz="2400" b="1">
                <a:solidFill>
                  <a:srgbClr val="0000FF"/>
                </a:solidFill>
              </a:rPr>
              <a:t>тракторные заводы…</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38100">
            <a:solidFill>
              <a:srgbClr val="FF99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845" name="Text Box 5"/>
          <p:cNvSpPr txBox="1">
            <a:spLocks noChangeArrowheads="1"/>
          </p:cNvSpPr>
          <p:nvPr/>
        </p:nvSpPr>
        <p:spPr bwMode="auto">
          <a:xfrm rot="-1031022">
            <a:off x="4837113" y="4181475"/>
            <a:ext cx="170815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7200" b="1">
                <a:solidFill>
                  <a:srgbClr val="FF0000"/>
                </a:solidFill>
              </a:rPr>
              <a:t>100</a:t>
            </a:r>
          </a:p>
          <a:p>
            <a:r>
              <a:rPr lang="ru-RU" sz="4800" b="1">
                <a:solidFill>
                  <a:srgbClr val="FF9933"/>
                </a:solidFill>
              </a:rPr>
              <a:t>  лет</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38100">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38100">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621" name="Rectangle 5"/>
          <p:cNvSpPr>
            <a:spLocks noChangeArrowheads="1"/>
          </p:cNvSpPr>
          <p:nvPr/>
        </p:nvSpPr>
        <p:spPr bwMode="auto">
          <a:xfrm>
            <a:off x="3563938" y="188913"/>
            <a:ext cx="5391150" cy="1917700"/>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CC0000"/>
                </a:solidFill>
              </a:rPr>
              <a:t>Имена тех первых комсомольцев,</a:t>
            </a:r>
            <a:br>
              <a:rPr lang="ru-RU" sz="2400" b="1">
                <a:solidFill>
                  <a:srgbClr val="CC0000"/>
                </a:solidFill>
              </a:rPr>
            </a:br>
            <a:r>
              <a:rPr lang="ru-RU" sz="2400" b="1">
                <a:solidFill>
                  <a:srgbClr val="CC0000"/>
                </a:solidFill>
              </a:rPr>
              <a:t>Носят улицы, проспекты, города,</a:t>
            </a:r>
            <a:br>
              <a:rPr lang="ru-RU" sz="2400" b="1">
                <a:solidFill>
                  <a:srgbClr val="CC0000"/>
                </a:solidFill>
              </a:rPr>
            </a:br>
            <a:r>
              <a:rPr lang="ru-RU" sz="2400" b="1">
                <a:solidFill>
                  <a:srgbClr val="CC0000"/>
                </a:solidFill>
              </a:rPr>
              <a:t>Память о героях добровольцах,</a:t>
            </a:r>
            <a:br>
              <a:rPr lang="ru-RU" sz="2400" b="1">
                <a:solidFill>
                  <a:srgbClr val="CC0000"/>
                </a:solidFill>
              </a:rPr>
            </a:br>
            <a:r>
              <a:rPr lang="ru-RU" sz="2400" b="1">
                <a:solidFill>
                  <a:srgbClr val="CC0000"/>
                </a:solidFill>
              </a:rPr>
              <a:t>Не померкнет в жизни никогда!!!</a:t>
            </a:r>
            <a:br>
              <a:rPr lang="ru-RU" sz="2400" b="1">
                <a:solidFill>
                  <a:srgbClr val="CC0000"/>
                </a:solidFill>
              </a:rPr>
            </a:br>
            <a:endParaRPr lang="ru-RU" sz="2400" b="1">
              <a:solidFill>
                <a:srgbClr val="CC0000"/>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r="53378" b="5962"/>
          <a:stretch>
            <a:fillRect/>
          </a:stretch>
        </p:blipFill>
        <p:spPr bwMode="auto">
          <a:xfrm>
            <a:off x="539750" y="1125538"/>
            <a:ext cx="3284538" cy="4608512"/>
          </a:xfrm>
          <a:prstGeom prst="rect">
            <a:avLst/>
          </a:prstGeom>
          <a:noFill/>
          <a:ln w="38100">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05" name="Text Box 5"/>
          <p:cNvSpPr txBox="1">
            <a:spLocks noChangeArrowheads="1"/>
          </p:cNvSpPr>
          <p:nvPr/>
        </p:nvSpPr>
        <p:spPr bwMode="auto">
          <a:xfrm>
            <a:off x="2195513" y="260350"/>
            <a:ext cx="4595812"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2800" b="1">
                <a:solidFill>
                  <a:schemeClr val="accent2"/>
                </a:solidFill>
              </a:rPr>
              <a:t>Герои первых пятилеток</a:t>
            </a:r>
          </a:p>
        </p:txBody>
      </p:sp>
      <p:sp>
        <p:nvSpPr>
          <p:cNvPr id="25606" name="Text Box 6"/>
          <p:cNvSpPr txBox="1">
            <a:spLocks noChangeArrowheads="1"/>
          </p:cNvSpPr>
          <p:nvPr/>
        </p:nvSpPr>
        <p:spPr bwMode="auto">
          <a:xfrm>
            <a:off x="1187450" y="5805488"/>
            <a:ext cx="18192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2400" b="1">
                <a:solidFill>
                  <a:srgbClr val="A50021"/>
                </a:solidFill>
              </a:rPr>
              <a:t>Прасковья</a:t>
            </a:r>
          </a:p>
          <a:p>
            <a:r>
              <a:rPr lang="ru-RU" sz="2400" b="1">
                <a:solidFill>
                  <a:srgbClr val="A50021"/>
                </a:solidFill>
              </a:rPr>
              <a:t>Ангелина</a:t>
            </a:r>
          </a:p>
        </p:txBody>
      </p:sp>
      <p:pic>
        <p:nvPicPr>
          <p:cNvPr id="2560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r="56258"/>
          <a:stretch>
            <a:fillRect/>
          </a:stretch>
        </p:blipFill>
        <p:spPr bwMode="auto">
          <a:xfrm>
            <a:off x="4859338" y="1125538"/>
            <a:ext cx="3148012" cy="4535487"/>
          </a:xfrm>
          <a:prstGeom prst="rect">
            <a:avLst/>
          </a:prstGeom>
          <a:noFill/>
          <a:ln w="38100">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08" name="Text Box 8"/>
          <p:cNvSpPr txBox="1">
            <a:spLocks noChangeArrowheads="1"/>
          </p:cNvSpPr>
          <p:nvPr/>
        </p:nvSpPr>
        <p:spPr bwMode="auto">
          <a:xfrm>
            <a:off x="5795963" y="5805488"/>
            <a:ext cx="1620837"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ru-RU" sz="2400" b="1">
                <a:solidFill>
                  <a:srgbClr val="A50021"/>
                </a:solidFill>
              </a:rPr>
              <a:t>Алексей</a:t>
            </a:r>
          </a:p>
          <a:p>
            <a:pPr algn="ctr"/>
            <a:r>
              <a:rPr lang="ru-RU" sz="2400" b="1">
                <a:solidFill>
                  <a:srgbClr val="A50021"/>
                </a:solidFill>
              </a:rPr>
              <a:t>Стаханов</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011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l="3047" t="22752" r="71567" b="13600"/>
          <a:stretch>
            <a:fillRect/>
          </a:stretch>
        </p:blipFill>
        <p:spPr bwMode="auto">
          <a:xfrm>
            <a:off x="323850" y="260350"/>
            <a:ext cx="3044825" cy="6192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0118" name="Rectangle 6"/>
          <p:cNvSpPr>
            <a:spLocks noChangeArrowheads="1"/>
          </p:cNvSpPr>
          <p:nvPr/>
        </p:nvSpPr>
        <p:spPr bwMode="auto">
          <a:xfrm>
            <a:off x="3995738" y="765175"/>
            <a:ext cx="3960812" cy="502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90000"/>
              </a:lnSpc>
              <a:spcBef>
                <a:spcPct val="20000"/>
              </a:spcBef>
            </a:pPr>
            <a:r>
              <a:rPr lang="ru-RU" sz="2400" b="1">
                <a:solidFill>
                  <a:srgbClr val="CC0000"/>
                </a:solidFill>
              </a:rPr>
              <a:t>В 1931 году - за инициативу, проявленную в деле ударничества и социалистического соревнования, обеспечивших успешное выполнение первого пятилетнего плана развития народного хозяйства страны - ВЛКСМ награжден орденом Трудового Красного Знамени.</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solidFill>
            <a:srgbClr val="CCECFF"/>
          </a:solidFill>
          <a:ln w="38100">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164" name="Rectangle 4"/>
          <p:cNvSpPr>
            <a:spLocks noChangeArrowheads="1"/>
          </p:cNvSpPr>
          <p:nvPr/>
        </p:nvSpPr>
        <p:spPr bwMode="auto">
          <a:xfrm rot="-519542">
            <a:off x="250825" y="333375"/>
            <a:ext cx="4562475" cy="301307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CC0000"/>
                </a:solidFill>
              </a:rPr>
              <a:t>В сорок первом в атаке, Сквозь крутые снега,</a:t>
            </a:r>
          </a:p>
          <a:p>
            <a:pPr algn="ctr"/>
            <a:r>
              <a:rPr lang="ru-RU" sz="2400" b="1">
                <a:solidFill>
                  <a:srgbClr val="CC0000"/>
                </a:solidFill>
              </a:rPr>
              <a:t>Шли ребята на танки, Сокрушая врага,</a:t>
            </a:r>
          </a:p>
          <a:p>
            <a:pPr algn="ctr"/>
            <a:r>
              <a:rPr lang="ru-RU" sz="2400" b="1">
                <a:solidFill>
                  <a:srgbClr val="CC0000"/>
                </a:solidFill>
              </a:rPr>
              <a:t>А за ними другие поднимались вослед,</a:t>
            </a:r>
          </a:p>
          <a:p>
            <a:pPr algn="ctr"/>
            <a:r>
              <a:rPr lang="ru-RU" sz="2400" b="1">
                <a:solidFill>
                  <a:srgbClr val="CC0000"/>
                </a:solidFill>
              </a:rPr>
              <a:t>Возле самого сердца - КОМСОМОЛЬСКИЙ БИЛЕТ!</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3732" name="Rectangle 4"/>
          <p:cNvSpPr>
            <a:spLocks noChangeArrowheads="1"/>
          </p:cNvSpPr>
          <p:nvPr/>
        </p:nvSpPr>
        <p:spPr bwMode="auto">
          <a:xfrm>
            <a:off x="0" y="476250"/>
            <a:ext cx="9323388" cy="6001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i="1" dirty="0">
                <a:solidFill>
                  <a:srgbClr val="0000FF"/>
                </a:solidFill>
              </a:rPr>
              <a:t>Комсомольские поколения… О них сложено не </a:t>
            </a:r>
            <a:r>
              <a:rPr lang="ru-RU" sz="2400" b="1" i="1" dirty="0">
                <a:solidFill>
                  <a:schemeClr val="bg1"/>
                </a:solidFill>
              </a:rPr>
              <a:t>мало песен</a:t>
            </a:r>
            <a:r>
              <a:rPr lang="ru-RU" sz="2400" b="1" i="1" dirty="0">
                <a:solidFill>
                  <a:srgbClr val="0000FF"/>
                </a:solidFill>
              </a:rPr>
              <a:t> и стихов, написаны романы, сняты кинофильмы. Каждое из поколений внесло в историю свою неповторимость, свою биографию, своё мужество.</a:t>
            </a:r>
          </a:p>
          <a:p>
            <a:pPr algn="ctr"/>
            <a:r>
              <a:rPr lang="ru-RU" sz="2400" b="1" i="1" dirty="0">
                <a:solidFill>
                  <a:srgbClr val="0000FF"/>
                </a:solidFill>
              </a:rPr>
              <a:t> Остались в прошлом славный пройденный путь, с честью заслуженные боевые и трудовые награды. Но жива память людей о беспокойной юности, комсомольском братстве. Это целая эпоха в жизни страны, когда рождались большие комсомольские стройки, руками молодых возводились города. Теперь это уже история. Но, даже утратив свой прежний идеологический смысл, День рождения комсомола продолжает оставаться одним из любимых праздников тех, кто связывал свою юность с ВЛКСМ. Комсомол не канул в </a:t>
            </a:r>
            <a:r>
              <a:rPr lang="ru-RU" sz="2400" b="1" i="1" dirty="0" smtClean="0">
                <a:solidFill>
                  <a:srgbClr val="0000FF"/>
                </a:solidFill>
              </a:rPr>
              <a:t>Лету, </a:t>
            </a:r>
            <a:r>
              <a:rPr lang="ru-RU" sz="2400" b="1" i="1" dirty="0">
                <a:solidFill>
                  <a:srgbClr val="0000FF"/>
                </a:solidFill>
              </a:rPr>
              <a:t>остались его дела, его дух.</a:t>
            </a:r>
            <a:br>
              <a:rPr lang="ru-RU" sz="2400" b="1" i="1" dirty="0">
                <a:solidFill>
                  <a:srgbClr val="0000FF"/>
                </a:solidFill>
              </a:rPr>
            </a:br>
            <a:endParaRPr lang="ru-RU" sz="2400" b="1" i="1" dirty="0">
              <a:solidFill>
                <a:srgbClr val="0000FF"/>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2229" name="Rectangle 5"/>
          <p:cNvSpPr>
            <a:spLocks noChangeArrowheads="1"/>
          </p:cNvSpPr>
          <p:nvPr/>
        </p:nvSpPr>
        <p:spPr bwMode="auto">
          <a:xfrm>
            <a:off x="0" y="2492375"/>
            <a:ext cx="4500563"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FFFF00"/>
                </a:solidFill>
              </a:rPr>
              <a:t>В 1917 году в Петрограде организационно оформился ориентирующийся на большевиков Социалистический союз рабочей молодёжи (ССРМ). </a:t>
            </a:r>
          </a:p>
          <a:p>
            <a:pPr algn="ctr"/>
            <a:r>
              <a:rPr lang="ru-RU" sz="2400" b="1">
                <a:solidFill>
                  <a:srgbClr val="FFFF00"/>
                </a:solidFill>
              </a:rPr>
              <a:t> </a:t>
            </a:r>
          </a:p>
        </p:txBody>
      </p:sp>
      <p:sp>
        <p:nvSpPr>
          <p:cNvPr id="52230" name="Rectangle 6"/>
          <p:cNvSpPr>
            <a:spLocks noChangeArrowheads="1"/>
          </p:cNvSpPr>
          <p:nvPr/>
        </p:nvSpPr>
        <p:spPr bwMode="auto">
          <a:xfrm>
            <a:off x="827088" y="260350"/>
            <a:ext cx="7780337"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2800" b="1" i="1">
                <a:solidFill>
                  <a:srgbClr val="FFFF00"/>
                </a:solidFill>
              </a:rPr>
              <a:t>Из истории Комсомольской организации:</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hutterstock_216747175-1024x1024"/>
          <p:cNvPicPr>
            <a:picLocks noChangeAspect="1" noChangeArrowheads="1"/>
          </p:cNvPicPr>
          <p:nvPr/>
        </p:nvPicPr>
        <p:blipFill>
          <a:blip r:embed="rId2">
            <a:lum bright="14000"/>
            <a:extLst>
              <a:ext uri="{28A0092B-C50C-407E-A947-70E740481C1C}">
                <a14:useLocalDpi xmlns:a14="http://schemas.microsoft.com/office/drawing/2010/main" xmlns="" val="0"/>
              </a:ext>
            </a:extLst>
          </a:blip>
          <a:srcRect/>
          <a:stretch>
            <a:fillRect/>
          </a:stretch>
        </p:blipFill>
        <p:spPr bwMode="auto">
          <a:xfrm>
            <a:off x="0" y="0"/>
            <a:ext cx="9144000" cy="6854825"/>
          </a:xfrm>
          <a:prstGeom prst="rect">
            <a:avLst/>
          </a:prstGeom>
          <a:noFill/>
          <a:extLst>
            <a:ext uri="{909E8E84-426E-40DD-AFC4-6F175D3DCCD1}">
              <a14:hiddenFill xmlns:a14="http://schemas.microsoft.com/office/drawing/2010/main" xmlns="">
                <a:solidFill>
                  <a:srgbClr val="FFFFFF"/>
                </a:solidFill>
              </a14:hiddenFill>
            </a:ext>
          </a:extLst>
        </p:spPr>
      </p:pic>
      <p:pic>
        <p:nvPicPr>
          <p:cNvPr id="97284" name="Picture 4" descr="Безымянный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1800" y="0"/>
            <a:ext cx="8027988" cy="4508500"/>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9640" name="Rectangle 8"/>
          <p:cNvSpPr>
            <a:spLocks noChangeArrowheads="1"/>
          </p:cNvSpPr>
          <p:nvPr/>
        </p:nvSpPr>
        <p:spPr bwMode="auto">
          <a:xfrm>
            <a:off x="179388" y="4575175"/>
            <a:ext cx="9144000"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a:solidFill>
                  <a:srgbClr val="00FFFF"/>
                </a:solidFill>
              </a:rPr>
              <a:t>29 октября 1918 года прошёл I Всероссийский съезд союзов рабочей и крестьянской молодёжи, на котором было провозглашено создание РКСМ.</a:t>
            </a:r>
          </a:p>
          <a:p>
            <a:pPr algn="ctr"/>
            <a:r>
              <a:rPr lang="ru-RU" sz="2400">
                <a:solidFill>
                  <a:srgbClr val="00FFFF"/>
                </a:solidFill>
              </a:rPr>
              <a:t>В марте 1926 года был переименован во Всесоюзный ленинский коммунистический союз молодёжи (ВЛКСМ). </a:t>
            </a:r>
          </a:p>
          <a:p>
            <a:pPr algn="ctr"/>
            <a:endParaRPr lang="ru-RU" sz="2400">
              <a:solidFill>
                <a:srgbClr val="00FFFF"/>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additive="base">
                                        <p:cTn id="7" dur="3000" fill="hold"/>
                                        <p:tgtEl>
                                          <p:spTgt spid="97284"/>
                                        </p:tgtEl>
                                        <p:attrNameLst>
                                          <p:attrName>ppt_x</p:attrName>
                                        </p:attrNameLst>
                                      </p:cBhvr>
                                      <p:tavLst>
                                        <p:tav tm="0">
                                          <p:val>
                                            <p:strVal val="#ppt_x"/>
                                          </p:val>
                                        </p:tav>
                                        <p:tav tm="100000">
                                          <p:val>
                                            <p:strVal val="#ppt_x"/>
                                          </p:val>
                                        </p:tav>
                                      </p:tavLst>
                                    </p:anim>
                                    <p:anim calcmode="lin" valueType="num">
                                      <p:cBhvr additive="base">
                                        <p:cTn id="8" dur="3000" fill="hold"/>
                                        <p:tgtEl>
                                          <p:spTgt spid="97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l="3192" t="-1064" r="5791" b="21040"/>
          <a:stretch>
            <a:fillRect/>
          </a:stretch>
        </p:blipFill>
        <p:spPr bwMode="auto">
          <a:xfrm>
            <a:off x="0" y="0"/>
            <a:ext cx="9144000" cy="6858000"/>
          </a:xfrm>
          <a:prstGeom prst="rect">
            <a:avLst/>
          </a:prstGeom>
          <a:noFill/>
          <a:ln w="38100">
            <a:solidFill>
              <a:srgbClr val="CC99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557" name="Rectangle 5"/>
          <p:cNvSpPr>
            <a:spLocks noChangeArrowheads="1"/>
          </p:cNvSpPr>
          <p:nvPr/>
        </p:nvSpPr>
        <p:spPr bwMode="auto">
          <a:xfrm>
            <a:off x="0" y="6035675"/>
            <a:ext cx="9144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FF0000"/>
                </a:solidFill>
              </a:rPr>
              <a:t>Делегаты I Всероссийского съезда союзов рабочей и крестьянской молодёжи, Октябрь 1918 года</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ire_texture1413 (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6803" name="Rectangle 3"/>
          <p:cNvSpPr>
            <a:spLocks noChangeArrowheads="1"/>
          </p:cNvSpPr>
          <p:nvPr/>
        </p:nvSpPr>
        <p:spPr bwMode="auto">
          <a:xfrm>
            <a:off x="0" y="3163888"/>
            <a:ext cx="4787900" cy="1798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80000"/>
              </a:lnSpc>
              <a:spcBef>
                <a:spcPct val="20000"/>
              </a:spcBef>
            </a:pPr>
            <a:r>
              <a:rPr lang="ru-RU" sz="2800" b="1">
                <a:solidFill>
                  <a:srgbClr val="00FFFF"/>
                </a:solidFill>
              </a:rPr>
              <a:t>Инициатором создания и основным идеологом комсомольской организации стал        В.И. Ленин. </a:t>
            </a:r>
          </a:p>
        </p:txBody>
      </p:sp>
      <p:pic>
        <p:nvPicPr>
          <p:cNvPr id="7680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l="48828" t="7396" r="5104" b="11824"/>
          <a:stretch>
            <a:fillRect/>
          </a:stretch>
        </p:blipFill>
        <p:spPr bwMode="auto">
          <a:xfrm>
            <a:off x="4859338" y="404813"/>
            <a:ext cx="4105275" cy="5976937"/>
          </a:xfrm>
          <a:prstGeom prst="rect">
            <a:avLst/>
          </a:prstGeom>
          <a:noFill/>
          <a:ln w="38100">
            <a:solidFill>
              <a:srgbClr val="CC99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038" name="Text Box 6"/>
          <p:cNvSpPr txBox="1">
            <a:spLocks noChangeArrowheads="1"/>
          </p:cNvSpPr>
          <p:nvPr/>
        </p:nvSpPr>
        <p:spPr bwMode="auto">
          <a:xfrm>
            <a:off x="250825" y="1484313"/>
            <a:ext cx="3960813"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dirty="0">
                <a:solidFill>
                  <a:srgbClr val="CC0000"/>
                </a:solidFill>
              </a:rPr>
              <a:t>День 29 октября и стал Днём рождения комсомола. Комсомол – организация, которая в течении десятилетий служила школой жизни для многих поколений советских людей; организация внёсшая огромный вклад в героическую историю нашей </a:t>
            </a:r>
            <a:r>
              <a:rPr lang="ru-RU" sz="2400" b="1" dirty="0" smtClean="0">
                <a:solidFill>
                  <a:srgbClr val="CC0000"/>
                </a:solidFill>
              </a:rPr>
              <a:t>Родины.</a:t>
            </a:r>
            <a:endParaRPr lang="ru-RU" sz="2400" b="1" dirty="0">
              <a:solidFill>
                <a:srgbClr val="CC0000"/>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885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l="3050" t="39903" r="2975" b="5287"/>
          <a:stretch>
            <a:fillRect/>
          </a:stretch>
        </p:blipFill>
        <p:spPr bwMode="auto">
          <a:xfrm>
            <a:off x="682625" y="260350"/>
            <a:ext cx="7921625" cy="345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8855" name="Rectangle 7"/>
          <p:cNvSpPr>
            <a:spLocks noChangeArrowheads="1"/>
          </p:cNvSpPr>
          <p:nvPr/>
        </p:nvSpPr>
        <p:spPr bwMode="auto">
          <a:xfrm>
            <a:off x="2051050" y="4149725"/>
            <a:ext cx="5040313"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solidFill>
                  <a:srgbClr val="0000FF"/>
                </a:solidFill>
              </a:rPr>
              <a:t>Комсомольский билет, члена - Всесоюзного коммунистического союза молодежи (ВЛКСМ)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8000">
        <p15:prstTrans prst="pageCurlDouble"/>
      </p:transition>
    </mc:Choice>
    <mc:Fallback>
      <p:transition spd="slow" advClick="0" advTm="8000">
        <p:fade/>
      </p:transition>
    </mc:Fallback>
  </mc:AlternateContent>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528</Words>
  <Application>Microsoft Office PowerPoint</Application>
  <PresentationFormat>Экран (4:3)</PresentationFormat>
  <Paragraphs>53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МУК "Анапская ЦБС"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комсомола</dc:title>
  <dc:creator>1_2</dc:creator>
  <cp:lastModifiedBy>ОКТ</cp:lastModifiedBy>
  <cp:revision>43</cp:revision>
  <dcterms:created xsi:type="dcterms:W3CDTF">2018-02-28T06:38:51Z</dcterms:created>
  <dcterms:modified xsi:type="dcterms:W3CDTF">2018-03-23T12:21:19Z</dcterms:modified>
</cp:coreProperties>
</file>