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0" r:id="rId3"/>
    <p:sldId id="267" r:id="rId4"/>
    <p:sldId id="266" r:id="rId5"/>
    <p:sldId id="272" r:id="rId6"/>
    <p:sldId id="294" r:id="rId7"/>
    <p:sldId id="299" r:id="rId8"/>
    <p:sldId id="277" r:id="rId9"/>
    <p:sldId id="273" r:id="rId10"/>
    <p:sldId id="269" r:id="rId11"/>
    <p:sldId id="301" r:id="rId12"/>
    <p:sldId id="278" r:id="rId13"/>
    <p:sldId id="282" r:id="rId14"/>
    <p:sldId id="284" r:id="rId15"/>
    <p:sldId id="286" r:id="rId16"/>
    <p:sldId id="289" r:id="rId17"/>
    <p:sldId id="300" r:id="rId18"/>
    <p:sldId id="279" r:id="rId19"/>
    <p:sldId id="271" r:id="rId20"/>
    <p:sldId id="287" r:id="rId21"/>
    <p:sldId id="302" r:id="rId22"/>
    <p:sldId id="306" r:id="rId23"/>
    <p:sldId id="304" r:id="rId24"/>
    <p:sldId id="307" r:id="rId25"/>
    <p:sldId id="303" r:id="rId26"/>
    <p:sldId id="288" r:id="rId27"/>
    <p:sldId id="258" r:id="rId28"/>
    <p:sldId id="308" r:id="rId29"/>
    <p:sldId id="295" r:id="rId30"/>
    <p:sldId id="256" r:id="rId31"/>
    <p:sldId id="259" r:id="rId32"/>
    <p:sldId id="257" r:id="rId33"/>
    <p:sldId id="281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FF"/>
    <a:srgbClr val="CCCCFF"/>
    <a:srgbClr val="9999FF"/>
    <a:srgbClr val="FF0000"/>
    <a:srgbClr val="0000FF"/>
    <a:srgbClr val="FF9900"/>
    <a:srgbClr val="CC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66781" autoAdjust="0"/>
  </p:normalViewPr>
  <p:slideViewPr>
    <p:cSldViewPr>
      <p:cViewPr varScale="1">
        <p:scale>
          <a:sx n="73" d="100"/>
          <a:sy n="73" d="100"/>
        </p:scale>
        <p:origin x="-12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0A605-21F0-4919-8A24-A55E2C87050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36598"/>
      </p:ext>
    </p:extLst>
  </p:cSld>
  <p:clrMapOvr>
    <a:masterClrMapping/>
  </p:clrMapOvr>
  <p:transition spd="slow" advClick="0" advTm="8000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41A74-7608-45F1-AC8D-DDA05E6B05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9555223"/>
      </p:ext>
    </p:extLst>
  </p:cSld>
  <p:clrMapOvr>
    <a:masterClrMapping/>
  </p:clrMapOvr>
  <p:transition spd="slow" advClick="0" advTm="8000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2E933-5823-49C5-B29E-22AF79C16E2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4483134"/>
      </p:ext>
    </p:extLst>
  </p:cSld>
  <p:clrMapOvr>
    <a:masterClrMapping/>
  </p:clrMapOvr>
  <p:transition spd="slow" advClick="0" advTm="8000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585FE-7A96-46BD-87F8-439CAE1A6D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9839055"/>
      </p:ext>
    </p:extLst>
  </p:cSld>
  <p:clrMapOvr>
    <a:masterClrMapping/>
  </p:clrMapOvr>
  <p:transition spd="slow" advClick="0" advTm="8000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BBC1D-7FC0-4A69-A74A-AB91426A86E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804414"/>
      </p:ext>
    </p:extLst>
  </p:cSld>
  <p:clrMapOvr>
    <a:masterClrMapping/>
  </p:clrMapOvr>
  <p:transition spd="slow" advClick="0" advTm="8000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D98E6-1AEF-49D1-AA7F-201370CEAB2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5688372"/>
      </p:ext>
    </p:extLst>
  </p:cSld>
  <p:clrMapOvr>
    <a:masterClrMapping/>
  </p:clrMapOvr>
  <p:transition spd="slow" advClick="0" advTm="8000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DBAB17-5F82-422A-8BF0-D4973C8AEA8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5557324"/>
      </p:ext>
    </p:extLst>
  </p:cSld>
  <p:clrMapOvr>
    <a:masterClrMapping/>
  </p:clrMapOvr>
  <p:transition spd="slow" advClick="0" advTm="8000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17922-6865-4AC2-AC7E-1924C1F649E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5390436"/>
      </p:ext>
    </p:extLst>
  </p:cSld>
  <p:clrMapOvr>
    <a:masterClrMapping/>
  </p:clrMapOvr>
  <p:transition spd="slow" advClick="0" advTm="8000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7C0CC-15AC-4C3B-9251-86A0F40F092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396178"/>
      </p:ext>
    </p:extLst>
  </p:cSld>
  <p:clrMapOvr>
    <a:masterClrMapping/>
  </p:clrMapOvr>
  <p:transition spd="slow" advClick="0" advTm="8000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3A372-BF6D-4E23-88ED-E25AB0587C8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7722342"/>
      </p:ext>
    </p:extLst>
  </p:cSld>
  <p:clrMapOvr>
    <a:masterClrMapping/>
  </p:clrMapOvr>
  <p:transition spd="slow" advClick="0" advTm="8000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1ABE7-38B4-4414-AC7D-92DC6CC4EA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9929319"/>
      </p:ext>
    </p:extLst>
  </p:cSld>
  <p:clrMapOvr>
    <a:masterClrMapping/>
  </p:clrMapOvr>
  <p:transition spd="slow" advClick="0" advTm="8000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4BDCF9-1787-4EB8-8483-0BE8B76CC13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>
    <p:wheel spokes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58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WordArt 6"/>
          <p:cNvSpPr>
            <a:spLocks noChangeArrowheads="1" noChangeShapeType="1" noTextEdit="1"/>
          </p:cNvSpPr>
          <p:nvPr/>
        </p:nvSpPr>
        <p:spPr bwMode="auto">
          <a:xfrm>
            <a:off x="4787900" y="1341438"/>
            <a:ext cx="4105275" cy="3240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Антон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Семёнович</a:t>
            </a:r>
          </a:p>
          <a:p>
            <a:pPr algn="ctr"/>
            <a:r>
              <a:rPr lang="ru-RU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Макаренко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5449888" y="5705475"/>
            <a:ext cx="30210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1600" b="1"/>
              <a:t>Презентация, посвящённая </a:t>
            </a:r>
          </a:p>
          <a:p>
            <a:pPr algn="ctr"/>
            <a:r>
              <a:rPr lang="ru-RU" sz="1600" b="1"/>
              <a:t>130-летию со дня рождения</a:t>
            </a:r>
          </a:p>
          <a:p>
            <a:pPr algn="ctr"/>
            <a:r>
              <a:rPr lang="ru-RU" sz="1600" b="1"/>
              <a:t>А.С.Макаренко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16463" y="0"/>
            <a:ext cx="4427537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"/>
              <a:t>Муниципальное бюджетное учреждение культуры                                                                                                                                                                      «Анапская централизованная библиотечная система »                                                                                     Центральная библиотека.</a:t>
            </a: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t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4140200" y="333375"/>
            <a:ext cx="4464050" cy="629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b="1">
                <a:solidFill>
                  <a:srgbClr val="0000CC"/>
                </a:solidFill>
              </a:rPr>
              <a:t>Антон Макаренко приступил к работе в Крюковском двухклассном железнодорожном училище. Он стал учителем русского языка, рисования и черчения. 1 сентября 1911 г. по распоряжению инспектора народных училищ Херсонской губернии Макаренко был переведен в железнодорожное училище на станции Долинская. Антон Семенович стал воспитателем в  ученическом общежитии. </a:t>
            </a:r>
          </a:p>
        </p:txBody>
      </p:sp>
      <p:pic>
        <p:nvPicPr>
          <p:cNvPr id="16390" name="Picture 6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477838"/>
            <a:ext cx="3765550" cy="5688012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79388" y="1412875"/>
            <a:ext cx="4537075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Максим Горький был его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кумиром. Антон и сам пробовал в юности сочинять. В 1914 году написал рассказ и послал Горькому. И получил короткий ответ: </a:t>
            </a:r>
            <a:r>
              <a:rPr lang="ru-RU" sz="2400" b="1" dirty="0" smtClean="0">
                <a:solidFill>
                  <a:srgbClr val="0000FF"/>
                </a:solidFill>
              </a:rPr>
              <a:t>«Тема </a:t>
            </a:r>
            <a:endParaRPr lang="ru-RU" sz="2400" b="1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интересная, написано слабо</a:t>
            </a:r>
            <a:r>
              <a:rPr lang="ru-RU" sz="2400" b="1" dirty="0" smtClean="0">
                <a:solidFill>
                  <a:srgbClr val="0000FF"/>
                </a:solidFill>
              </a:rPr>
              <a:t>.» </a:t>
            </a:r>
            <a:r>
              <a:rPr lang="ru-RU" sz="2400" b="1" dirty="0">
                <a:solidFill>
                  <a:srgbClr val="0000FF"/>
                </a:solidFill>
              </a:rPr>
              <a:t>Это отбило охоту писать, но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подтолкнуло к учебе.</a:t>
            </a:r>
            <a:r>
              <a:rPr lang="ru-RU" sz="2400" dirty="0">
                <a:solidFill>
                  <a:srgbClr val="0000FF"/>
                </a:solidFill>
              </a:rPr>
              <a:t> </a:t>
            </a:r>
          </a:p>
        </p:txBody>
      </p:sp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825" y="692150"/>
            <a:ext cx="3767138" cy="5400675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14808c7634b4ca39f17549818b51aa5-psdvecto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lum bright="-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8913"/>
            <a:ext cx="6842125" cy="547528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692275" y="5734050"/>
            <a:ext cx="632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/>
              <a:t>Крюковской железнодорожное училище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8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6"/>
          <p:cNvSpPr>
            <a:spLocks noChangeArrowheads="1"/>
          </p:cNvSpPr>
          <p:nvPr/>
        </p:nvSpPr>
        <p:spPr bwMode="auto">
          <a:xfrm>
            <a:off x="0" y="5426075"/>
            <a:ext cx="9144000" cy="14319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ru-RU" sz="2200" b="1">
                <a:solidFill>
                  <a:srgbClr val="0000CC"/>
                </a:solidFill>
                <a:latin typeface="Times New Roman" panose="02020603050405020304" pitchFamily="18" charset="0"/>
              </a:rPr>
              <a:t>В августе 1912 г. А.С.Макаренко поступает в учительский институт в Полтаве и июле 1917 г. заканчивает его с золотой медалью. По окончании института Макаренко становится учителем Полтавского Высшего начального училища, в котором проработал до конца 1917 г.</a:t>
            </a: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et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3167062" cy="5257800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3924300" y="836613"/>
            <a:ext cx="446563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В 30 лет Антон Семенович возвращается в Крюковское железнодорожное училище, которое в 1917 г. было преобразовано в Высшее начальное училище. Теперь Макаренко стал руководителем педагогического коллектива, ответственным за воспитание детей.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84213" y="1916113"/>
            <a:ext cx="7993062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CC"/>
                </a:solidFill>
              </a:rPr>
              <a:t>В августе 1919 г. после занятия Крюкова белогвардейцами Антон Семенович переезжает в Полтаву, где становится заведующим начальной школы, а в сентябре 1920 г. (в 32 года) Макаренко принимает предложение Полтавского отдела народного образования организовать и возглавить колонию для беспризорных и несовершеннолетних правонарушителей. </a:t>
            </a:r>
            <a:br>
              <a:rPr lang="ru-RU" sz="2400" b="1" i="1">
                <a:solidFill>
                  <a:srgbClr val="0000CC"/>
                </a:solidFill>
              </a:rPr>
            </a:br>
            <a:endParaRPr lang="ru-RU" sz="2400" b="1" i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Содержимое 6" descr="i (24).jp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1042988" y="6229350"/>
            <a:ext cx="5656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</a:rPr>
              <a:t>Ребята - беспризорники</a:t>
            </a: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179388" y="908050"/>
            <a:ext cx="47879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Закончил педагогический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институт с золотой медалью, взялся за дипломную работу, которая, называлась «Кризис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современной педагогики».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Так что «свою» педагогику в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колонии начинал человек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опытный, исходивший в своей практике и из жизни, и из солидной суммы знаний.</a:t>
            </a:r>
          </a:p>
        </p:txBody>
      </p:sp>
      <p:pic>
        <p:nvPicPr>
          <p:cNvPr id="50181" name="Picture 5" descr="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49275"/>
            <a:ext cx="3492500" cy="482441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et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644900"/>
            <a:ext cx="9144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FF"/>
                </a:solidFill>
              </a:rPr>
              <a:t>Так начиналась колония Макаренко - нашли старый 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</a:rPr>
              <a:t>монастырь, наложили заплаты на крышу, чтобы не протекала, и привезли ребят, беспризорников от 14 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</a:rPr>
              <a:t>до 18 лет, собранных в течение нескольких дней на вокзалах и улицах. И сказали им: - Вы здесь </a:t>
            </a:r>
          </a:p>
          <a:p>
            <a:pPr algn="ctr"/>
            <a:r>
              <a:rPr lang="ru-RU" sz="2400" b="1" i="1">
                <a:solidFill>
                  <a:srgbClr val="0000FF"/>
                </a:solidFill>
              </a:rPr>
              <a:t>хозяева. Нет кроватей - сделайте для себя кровати, нет столов - сделайте столы, стулья, побелите стены, вставьте стекла, почините двери... </a:t>
            </a:r>
          </a:p>
          <a:p>
            <a:pPr algn="ctr">
              <a:spcBef>
                <a:spcPct val="50000"/>
              </a:spcBef>
            </a:pPr>
            <a:endParaRPr lang="ru-RU" sz="2400" b="1" i="1">
              <a:solidFill>
                <a:srgbClr val="0000FF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pic>
        <p:nvPicPr>
          <p:cNvPr id="27657" name="Picture 9" descr="fotogor_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688" y="0"/>
            <a:ext cx="5761037" cy="354965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фон кирпичики"/>
          <p:cNvPicPr>
            <a:picLocks noChangeAspect="1" noChangeArrowheads="1"/>
          </p:cNvPicPr>
          <p:nvPr/>
        </p:nvPicPr>
        <p:blipFill>
          <a:blip r:embed="rId2" cstate="email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50825" y="2971800"/>
            <a:ext cx="8208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 b="1">
              <a:solidFill>
                <a:schemeClr val="tx2"/>
              </a:solidFill>
            </a:endParaRPr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292725" y="5516563"/>
            <a:ext cx="32400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C0000"/>
                </a:solidFill>
              </a:rPr>
              <a:t>А.С. Макаренко и его воспитанники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014808c7634b4ca39f17549818b51aa5-psdvecto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95288" y="260350"/>
            <a:ext cx="8424862" cy="636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66FF"/>
                </a:solidFill>
              </a:rPr>
              <a:t>Антон Макаренко </a:t>
            </a:r>
          </a:p>
          <a:p>
            <a:pPr algn="ctr"/>
            <a:r>
              <a:rPr lang="ru-RU" sz="2400" b="1" i="1">
                <a:solidFill>
                  <a:srgbClr val="CC0000"/>
                </a:solidFill>
              </a:rPr>
              <a:t>является одним из четырёх педагогов, определивших способ педагогического мышления в ХХ веке. Таких людей в истории педагогики,  которые оставили удивительный след в сердцах людей, единицы. Бог послал его российским детям в серьезные годы испытаний, когда взрослые делали Октябрьскую революцию, а дети, оставшиеся без родителей, в страданиях метались по стране. Очень много людей благодарны Макаренко за то, что не пропали, а вернулись к жизни, и у них сложилась </a:t>
            </a:r>
          </a:p>
          <a:p>
            <a:pPr algn="ctr"/>
            <a:r>
              <a:rPr lang="ru-RU" sz="2400" b="1" i="1">
                <a:solidFill>
                  <a:srgbClr val="CC0000"/>
                </a:solidFill>
              </a:rPr>
              <a:t>хорошая судьба. </a:t>
            </a:r>
          </a:p>
          <a:p>
            <a:pPr algn="ctr"/>
            <a:r>
              <a:rPr lang="ru-RU" sz="2400" b="1" i="1">
                <a:solidFill>
                  <a:srgbClr val="CC0000"/>
                </a:solidFill>
              </a:rPr>
              <a:t>Произведения Макаренко были переведены почти на все языки народов мира, а его главный труд — «Педагогическую поэму» - сравнивают с лучшими романами о воспитании. </a:t>
            </a: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437063" cy="318611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15888"/>
            <a:ext cx="3743325" cy="5041900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3573463"/>
            <a:ext cx="5292725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/>
              <a:t>Жизнь заставила всех работать и больших и маленьких. Если один «сачковал», сразу приходилось труднее </a:t>
            </a:r>
          </a:p>
          <a:p>
            <a:pPr algn="ctr"/>
            <a:r>
              <a:rPr lang="ru-RU" sz="2400" b="1"/>
              <a:t>другим, и они этого одного тут же и «воспитывали». Вот и все. Как в семье. </a:t>
            </a:r>
            <a:endParaRPr lang="ru-RU" sz="2400">
              <a:cs typeface="Arial" panose="020B0604020202020204" pitchFamily="34" charset="0"/>
            </a:endParaRPr>
          </a:p>
        </p:txBody>
      </p:sp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5219700" y="5300663"/>
            <a:ext cx="39243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b="1"/>
              <a:t>Оставалось только разумно управлять этим процессом, ставить цели, повышать </a:t>
            </a:r>
          </a:p>
          <a:p>
            <a:pPr algn="ctr"/>
            <a:r>
              <a:rPr lang="ru-RU" b="1"/>
              <a:t>требования.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98"/>
          <a:stretch>
            <a:fillRect/>
          </a:stretch>
        </p:blipFill>
        <p:spPr bwMode="auto">
          <a:xfrm>
            <a:off x="684213" y="260350"/>
            <a:ext cx="3600450" cy="54737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800600" y="908050"/>
            <a:ext cx="380365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Один из воспитанников коммуны,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осуждённый за воровство и бандитизм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которого Макаренко вытащил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из камеры смертников.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Макаренко призывал в каждом преступнике прежде всего видеть </a:t>
            </a:r>
            <a:r>
              <a:rPr lang="ru-RU" sz="2400" b="1" dirty="0" smtClean="0">
                <a:solidFill>
                  <a:srgbClr val="0000FF"/>
                </a:solidFill>
              </a:rPr>
              <a:t>человека.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187450" y="5949950"/>
            <a:ext cx="2432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000" b="1">
                <a:solidFill>
                  <a:srgbClr val="0000FF"/>
                </a:solidFill>
              </a:rPr>
              <a:t>Семён Калабалин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50825" y="2205038"/>
            <a:ext cx="5737225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Известна история ФЭДа,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фотоаппарата, почти не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уступавшего зарубежной лейке.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Его выпускали на своем заводе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четырнадцати –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семнадцатилетние мальчики 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девочки еще одного коллектива,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созданного Макаренко, -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коммуны имени Дзержинского.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ФЭД - 300 деталей с точностью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до 0,001 мм. А он не побоялся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предложить это ребятам. </a:t>
            </a:r>
          </a:p>
        </p:txBody>
      </p:sp>
      <p:pic>
        <p:nvPicPr>
          <p:cNvPr id="58374" name="Picture 6" descr="x_20500ee0"/>
          <p:cNvPicPr>
            <a:picLocks noChangeAspect="1" noChangeArrowheads="1"/>
          </p:cNvPicPr>
          <p:nvPr/>
        </p:nvPicPr>
        <p:blipFill>
          <a:blip r:embed="rId3">
            <a:lum bright="1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625" y="188913"/>
            <a:ext cx="3635375" cy="2808287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set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26"/>
          <a:stretch>
            <a:fillRect/>
          </a:stretch>
        </p:blipFill>
        <p:spPr bwMode="auto">
          <a:xfrm>
            <a:off x="611188" y="0"/>
            <a:ext cx="4176712" cy="6597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932363" y="404813"/>
            <a:ext cx="3887787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У одной из бывших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воспитанниц Макаренко,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ставшей педагогом, как-то спросили: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«Как вы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объясните феномен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Макаренко-воспитателя?»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«Феномена не было, -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ответила она. - 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Воспитывал он,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как и жил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 - сердцем».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set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539750" y="3860800"/>
            <a:ext cx="80645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Весной 1928 года  Антону Макаренко начали предъявлять нелепые обвинения. Чекисты были им явно недовольны. Резолюция звучала как приговор: «Система воспитательного процесса есть система не советская». Макаренко обратился за помощью к М. Горькому и он принял большое участие в судьбе и колонии, и самого Макаренко.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543550" cy="3860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79388" y="3248025"/>
            <a:ext cx="8496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054" r="4216" b="16106"/>
          <a:stretch>
            <a:fillRect/>
          </a:stretch>
        </p:blipFill>
        <p:spPr bwMode="auto">
          <a:xfrm>
            <a:off x="250825" y="865188"/>
            <a:ext cx="8585200" cy="41481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758950" y="207963"/>
            <a:ext cx="4973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C0000"/>
                </a:solidFill>
              </a:rPr>
              <a:t>Коммуна им. Ф.Э.Дзержинского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4618038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ru-RU" sz="2400" b="1" dirty="0">
              <a:solidFill>
                <a:srgbClr val="0000FF"/>
              </a:solidFill>
            </a:endParaRP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Когда тучи над Макаренко сгустились окончательно, Горький, используя свое влияние среди руководства ОГПУ, устроил ему перевод в новую коммуну под Харьковом, созданную чекистами в память  </a:t>
            </a:r>
            <a:r>
              <a:rPr lang="ru-RU" sz="2400" b="1" dirty="0" smtClean="0">
                <a:solidFill>
                  <a:srgbClr val="0000FF"/>
                </a:solidFill>
              </a:rPr>
              <a:t>о                        </a:t>
            </a:r>
            <a:r>
              <a:rPr lang="ru-RU" sz="2400" b="1" dirty="0">
                <a:solidFill>
                  <a:srgbClr val="0000FF"/>
                </a:solidFill>
              </a:rPr>
              <a:t>Ф.Э. Дзержинском.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323850" y="1557338"/>
            <a:ext cx="7991475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800" b="1" i="1" dirty="0">
                <a:solidFill>
                  <a:srgbClr val="0000FF"/>
                </a:solidFill>
              </a:rPr>
              <a:t>Но вскоре история повторилась. На Макаренко участились доносы. Антон Семенович знал, что в личном деле у него есть много темных </a:t>
            </a:r>
            <a:r>
              <a:rPr lang="ru-RU" sz="2800" b="1" i="1" dirty="0" smtClean="0">
                <a:solidFill>
                  <a:srgbClr val="0000FF"/>
                </a:solidFill>
              </a:rPr>
              <a:t>мест- </a:t>
            </a:r>
            <a:r>
              <a:rPr lang="ru-RU" sz="2800" b="1" i="1" dirty="0">
                <a:solidFill>
                  <a:srgbClr val="0000FF"/>
                </a:solidFill>
              </a:rPr>
              <a:t>это и обвинения в связи с братом – белым офицером, эмигрировавшим из России, и претензии к методам воспитания, которые называли белогвардейскими штучками.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14808c7634b4ca39f17549818b51aa5-psdvecto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995738" y="1085850"/>
            <a:ext cx="5148262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Его отзывают в Киев 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назначают помощником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начальника трудовых колоний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Украины. Он ходит на работу в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комиссариат внутренних дел,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пишет методики, борется с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ужесточением карательной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практики. Но эта самая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практика уже перемалывает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людей и в том доме, где он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работает. </a:t>
            </a:r>
            <a:endParaRPr lang="ru-RU" sz="24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8" name="Picture 4" descr="макаренко4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547688"/>
            <a:ext cx="3492500" cy="5473700"/>
          </a:xfrm>
          <a:prstGeom prst="rect">
            <a:avLst/>
          </a:prstGeom>
          <a:noFill/>
          <a:ln w="38100">
            <a:solidFill>
              <a:srgbClr val="9999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851275" y="549275"/>
            <a:ext cx="529272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FF"/>
                </a:solidFill>
              </a:rPr>
              <a:t>Он оставил педагогическую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работу, занявшись литературой,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буквально бежал из Киева в Москву.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Вместе с тем - его клеймят за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недооценку педагогической теории, научных методов воспитания, за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культ интуиции в воспитании;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повсюду отказываются от его </a:t>
            </a:r>
          </a:p>
          <a:p>
            <a:pPr algn="ctr"/>
            <a:r>
              <a:rPr lang="ru-RU" sz="2400" b="1" dirty="0">
                <a:solidFill>
                  <a:srgbClr val="0000FF"/>
                </a:solidFill>
              </a:rPr>
              <a:t>системы, ужесточают режим в детских исправительных </a:t>
            </a:r>
            <a:r>
              <a:rPr lang="ru-RU" sz="2400" b="1" dirty="0" smtClean="0">
                <a:solidFill>
                  <a:srgbClr val="0000FF"/>
                </a:solidFill>
              </a:rPr>
              <a:t>учреждениях.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43" r="3772"/>
          <a:stretch>
            <a:fillRect/>
          </a:stretch>
        </p:blipFill>
        <p:spPr bwMode="auto">
          <a:xfrm>
            <a:off x="179388" y="836613"/>
            <a:ext cx="3384550" cy="46529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50825" y="0"/>
            <a:ext cx="8413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66"/>
                </a:solidFill>
              </a:rPr>
              <a:t>Произведения Антона Семёновича Макаренко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789363"/>
            <a:ext cx="1828800" cy="2857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0050" y="908050"/>
            <a:ext cx="2063750" cy="31686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7675" y="3068638"/>
            <a:ext cx="2014538" cy="316865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8488" y="765175"/>
            <a:ext cx="1849437" cy="28797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et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58_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1638" y="287338"/>
            <a:ext cx="3954462" cy="6237287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572000" y="1125538"/>
            <a:ext cx="403225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Антон Макаренко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родился 13 марта 1888 г. в г. Белополье Харьковской губернии, ныне районный центр Сумской области Украины.</a:t>
            </a:r>
            <a:br>
              <a:rPr lang="ru-RU" sz="2400" b="1">
                <a:solidFill>
                  <a:srgbClr val="0000FF"/>
                </a:solidFill>
              </a:rPr>
            </a:br>
            <a:endParaRPr lang="ru-RU" sz="24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014808c7634b4ca39f17549818b51aa5-psdvecto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95288" y="765175"/>
            <a:ext cx="4562475" cy="465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None/>
            </a:pPr>
            <a:r>
              <a:rPr lang="ru-RU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Антон Семёнович Макаренко скоропостижно скончался  1 апреля 1939 года на ст. Голицыно Белорусско-Балтийской железной дороги в вагоне пригородного поезда. Он умер от тяжелой болезни сердца в возрасте 51 года. Похоронен в Москве на Новодевичьем кладбище. </a:t>
            </a:r>
          </a:p>
          <a:p>
            <a:pPr algn="ctr">
              <a:spcBef>
                <a:spcPct val="5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endParaRPr lang="ru-RU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 descr="makarenko_grave_20071230164508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04813"/>
            <a:ext cx="3529013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14808c7634b4ca39f17549818b51aa5-psdvecto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y_588e1aa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9700" y="620713"/>
            <a:ext cx="3702050" cy="53292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95288" y="836613"/>
            <a:ext cx="4464050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Он утверждал, что воспитать ребенка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правильно и нормально гораздо легче, чем перевоспитать его. Высокие требования к себе, контроль родителей за каждым своим шагом — вот первый и главный метод воспитания. Нужен серьезный, простой, искренний тон в отношениях с детьми.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014808c7634b4ca39f17549818b51aa5-psdvecto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9388" y="476250"/>
            <a:ext cx="8713787" cy="521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0000FF"/>
                </a:solidFill>
              </a:rPr>
              <a:t>Основные идеи и уникальный практический опыт Макаренко в воспитании подростков, особенно трудных, находят отклик у многих педагогов разных стран вплоть </a:t>
            </a:r>
          </a:p>
          <a:p>
            <a:pPr algn="ctr"/>
            <a:r>
              <a:rPr lang="ru-RU" sz="2800" b="1" i="1">
                <a:solidFill>
                  <a:srgbClr val="0000FF"/>
                </a:solidFill>
              </a:rPr>
              <a:t>до наших дней.</a:t>
            </a:r>
          </a:p>
          <a:p>
            <a:pPr algn="ctr"/>
            <a:r>
              <a:rPr lang="ru-RU" sz="2800" b="1" i="1">
                <a:solidFill>
                  <a:srgbClr val="0000FF"/>
                </a:solidFill>
              </a:rPr>
              <a:t>Всемирная слава Макаренко связана с эффективностью его педагогической деятельности, прежде всего — в деле ликвидации детской беспризорности. Благодаря этому замечательному педагогу тысячи детей, которые были обречены на жалкое существование, состоялись в жизни.</a:t>
            </a: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setw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290763" y="2833688"/>
            <a:ext cx="45624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1400">
                <a:solidFill>
                  <a:srgbClr val="0000FF"/>
                </a:solidFill>
              </a:rPr>
              <a:t>Подготовила главный  библиограф читального зала </a:t>
            </a:r>
          </a:p>
          <a:p>
            <a:pPr algn="ctr"/>
            <a:r>
              <a:rPr lang="ru-RU" sz="1400">
                <a:solidFill>
                  <a:srgbClr val="0000FF"/>
                </a:solidFill>
              </a:rPr>
              <a:t>Центральной библиотеки                                                                               Л.П. Кудрявцева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фон кирпичики"/>
          <p:cNvPicPr>
            <a:picLocks noChangeAspect="1" noChangeArrowheads="1"/>
          </p:cNvPicPr>
          <p:nvPr/>
        </p:nvPicPr>
        <p:blipFill>
          <a:blip r:embed="rId2" cstate="email">
            <a:lum brigh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0" y="1268413"/>
            <a:ext cx="9144000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CC"/>
                </a:solidFill>
              </a:rPr>
              <a:t>Отец, Семен Григорьевич, сын рабочего из Харькова, работал старшим маляром Белопольского железнодорожного депо Харьковской железной дороги.</a:t>
            </a:r>
            <a:br>
              <a:rPr lang="ru-RU" sz="2800" b="1">
                <a:solidFill>
                  <a:srgbClr val="0000CC"/>
                </a:solidFill>
              </a:rPr>
            </a:br>
            <a:endParaRPr lang="ru-RU" sz="2800" b="1">
              <a:solidFill>
                <a:srgbClr val="0000CC"/>
              </a:solidFill>
            </a:endParaRPr>
          </a:p>
          <a:p>
            <a:pPr algn="ctr"/>
            <a:r>
              <a:rPr lang="ru-RU" sz="2800" b="1">
                <a:solidFill>
                  <a:srgbClr val="0000CC"/>
                </a:solidFill>
              </a:rPr>
              <a:t>Мать, Татьяна Михайловна, урожденная Дергачева, была дочерью николаевского солдата.</a:t>
            </a:r>
            <a:br>
              <a:rPr lang="ru-RU" sz="2800" b="1">
                <a:solidFill>
                  <a:srgbClr val="0000CC"/>
                </a:solidFill>
              </a:rPr>
            </a:br>
            <a:endParaRPr lang="ru-RU" sz="2800" b="1">
              <a:solidFill>
                <a:srgbClr val="0000CC"/>
              </a:solidFill>
            </a:endParaRP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8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7200900" cy="5373688"/>
          </a:xfrm>
          <a:prstGeom prst="rect">
            <a:avLst/>
          </a:prstGeom>
          <a:noFill/>
          <a:ln w="38100">
            <a:solidFill>
              <a:srgbClr val="9933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116013" y="5661025"/>
            <a:ext cx="7200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CC"/>
                </a:solidFill>
              </a:rPr>
              <a:t>Дом, где родился Антон. </a:t>
            </a:r>
          </a:p>
          <a:p>
            <a:pPr algn="ctr"/>
            <a:r>
              <a:rPr lang="ru-RU" sz="2400" b="1">
                <a:solidFill>
                  <a:srgbClr val="0000CC"/>
                </a:solidFill>
              </a:rPr>
              <a:t>Сейчас здесь дом-музей А.Макаренко</a:t>
            </a:r>
          </a:p>
        </p:txBody>
      </p:sp>
    </p:spTree>
  </p:cSld>
  <p:clrMapOvr>
    <a:masterClrMapping/>
  </p:clrMapOvr>
  <p:transition spd="slow" advClick="0" advTm="8000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 descr="6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4032250" cy="619283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572000" y="549275"/>
            <a:ext cx="457200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С детских фотографий глядит на нас студент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крепыш-отличник. А в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воспоминаниях родного брата Макаренко Виталия Антон был мальчиком болезненным, страдал от своей ранней близорукости. Но был самолюбив 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всегда стремился во всем быть первым. В молодости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он всегда был франтом, носил накрахмаленные сорочки с галстуком,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сюртуки, пенсне.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50825" y="549275"/>
            <a:ext cx="4968875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00FF"/>
                </a:solidFill>
              </a:rPr>
              <a:t>У Антона Макаренко был родной брат  Виталий, младший любимый брат, ученик и коллега. Два года,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с 1917-го до 1919-го, они вместе работали в школе. Потом их дороги разошлись. Запись в анкете Макаренко от 1935 года: «Мой брат с августа 1919-го был в армии Деникина, подпоручик. Сейчас в эмиграции. Местожительство мне неизвестно, связей </a:t>
            </a:r>
          </a:p>
          <a:p>
            <a:pPr algn="ctr"/>
            <a:r>
              <a:rPr lang="ru-RU" sz="2400" b="1">
                <a:solidFill>
                  <a:srgbClr val="0000FF"/>
                </a:solidFill>
              </a:rPr>
              <a:t>не имею». </a:t>
            </a: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>
            <a:fillRect/>
          </a:stretch>
        </p:blipFill>
        <p:spPr bwMode="auto">
          <a:xfrm>
            <a:off x="5219700" y="333375"/>
            <a:ext cx="3600450" cy="6119813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Click="0" advTm="8000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0"/>
            <a:ext cx="9144000" cy="713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400" b="1"/>
              <a:t>1895 г.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Семилетнего Антона отдали в двухклассное начальное училище.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400" b="1"/>
              <a:t>1901 г.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Макаренко стал учеником Кременчугского четырехклассного городского училища.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400" b="1"/>
              <a:t>1904 г.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Макаренко заканчивает Кременчугское городское училище на «отлично» и стал слушателем одногодичных педагогических курсов при Кременчугском городском училище, имевших целью подготовку преподавателей начальной школы.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400" b="1"/>
              <a:t>1905 г.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ru-RU" sz="2400" b="1">
                <a:solidFill>
                  <a:srgbClr val="0000CC"/>
                </a:solidFill>
              </a:rPr>
              <a:t>А.С.Макаренко успешно окончил курсы и получил свидетельство, дававшее право преподавать в начальной школе.</a:t>
            </a:r>
            <a:r>
              <a:rPr lang="ru-RU" sz="2400">
                <a:solidFill>
                  <a:srgbClr val="0000CC"/>
                </a:solidFill>
              </a:rPr>
              <a:t> </a:t>
            </a:r>
            <a:r>
              <a:rPr lang="ru-RU" sz="2400" b="1">
                <a:solidFill>
                  <a:srgbClr val="0000CC"/>
                </a:solidFill>
              </a:rPr>
              <a:t>Было ему 17 лет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ru-RU" sz="24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8000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14808c7634b4ca39f17549818b51aa5-psdvecto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6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60350"/>
            <a:ext cx="8064500" cy="54737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339975" y="5876925"/>
            <a:ext cx="45037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C0000"/>
                </a:solidFill>
              </a:rPr>
              <a:t>Кременчугское училище</a:t>
            </a:r>
          </a:p>
        </p:txBody>
      </p:sp>
    </p:spTree>
  </p:cSld>
  <p:clrMapOvr>
    <a:masterClrMapping/>
  </p:clrMapOvr>
  <p:transition spd="slow" advClick="0" advTm="8000">
    <p:wheel spokes="1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1311</Words>
  <Application>Microsoft Office PowerPoint</Application>
  <PresentationFormat>Экран (4:3)</PresentationFormat>
  <Paragraphs>122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МУК "Анапская ЦБС"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1_2</dc:creator>
  <cp:lastModifiedBy>ОКТ</cp:lastModifiedBy>
  <cp:revision>26</cp:revision>
  <dcterms:created xsi:type="dcterms:W3CDTF">2018-03-07T06:51:03Z</dcterms:created>
  <dcterms:modified xsi:type="dcterms:W3CDTF">2018-03-14T07:34:33Z</dcterms:modified>
</cp:coreProperties>
</file>