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7"/>
  </p:notesMasterIdLst>
  <p:sldIdLst>
    <p:sldId id="413" r:id="rId2"/>
    <p:sldId id="414" r:id="rId3"/>
    <p:sldId id="415" r:id="rId4"/>
    <p:sldId id="416" r:id="rId5"/>
    <p:sldId id="417" r:id="rId6"/>
    <p:sldId id="418" r:id="rId7"/>
    <p:sldId id="419" r:id="rId8"/>
    <p:sldId id="267" r:id="rId9"/>
    <p:sldId id="420" r:id="rId10"/>
    <p:sldId id="424" r:id="rId11"/>
    <p:sldId id="425" r:id="rId12"/>
    <p:sldId id="421" r:id="rId13"/>
    <p:sldId id="422" r:id="rId14"/>
    <p:sldId id="423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446" r:id="rId35"/>
    <p:sldId id="447" r:id="rId36"/>
    <p:sldId id="448" r:id="rId37"/>
    <p:sldId id="449" r:id="rId38"/>
    <p:sldId id="450" r:id="rId39"/>
    <p:sldId id="454" r:id="rId40"/>
    <p:sldId id="452" r:id="rId41"/>
    <p:sldId id="453" r:id="rId42"/>
    <p:sldId id="455" r:id="rId43"/>
    <p:sldId id="456" r:id="rId44"/>
    <p:sldId id="457" r:id="rId45"/>
    <p:sldId id="458" r:id="rId46"/>
    <p:sldId id="469" r:id="rId47"/>
    <p:sldId id="459" r:id="rId48"/>
    <p:sldId id="460" r:id="rId49"/>
    <p:sldId id="461" r:id="rId50"/>
    <p:sldId id="462" r:id="rId51"/>
    <p:sldId id="463" r:id="rId52"/>
    <p:sldId id="467" r:id="rId53"/>
    <p:sldId id="470" r:id="rId54"/>
    <p:sldId id="464" r:id="rId55"/>
    <p:sldId id="515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33E"/>
    <a:srgbClr val="EF0F94"/>
    <a:srgbClr val="FF00FF"/>
    <a:srgbClr val="FFFF00"/>
    <a:srgbClr val="FFCC00"/>
    <a:srgbClr val="AA089E"/>
    <a:srgbClr val="9933FF"/>
    <a:srgbClr val="EFE40B"/>
    <a:srgbClr val="F6F6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92345A-C5F3-424E-8758-D6D869650612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1A36DC-36D3-4534-82B4-9A479F0E8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E84E7-C42B-4D20-9019-63393E7BA9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7DA5D-DC2D-4627-9DC4-13A065DBF5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1CCFA-16FB-4119-8864-9F3E57CCE4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E436-2800-41B7-ACB4-C94CA05AB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FDB3D-5348-470F-A6F7-3D0A039767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A131D-BE2C-49AB-9F0C-65B365A9B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EA27E-4998-4D85-9B65-5984F4193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898DC-8557-4D7D-A530-059B35DD3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ACE61-3F36-4D88-AB47-823FD604A3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E4DE4-9FF7-4BE3-A66F-552BF9C324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1935E-F673-4869-82FB-F14169F3CE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68481-9674-4F89-BD2F-0DA61E2553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63BEF2-62F9-454E-AE42-3DA1A05015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6" descr="D:\Документы АБ1 с ПК ЧЗ\Петипа\н62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5286380" y="1700487"/>
            <a:ext cx="3649932" cy="515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scene3d>
            <a:camera prst="perspectiveLef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3643306" y="214290"/>
            <a:ext cx="1435649" cy="1343316"/>
          </a:xfrm>
          <a:prstGeom prst="rect">
            <a:avLst/>
          </a:prstGeom>
          <a:noFill/>
        </p:spPr>
        <p:txBody>
          <a:bodyPr vert="wordArtVert" wrap="none">
            <a:spAutoFit/>
            <a:scene3d>
              <a:camera prst="orthographicFront"/>
              <a:lightRig rig="chilly" dir="tl"/>
            </a:scene3d>
            <a:sp3d extrusionH="25400" contourW="8890">
              <a:bevelT w="38100" h="31750" prst="angle"/>
              <a:bevelB w="38100" h="38100"/>
              <a:contourClr>
                <a:srgbClr val="AA089E"/>
              </a:contourClr>
            </a:sp3d>
          </a:bodyPr>
          <a:lstStyle/>
          <a:p>
            <a:pPr>
              <a:defRPr/>
            </a:pPr>
            <a:r>
              <a:rPr lang="ru-RU" sz="6000" b="1" dirty="0">
                <a:ln w="6350" cmpd="sng">
                  <a:solidFill>
                    <a:srgbClr val="FFCC00"/>
                  </a:solidFill>
                </a:ln>
                <a:solidFill>
                  <a:srgbClr val="FFCC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642918"/>
            <a:ext cx="3286148" cy="104644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chilly" dir="tl"/>
            </a:scene3d>
            <a:sp3d extrusionH="25400" contourW="8890">
              <a:bevelT w="38100" h="31750" prst="angle"/>
              <a:bevelB w="38100" h="38100"/>
              <a:contourClr>
                <a:srgbClr val="AA089E"/>
              </a:contourClr>
            </a:sp3d>
          </a:bodyPr>
          <a:lstStyle/>
          <a:p>
            <a:pPr>
              <a:defRPr/>
            </a:pPr>
            <a:r>
              <a:rPr lang="ru-RU" sz="6200" b="1" dirty="0">
                <a:ln w="6350" cmpd="sng">
                  <a:solidFill>
                    <a:srgbClr val="FFCC00"/>
                  </a:solidFill>
                </a:ln>
                <a:solidFill>
                  <a:srgbClr val="FFCC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длиною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5429264"/>
            <a:ext cx="3786214" cy="928694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  <a:scene3d>
              <a:camera prst="orthographicFront"/>
              <a:lightRig rig="chilly" dir="tl"/>
            </a:scene3d>
            <a:sp3d extrusionH="25400" contourW="8890">
              <a:bevelT w="38100" h="31750" prst="angle"/>
              <a:bevelB w="38100" h="38100"/>
              <a:contourClr>
                <a:srgbClr val="AA089E"/>
              </a:contourClr>
            </a:sp3d>
          </a:bodyPr>
          <a:lstStyle/>
          <a:p>
            <a:pPr>
              <a:defRPr/>
            </a:pPr>
            <a:r>
              <a:rPr lang="ru-RU" sz="6200" b="1" dirty="0">
                <a:ln w="6350" cmpd="sng">
                  <a:solidFill>
                    <a:srgbClr val="FFCC00"/>
                  </a:solidFill>
                </a:ln>
                <a:solidFill>
                  <a:srgbClr val="FFCC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 жизнь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000108"/>
            <a:ext cx="1435649" cy="1343316"/>
          </a:xfrm>
          <a:prstGeom prst="rect">
            <a:avLst/>
          </a:prstGeom>
          <a:noFill/>
        </p:spPr>
        <p:txBody>
          <a:bodyPr vert="wordArtVert" wrap="none">
            <a:spAutoFit/>
            <a:scene3d>
              <a:camera prst="orthographicFront"/>
              <a:lightRig rig="chilly" dir="tl"/>
            </a:scene3d>
            <a:sp3d extrusionH="25400" contourW="8890">
              <a:bevelT w="38100" h="31750" prst="angle"/>
              <a:bevelB w="38100" h="38100"/>
              <a:contourClr>
                <a:srgbClr val="AA089E"/>
              </a:contourClr>
            </a:sp3d>
          </a:bodyPr>
          <a:lstStyle/>
          <a:p>
            <a:pPr>
              <a:defRPr/>
            </a:pPr>
            <a:r>
              <a:rPr lang="ru-RU" sz="6000" b="1" dirty="0">
                <a:ln w="6350" cmpd="sng"/>
                <a:solidFill>
                  <a:srgbClr val="FFCC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1928802"/>
            <a:ext cx="1435649" cy="1343316"/>
          </a:xfrm>
          <a:prstGeom prst="rect">
            <a:avLst/>
          </a:prstGeom>
          <a:noFill/>
        </p:spPr>
        <p:txBody>
          <a:bodyPr vert="wordArtVert" wrap="none">
            <a:spAutoFit/>
            <a:scene3d>
              <a:camera prst="orthographicFront"/>
              <a:lightRig rig="chilly" dir="tl"/>
            </a:scene3d>
            <a:sp3d extrusionH="25400" contourW="8890">
              <a:bevelT w="38100" h="31750" prst="angle"/>
              <a:bevelB w="38100" h="38100"/>
              <a:contourClr>
                <a:srgbClr val="AA089E"/>
              </a:contourClr>
            </a:sp3d>
          </a:bodyPr>
          <a:lstStyle/>
          <a:p>
            <a:pPr>
              <a:defRPr/>
            </a:pPr>
            <a:r>
              <a:rPr lang="ru-RU" sz="6000" b="1" dirty="0">
                <a:ln w="6350" cmpd="sng">
                  <a:solidFill>
                    <a:srgbClr val="FFCC00"/>
                  </a:solidFill>
                </a:ln>
                <a:solidFill>
                  <a:srgbClr val="FFCC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2928934"/>
            <a:ext cx="1435649" cy="1343316"/>
          </a:xfrm>
          <a:prstGeom prst="rect">
            <a:avLst/>
          </a:prstGeom>
          <a:noFill/>
        </p:spPr>
        <p:txBody>
          <a:bodyPr vert="wordArtVert" wrap="none">
            <a:spAutoFit/>
            <a:scene3d>
              <a:camera prst="orthographicFront"/>
              <a:lightRig rig="chilly" dir="tl"/>
            </a:scene3d>
            <a:sp3d extrusionH="25400" contourW="8890">
              <a:bevelT w="38100" h="31750" prst="angle"/>
              <a:bevelB w="38100" h="38100"/>
              <a:contourClr>
                <a:srgbClr val="AA089E"/>
              </a:contourClr>
            </a:sp3d>
          </a:bodyPr>
          <a:lstStyle/>
          <a:p>
            <a:pPr>
              <a:defRPr/>
            </a:pPr>
            <a:r>
              <a:rPr lang="ru-RU" sz="6000" b="1" dirty="0">
                <a:ln w="6350" cmpd="sng">
                  <a:solidFill>
                    <a:srgbClr val="FFCC00"/>
                  </a:solidFill>
                </a:ln>
                <a:solidFill>
                  <a:srgbClr val="FFCC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3929066"/>
            <a:ext cx="1435649" cy="1343316"/>
          </a:xfrm>
          <a:prstGeom prst="rect">
            <a:avLst/>
          </a:prstGeom>
          <a:noFill/>
        </p:spPr>
        <p:txBody>
          <a:bodyPr vert="wordArtVert" wrap="none">
            <a:spAutoFit/>
            <a:scene3d>
              <a:camera prst="orthographicFront"/>
              <a:lightRig rig="chilly" dir="tl"/>
            </a:scene3d>
            <a:sp3d extrusionH="25400" contourW="8890">
              <a:bevelT w="38100" h="31750" prst="angle"/>
              <a:bevelB w="38100" h="38100"/>
              <a:contourClr>
                <a:srgbClr val="AA089E"/>
              </a:contourClr>
            </a:sp3d>
          </a:bodyPr>
          <a:lstStyle/>
          <a:p>
            <a:pPr>
              <a:defRPr/>
            </a:pPr>
            <a:r>
              <a:rPr lang="ru-RU" sz="6000" b="1" dirty="0">
                <a:ln w="6350" cmpd="sng">
                  <a:solidFill>
                    <a:srgbClr val="FFCC00"/>
                  </a:solidFill>
                </a:ln>
                <a:solidFill>
                  <a:srgbClr val="FFCC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Ц</a:t>
            </a:r>
          </a:p>
        </p:txBody>
      </p:sp>
      <p:pic>
        <p:nvPicPr>
          <p:cNvPr id="5134" name="Picture 14" descr="D:\Документы АБ1 с ПК ЧЗ\Петипа\18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285720" y="357166"/>
            <a:ext cx="3714776" cy="498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orange_flower_2"/>
          <p:cNvPicPr>
            <a:picLocks noChangeAspect="1" noChangeArrowheads="1"/>
          </p:cNvPicPr>
          <p:nvPr/>
        </p:nvPicPr>
        <p:blipFill>
          <a:blip r:embed="rId2" cstate="email">
            <a:lum bright="3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4000496" y="357166"/>
            <a:ext cx="50006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 1847 году не его, а брата приглашают в Петербург. Но вместо брата в Россию приехал </a:t>
            </a:r>
            <a:r>
              <a:rPr lang="ru-RU" sz="2400" dirty="0" err="1" smtClean="0">
                <a:latin typeface="Arial Black" pitchFamily="34" charset="0"/>
              </a:rPr>
              <a:t>Мариус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с отцом. Старший Петипа преподавал в школе, младший – танцевал в петербургском балете в качестве танцора – мима. Хорошая </a:t>
            </a:r>
            <a:r>
              <a:rPr lang="ru-RU" sz="2400" dirty="0" smtClean="0">
                <a:latin typeface="Arial Black" pitchFamily="34" charset="0"/>
              </a:rPr>
              <a:t>школа</a:t>
            </a:r>
            <a:r>
              <a:rPr lang="ru-RU" sz="2400" dirty="0">
                <a:latin typeface="Arial Black" pitchFamily="34" charset="0"/>
              </a:rPr>
              <a:t>, темпераментная игра, эффектный пантомимный дар обеспечили успех танцовщику Петипа.</a:t>
            </a:r>
          </a:p>
        </p:txBody>
      </p:sp>
      <p:pic>
        <p:nvPicPr>
          <p:cNvPr id="14342" name="Picture 5" descr="D:\Документы АБ1 с ПК ЧЗ\Петипа\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3571900" cy="565174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4500562" y="785813"/>
            <a:ext cx="43577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С первых же выступлений Петипа понравился публике и как танцовщик хорошей школы и как пантомимный актер. Петипа не был гениальным танцовщиком и успех его на этом поприще был обусловлен упорными занятиями и личным обаянием.</a:t>
            </a:r>
          </a:p>
        </p:txBody>
      </p:sp>
      <p:pic>
        <p:nvPicPr>
          <p:cNvPr id="15366" name="Picture 5" descr="D:\Документы АБ1 с ПК ЧЗ\Петипа\72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85750" y="642938"/>
            <a:ext cx="3876675" cy="4572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ezetum2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85720" y="4643446"/>
            <a:ext cx="86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Талантливый балетмейстер, которому не было еще и 30 лет, покинул родину не только потому, что в России ему </a:t>
            </a:r>
            <a:r>
              <a:rPr lang="ru-RU" sz="2400" dirty="0" smtClean="0">
                <a:latin typeface="Arial Black" pitchFamily="34" charset="0"/>
              </a:rPr>
              <a:t>предложили выгодное </a:t>
            </a:r>
            <a:r>
              <a:rPr lang="ru-RU" sz="2400" dirty="0">
                <a:latin typeface="Arial Black" pitchFamily="34" charset="0"/>
              </a:rPr>
              <a:t>место. Его не устраивало отношение </a:t>
            </a:r>
            <a:r>
              <a:rPr lang="ru-RU" sz="2400" dirty="0" smtClean="0">
                <a:latin typeface="Arial Black" pitchFamily="34" charset="0"/>
              </a:rPr>
              <a:t>к балету </a:t>
            </a:r>
            <a:r>
              <a:rPr lang="ru-RU" sz="2400" dirty="0">
                <a:latin typeface="Arial Black" pitchFamily="34" charset="0"/>
              </a:rPr>
              <a:t>в </a:t>
            </a:r>
            <a:r>
              <a:rPr lang="ru-RU" sz="2400" dirty="0" smtClean="0">
                <a:latin typeface="Arial Black" pitchFamily="34" charset="0"/>
              </a:rPr>
              <a:t>Европе.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6388" name="Picture 3" descr="D:\Документы АБ1 с ПК ЧЗ\Петипа\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85728"/>
            <a:ext cx="6989377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Below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1714480" y="1357298"/>
            <a:ext cx="578647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О </a:t>
            </a:r>
            <a:r>
              <a:rPr lang="ru-RU" dirty="0">
                <a:latin typeface="Arial Black" pitchFamily="34" charset="0"/>
              </a:rPr>
              <a:t>европейском балете </a:t>
            </a:r>
            <a:r>
              <a:rPr lang="ru-RU" dirty="0" smtClean="0">
                <a:latin typeface="Arial Black" pitchFamily="34" charset="0"/>
              </a:rPr>
              <a:t>Петипа </a:t>
            </a:r>
            <a:r>
              <a:rPr lang="ru-RU" dirty="0">
                <a:latin typeface="Arial Black" pitchFamily="34" charset="0"/>
              </a:rPr>
              <a:t>говорил: 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sz="2500" b="1" i="1" dirty="0" smtClean="0">
                <a:latin typeface="Monotype Corsiva" pitchFamily="66" charset="0"/>
              </a:rPr>
              <a:t>«…</a:t>
            </a:r>
            <a:r>
              <a:rPr lang="ru-RU" sz="2500" b="1" i="1" dirty="0">
                <a:latin typeface="Monotype Corsiva" pitchFamily="66" charset="0"/>
              </a:rPr>
              <a:t>там постоянно уклоняются от настоящего серьёзного искусства, переходя в танцах в какие-то клоунские упражнения. Балет – серьёзное искусство, в котором должны главенствовать пластика и красота, а не </a:t>
            </a:r>
            <a:r>
              <a:rPr lang="ru-RU" sz="2500" b="1" i="1" dirty="0" smtClean="0">
                <a:latin typeface="Monotype Corsiva" pitchFamily="66" charset="0"/>
              </a:rPr>
              <a:t>всевозможные </a:t>
            </a:r>
            <a:r>
              <a:rPr lang="ru-RU" sz="2500" b="1" i="1" dirty="0">
                <a:latin typeface="Monotype Corsiva" pitchFamily="66" charset="0"/>
              </a:rPr>
              <a:t>прыжки, бессмысленные кружения и поднимание ног выше головы…Так балет падает, безусловно, падает</a:t>
            </a:r>
            <a:r>
              <a:rPr lang="ru-RU" sz="2500" b="1" i="1" dirty="0" smtClean="0">
                <a:latin typeface="Monotype Corsiva" pitchFamily="66" charset="0"/>
              </a:rPr>
              <a:t>.»</a:t>
            </a:r>
            <a:endParaRPr lang="ru-RU" sz="2500" b="1" i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0825" cy="6856413"/>
        </p:xfrm>
        <a:graphic>
          <a:graphicData uri="http://schemas.openxmlformats.org/presentationml/2006/ole">
            <p:oleObj spid="_x0000_s1026" name="Презентация" r:id="rId3" imgW="5368949" imgH="4027899" progId="PowerPoint.Show.8">
              <p:embed/>
            </p:oleObj>
          </a:graphicData>
        </a:graphic>
      </p:graphicFrame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142844" y="285728"/>
            <a:ext cx="50006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Петипа определил принципы, которыми он всегда р</a:t>
            </a:r>
            <a:r>
              <a:rPr lang="ru-RU" sz="2400" dirty="0" smtClean="0">
                <a:latin typeface="Arial Black" pitchFamily="34" charset="0"/>
              </a:rPr>
              <a:t>уководствовался </a:t>
            </a:r>
            <a:r>
              <a:rPr lang="ru-RU" sz="2400" dirty="0">
                <a:latin typeface="Arial Black" pitchFamily="34" charset="0"/>
              </a:rPr>
              <a:t>в своей работе: пластика, грация и красота.</a:t>
            </a:r>
          </a:p>
        </p:txBody>
      </p:sp>
      <p:pic>
        <p:nvPicPr>
          <p:cNvPr id="1029" name="Picture 2" descr="D:\Документы АБ1 с ПК ЧЗ\Петипа\36.jpg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 flipH="1">
            <a:off x="5054513" y="428604"/>
            <a:ext cx="408948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perspectiveLeft"/>
            <a:lightRig rig="threePt" dir="t"/>
          </a:scene3d>
        </p:spPr>
      </p:pic>
      <p:pic>
        <p:nvPicPr>
          <p:cNvPr id="1030" name="Picture 2" descr="D:\Документы АБ1 с ПК ЧЗ\Петипа\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316969"/>
            <a:ext cx="4143404" cy="432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lite_blue_flowers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357158" y="571480"/>
            <a:ext cx="41434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Петипа </a:t>
            </a:r>
            <a:r>
              <a:rPr lang="ru-RU" sz="2400" dirty="0" smtClean="0">
                <a:latin typeface="Arial Black" pitchFamily="34" charset="0"/>
              </a:rPr>
              <a:t>собирался </a:t>
            </a:r>
            <a:r>
              <a:rPr lang="ru-RU" sz="2400" dirty="0">
                <a:latin typeface="Arial Black" pitchFamily="34" charset="0"/>
              </a:rPr>
              <a:t>связать свою судьбу с русским балетом и даже женился на молодой русской танцовщице</a:t>
            </a:r>
            <a:r>
              <a:rPr lang="ru-RU" sz="2400" dirty="0" smtClean="0">
                <a:latin typeface="Arial Black" pitchFamily="34" charset="0"/>
              </a:rPr>
              <a:t>: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«В 1854 году я сочетался браком с девицей Марией </a:t>
            </a:r>
            <a:r>
              <a:rPr lang="ru-RU" sz="2400" dirty="0" err="1">
                <a:latin typeface="Arial Black" pitchFamily="34" charset="0"/>
              </a:rPr>
              <a:t>Суровщиковой</a:t>
            </a:r>
            <a:r>
              <a:rPr lang="ru-RU" sz="2400" dirty="0">
                <a:latin typeface="Arial Black" pitchFamily="34" charset="0"/>
              </a:rPr>
              <a:t>, грациозной особой, которую сравнить можно было с самой Венерой».</a:t>
            </a:r>
          </a:p>
        </p:txBody>
      </p:sp>
      <p:pic>
        <p:nvPicPr>
          <p:cNvPr id="18438" name="Picture 5" descr="D:\Документы АБ1 с ПК ЧЗ\Петипа\77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714876" y="357166"/>
            <a:ext cx="4156075" cy="5905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pink_petals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4429124" y="428604"/>
            <a:ext cx="45720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Первая </a:t>
            </a:r>
            <a:r>
              <a:rPr lang="ru-RU" sz="2400" dirty="0" smtClean="0">
                <a:latin typeface="Arial Black" pitchFamily="34" charset="0"/>
              </a:rPr>
              <a:t>жена Петипа </a:t>
            </a:r>
            <a:r>
              <a:rPr lang="ru-RU" sz="2400" dirty="0">
                <a:latin typeface="Arial Black" pitchFamily="34" charset="0"/>
              </a:rPr>
              <a:t>— Мария </a:t>
            </a:r>
            <a:r>
              <a:rPr lang="ru-RU" sz="2400" dirty="0" err="1">
                <a:latin typeface="Arial Black" pitchFamily="34" charset="0"/>
              </a:rPr>
              <a:t>Суровщикова</a:t>
            </a:r>
            <a:r>
              <a:rPr lang="ru-RU" sz="2400" dirty="0">
                <a:latin typeface="Arial Black" pitchFamily="34" charset="0"/>
              </a:rPr>
              <a:t>, русская артистка балета, солистка Императорских театров. Их брак продолжался </a:t>
            </a:r>
            <a:r>
              <a:rPr lang="ru-RU" sz="2400" dirty="0" smtClean="0">
                <a:latin typeface="Arial Black" pitchFamily="34" charset="0"/>
              </a:rPr>
              <a:t>пятнадцать  </a:t>
            </a:r>
            <a:r>
              <a:rPr lang="ru-RU" sz="2400" dirty="0">
                <a:latin typeface="Arial Black" pitchFamily="34" charset="0"/>
              </a:rPr>
              <a:t>лет — с 1854 по 1869 год.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Дети </a:t>
            </a:r>
            <a:r>
              <a:rPr lang="ru-RU" sz="2400" dirty="0">
                <a:latin typeface="Arial Black" pitchFamily="34" charset="0"/>
              </a:rPr>
              <a:t>— Мария (р. 1857), русская артистка балета, солистка Императорских театров; Иван (р. 1859).</a:t>
            </a:r>
          </a:p>
        </p:txBody>
      </p:sp>
      <p:pic>
        <p:nvPicPr>
          <p:cNvPr id="19462" name="Picture 5" descr="D:\Документы АБ1 с ПК ЧЗ\Петипа\Mariya-Sergeevna-Surovshhikova-Petipa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14282" y="642918"/>
            <a:ext cx="4216739" cy="492922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curving_pe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:\Документы АБ1 с ПК ЧЗ\Петипа\мария петипа.jpeg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42844" y="357166"/>
            <a:ext cx="4143404" cy="6350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929322" y="4857760"/>
            <a:ext cx="214314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Мария Петипа</a:t>
            </a:r>
          </a:p>
        </p:txBody>
      </p:sp>
      <p:pic>
        <p:nvPicPr>
          <p:cNvPr id="20487" name="Picture 2" descr="D:\Документы АБ1 с ПК ЧЗ\Петипа\мария суровщиковой-петипа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286248" y="357166"/>
            <a:ext cx="4692650" cy="3038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Брагина\презентации 2016\заготовки к през\рамки, фон, рисунки, картинки\ФОНЫ\gelsvtum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42844" y="5103674"/>
            <a:ext cx="87868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В 1855 году Петипа поставил свой первый балет – дивертисмент «Звезда Гренады», построенный на основе испанских народных танцев. Балет прошел довольно успешно, после этого Петипа стал работать более уверенно.. Вскоре он поставил еще два одноактных дивертисмента: «Брак во время </a:t>
            </a:r>
            <a:r>
              <a:rPr lang="ru-RU" dirty="0" err="1">
                <a:latin typeface="Arial Black" pitchFamily="34" charset="0"/>
              </a:rPr>
              <a:t>регенства</a:t>
            </a:r>
            <a:r>
              <a:rPr lang="ru-RU" dirty="0">
                <a:latin typeface="Arial Black" pitchFamily="34" charset="0"/>
              </a:rPr>
              <a:t>» и «Парижский рынок».</a:t>
            </a:r>
          </a:p>
        </p:txBody>
      </p:sp>
      <p:pic>
        <p:nvPicPr>
          <p:cNvPr id="21508" name="Picture 3" descr="D:\Документы АБ1 с ПК ЧЗ\Петипа\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7000924" cy="4629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krsintum33a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5750" y="29527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krsintum0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285720" y="4429132"/>
            <a:ext cx="86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С 1859 </a:t>
            </a:r>
            <a:r>
              <a:rPr lang="ru-RU" sz="2000" dirty="0" smtClean="0">
                <a:latin typeface="Arial Black" pitchFamily="34" charset="0"/>
              </a:rPr>
              <a:t>года </a:t>
            </a:r>
            <a:r>
              <a:rPr lang="ru-RU" sz="2000" dirty="0" err="1">
                <a:latin typeface="Arial Black" pitchFamily="34" charset="0"/>
              </a:rPr>
              <a:t>Мариус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 Петипа </a:t>
            </a:r>
            <a:r>
              <a:rPr lang="ru-RU" sz="2000" dirty="0">
                <a:latin typeface="Arial Black" pitchFamily="34" charset="0"/>
              </a:rPr>
              <a:t>часто заменял главного </a:t>
            </a:r>
            <a:r>
              <a:rPr lang="ru-RU" sz="2000" dirty="0" smtClean="0">
                <a:latin typeface="Arial Black" pitchFamily="34" charset="0"/>
              </a:rPr>
              <a:t>балетмейстера. В </a:t>
            </a:r>
            <a:r>
              <a:rPr lang="ru-RU" sz="2000" dirty="0">
                <a:latin typeface="Arial Black" pitchFamily="34" charset="0"/>
              </a:rPr>
              <a:t>1862 году он поставил первый крупный балет «Дочь фараона». </a:t>
            </a:r>
            <a:r>
              <a:rPr lang="ru-RU" sz="2000" dirty="0" smtClean="0">
                <a:latin typeface="Arial Black" pitchFamily="34" charset="0"/>
              </a:rPr>
              <a:t>Балет </a:t>
            </a:r>
            <a:r>
              <a:rPr lang="ru-RU" sz="2000" dirty="0">
                <a:latin typeface="Arial Black" pitchFamily="34" charset="0"/>
              </a:rPr>
              <a:t>прошел в Петербурге с большим успехом, объяснявшимся хорошо поставленными, оригинальными танцами и зрелищностью.</a:t>
            </a:r>
          </a:p>
        </p:txBody>
      </p:sp>
      <p:pic>
        <p:nvPicPr>
          <p:cNvPr id="22535" name="Picture 6" descr="D:\Документы АБ1 с ПК ЧЗ\Петипа\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14290"/>
            <a:ext cx="5981709" cy="3955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6148" name="Picture 4" descr="yellow_petal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4000496" y="428625"/>
            <a:ext cx="514350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Вторая половина </a:t>
            </a:r>
            <a:r>
              <a:rPr lang="ru-RU" sz="2000" dirty="0" smtClean="0">
                <a:latin typeface="Arial Black" pitchFamily="34" charset="0"/>
                <a:cs typeface="Times New Roman"/>
              </a:rPr>
              <a:t>X</a:t>
            </a:r>
            <a:r>
              <a:rPr lang="en-US" sz="2000" dirty="0" smtClean="0">
                <a:latin typeface="Arial Black" pitchFamily="34" charset="0"/>
                <a:cs typeface="Times New Roman"/>
              </a:rPr>
              <a:t>IX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века справедливо называется в балете эпохой </a:t>
            </a:r>
            <a:r>
              <a:rPr lang="ru-RU" sz="2000" dirty="0" err="1">
                <a:latin typeface="Arial Black" pitchFamily="34" charset="0"/>
              </a:rPr>
              <a:t>Мариуса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Петипа.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Шестьдесят три </a:t>
            </a:r>
            <a:r>
              <a:rPr lang="ru-RU" sz="2000" dirty="0">
                <a:latin typeface="Arial Black" pitchFamily="34" charset="0"/>
              </a:rPr>
              <a:t>года прожил он в России. </a:t>
            </a:r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Француз </a:t>
            </a:r>
            <a:r>
              <a:rPr lang="ru-RU" sz="2000" dirty="0">
                <a:latin typeface="Arial Black" pitchFamily="34" charset="0"/>
              </a:rPr>
              <a:t>по происхождению и русский по духу, он был блестящим мастером хореографии, выдающимся балетмейстером. </a:t>
            </a:r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С </a:t>
            </a:r>
            <a:r>
              <a:rPr lang="ru-RU" sz="2000" dirty="0">
                <a:latin typeface="Arial Black" pitchFamily="34" charset="0"/>
              </a:rPr>
              <a:t>именем Петипа связано торжество русского балетного искусства. </a:t>
            </a:r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За </a:t>
            </a:r>
            <a:r>
              <a:rPr lang="ru-RU" sz="2000" dirty="0">
                <a:latin typeface="Arial Black" pitchFamily="34" charset="0"/>
              </a:rPr>
              <a:t>пятьдесят шесть лет работы в петербургском театре он поставил более 60 </a:t>
            </a:r>
            <a:r>
              <a:rPr lang="ru-RU" sz="2000" dirty="0" smtClean="0">
                <a:latin typeface="Arial Black" pitchFamily="34" charset="0"/>
              </a:rPr>
              <a:t>балетов</a:t>
            </a:r>
            <a:r>
              <a:rPr lang="ru-RU" sz="2000" dirty="0">
                <a:latin typeface="Arial Black" pitchFamily="34" charset="0"/>
              </a:rPr>
              <a:t>. </a:t>
            </a:r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</a:rPr>
              <a:t>С </a:t>
            </a:r>
            <a:r>
              <a:rPr lang="ru-RU" sz="2000" dirty="0">
                <a:latin typeface="Arial Black" pitchFamily="34" charset="0"/>
              </a:rPr>
              <a:t>ним вместе их создавали русские композиторы, художники, артисты</a:t>
            </a:r>
          </a:p>
        </p:txBody>
      </p:sp>
      <p:pic>
        <p:nvPicPr>
          <p:cNvPr id="55302" name="Picture 6" descr="D:\Документы АБ1 с ПК ЧЗ\Петипа\7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285720" y="571479"/>
            <a:ext cx="3643338" cy="5605135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blue_flower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4143374" y="571500"/>
            <a:ext cx="50006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 Black" pitchFamily="34" charset="0"/>
              </a:rPr>
              <a:t>В конце 60-х годов Петипа работал в Москве, где в 1869 году поставил один из лучших своих балетов – «Дон Кихот» на музыка А.Минкуса. Красочность спектакля, темпераментность испанских танцев, которые Петипа досконально изучил </a:t>
            </a:r>
            <a:r>
              <a:rPr lang="ru-RU" sz="2200" dirty="0" smtClean="0">
                <a:latin typeface="Arial Black" pitchFamily="34" charset="0"/>
              </a:rPr>
              <a:t>в </a:t>
            </a:r>
            <a:r>
              <a:rPr lang="ru-RU" sz="2200" dirty="0">
                <a:latin typeface="Arial Black" pitchFamily="34" charset="0"/>
              </a:rPr>
              <a:t>Мадриде, блестящая форма классического танца вызывали восторг </a:t>
            </a:r>
            <a:r>
              <a:rPr lang="ru-RU" sz="2200" dirty="0" smtClean="0">
                <a:latin typeface="Arial Black" pitchFamily="34" charset="0"/>
              </a:rPr>
              <a:t>публики </a:t>
            </a:r>
            <a:r>
              <a:rPr lang="ru-RU" sz="2200" dirty="0">
                <a:latin typeface="Arial Black" pitchFamily="34" charset="0"/>
              </a:rPr>
              <a:t>и на протяжении уже более ста лет обеспечивают успех этому балету.</a:t>
            </a:r>
          </a:p>
        </p:txBody>
      </p:sp>
      <p:pic>
        <p:nvPicPr>
          <p:cNvPr id="23558" name="Picture 2" descr="D:\Документы АБ1 с ПК ЧЗ\Петипа\78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214282" y="428604"/>
            <a:ext cx="3756756" cy="600079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gelsvtum0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214282" y="1071546"/>
            <a:ext cx="47149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 1869 </a:t>
            </a:r>
            <a:r>
              <a:rPr lang="ru-RU" sz="2400" dirty="0" err="1">
                <a:latin typeface="Arial Black" pitchFamily="34" charset="0"/>
              </a:rPr>
              <a:t>Мариус</a:t>
            </a:r>
            <a:r>
              <a:rPr lang="ru-RU" sz="2400" dirty="0">
                <a:latin typeface="Arial Black" pitchFamily="34" charset="0"/>
              </a:rPr>
              <a:t> Петипа  был назначен главным балетмейстером петербургской балетной труппы.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Зная </a:t>
            </a:r>
            <a:r>
              <a:rPr lang="ru-RU" sz="2400" dirty="0">
                <a:latin typeface="Arial Black" pitchFamily="34" charset="0"/>
              </a:rPr>
              <a:t>вкусы петербургской публики, Петипа несколько лет ставил пустые по содержанию, развлекательные балеты. Все они быстро снимались с репертуара.</a:t>
            </a:r>
          </a:p>
        </p:txBody>
      </p:sp>
      <p:pic>
        <p:nvPicPr>
          <p:cNvPr id="24582" name="Picture 5" descr="D:\Документы АБ1 с ПК ЧЗ\Петипа\6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571479"/>
            <a:ext cx="3948121" cy="582359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goltum6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214282" y="4786322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Настоящий успех выпал только на долю поставленного в 1877 году балета А.Минкуса «Баядерка». Этот спектакль говорил о зрелости </a:t>
            </a:r>
            <a:r>
              <a:rPr lang="ru-RU" sz="2400" dirty="0" smtClean="0">
                <a:latin typeface="Arial Black" pitchFamily="34" charset="0"/>
              </a:rPr>
              <a:t>балетмейстера</a:t>
            </a:r>
            <a:r>
              <a:rPr lang="ru-RU" sz="2400" dirty="0">
                <a:latin typeface="Arial Black" pitchFamily="34" charset="0"/>
              </a:rPr>
              <a:t>, о его удивительном таланте постановщика классических танцев. </a:t>
            </a:r>
          </a:p>
        </p:txBody>
      </p:sp>
      <p:pic>
        <p:nvPicPr>
          <p:cNvPr id="25606" name="Picture 5" descr="D:\Документы АБ1 с ПК ЧЗ\Петипа\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227040" cy="42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abstract_flower_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0" y="4286256"/>
            <a:ext cx="900115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 Black" pitchFamily="34" charset="0"/>
              </a:rPr>
              <a:t>Спектакль отличался стройностью и логичностью хореографической партитуры, простотой  хореографических композиций, яркими пантомимными сценами, слиянием драматического и лирического. Постановка «Баядерки» завершала первый период балетмейстерской деятельности Петипа.</a:t>
            </a:r>
          </a:p>
        </p:txBody>
      </p:sp>
      <p:pic>
        <p:nvPicPr>
          <p:cNvPr id="7" name="Picture 5" descr="D:\Документы АБ1 с ПК ЧЗ\Петипа\65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500034" y="214290"/>
            <a:ext cx="8172479" cy="4036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Below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lite_blue_flower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142845" y="4786322"/>
            <a:ext cx="90011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«Баядерка» являла собой гармоничный синтез музыки, танца и </a:t>
            </a:r>
            <a:r>
              <a:rPr lang="ru-RU" sz="2400" dirty="0" smtClean="0">
                <a:latin typeface="Arial Black" pitchFamily="34" charset="0"/>
              </a:rPr>
              <a:t>драмы.  </a:t>
            </a:r>
            <a:r>
              <a:rPr lang="ru-RU" sz="2400" dirty="0">
                <a:latin typeface="Arial Black" pitchFamily="34" charset="0"/>
              </a:rPr>
              <a:t>Ф</a:t>
            </a:r>
            <a:r>
              <a:rPr lang="ru-RU" sz="2400" dirty="0" smtClean="0">
                <a:latin typeface="Arial Black" pitchFamily="34" charset="0"/>
              </a:rPr>
              <a:t>инальная </a:t>
            </a:r>
            <a:r>
              <a:rPr lang="ru-RU" sz="2400" dirty="0">
                <a:latin typeface="Arial Black" pitchFamily="34" charset="0"/>
              </a:rPr>
              <a:t>картина балета, «</a:t>
            </a:r>
            <a:r>
              <a:rPr lang="ru-RU" sz="2400" dirty="0" smtClean="0">
                <a:latin typeface="Arial Black" pitchFamily="34" charset="0"/>
              </a:rPr>
              <a:t>Тени», </a:t>
            </a:r>
            <a:r>
              <a:rPr lang="ru-RU" sz="2400" dirty="0">
                <a:latin typeface="Arial Black" pitchFamily="34" charset="0"/>
              </a:rPr>
              <a:t>до сих пор непревзойденный образец массового классического танца.</a:t>
            </a:r>
          </a:p>
        </p:txBody>
      </p:sp>
      <p:pic>
        <p:nvPicPr>
          <p:cNvPr id="27655" name="Picture 2" descr="D:\Документы АБ1 с ПК ЧЗ\Петипа\Copy-of-06-02-2011-we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8861353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liltum2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4357686" y="214290"/>
            <a:ext cx="450059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 Black" pitchFamily="34" charset="0"/>
              </a:rPr>
              <a:t>Артист Николай Легат писал о Петипа: </a:t>
            </a:r>
            <a:endParaRPr lang="ru-RU" sz="2200" dirty="0" smtClean="0">
              <a:latin typeface="Arial Black" pitchFamily="34" charset="0"/>
            </a:endParaRPr>
          </a:p>
          <a:p>
            <a:pPr algn="ctr"/>
            <a:r>
              <a:rPr lang="ru-RU" sz="2200" dirty="0" smtClean="0">
                <a:latin typeface="Arial Black" pitchFamily="34" charset="0"/>
              </a:rPr>
              <a:t>«..</a:t>
            </a:r>
            <a:r>
              <a:rPr lang="ru-RU" sz="2200" dirty="0">
                <a:latin typeface="Arial Black" pitchFamily="34" charset="0"/>
              </a:rPr>
              <a:t>его коньком были женские сольные вариации. Здесь он </a:t>
            </a:r>
            <a:r>
              <a:rPr lang="ru-RU" sz="2200" dirty="0" smtClean="0">
                <a:latin typeface="Arial Black" pitchFamily="34" charset="0"/>
              </a:rPr>
              <a:t>превосходил </a:t>
            </a:r>
            <a:r>
              <a:rPr lang="ru-RU" sz="2200" dirty="0">
                <a:latin typeface="Arial Black" pitchFamily="34" charset="0"/>
              </a:rPr>
              <a:t>всех мастерством и вкусом. Петипа обладал поразительной способностью находить наиболее </a:t>
            </a:r>
            <a:r>
              <a:rPr lang="ru-RU" sz="2200" dirty="0" smtClean="0">
                <a:latin typeface="Arial Black" pitchFamily="34" charset="0"/>
              </a:rPr>
              <a:t>выгодные </a:t>
            </a:r>
            <a:r>
              <a:rPr lang="ru-RU" sz="2200" dirty="0">
                <a:latin typeface="Arial Black" pitchFamily="34" charset="0"/>
              </a:rPr>
              <a:t>движения и позы для каждой танцовщицы, в результате чего созданные им композиции отличались и простотой, и грациозностью</a:t>
            </a:r>
            <a:r>
              <a:rPr lang="ru-RU" sz="2200" dirty="0" smtClean="0">
                <a:latin typeface="Arial Black" pitchFamily="34" charset="0"/>
              </a:rPr>
              <a:t>».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29698" name="Picture 2" descr="D:\Документы АБ1 с ПК ЧЗ\Петипа\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290"/>
            <a:ext cx="4245278" cy="63579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70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1714480" y="1028700"/>
            <a:ext cx="607223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 Прославленная балерина Екатерина </a:t>
            </a:r>
            <a:r>
              <a:rPr lang="ru-RU" dirty="0" err="1" smtClean="0">
                <a:latin typeface="Arial Black" pitchFamily="34" charset="0"/>
              </a:rPr>
              <a:t>Гельцер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вспоминала: «…</a:t>
            </a:r>
            <a:r>
              <a:rPr lang="ru-RU" dirty="0">
                <a:latin typeface="Arial Black" pitchFamily="34" charset="0"/>
              </a:rPr>
              <a:t>в вариациях, так же как и в ролях, у Петипа была сквозная линия, а не только набор движений и трудностей, которые являются у некоторых балетмейстеров следствием недостатка фантазии…Петипа обладал, прежде всего, колоссальным </a:t>
            </a:r>
            <a:r>
              <a:rPr lang="ru-RU" dirty="0" smtClean="0">
                <a:latin typeface="Arial Black" pitchFamily="34" charset="0"/>
              </a:rPr>
              <a:t>вкусом</a:t>
            </a:r>
            <a:r>
              <a:rPr lang="ru-RU" dirty="0">
                <a:latin typeface="Arial Black" pitchFamily="34" charset="0"/>
              </a:rPr>
              <a:t>. Танцевальные фразы у него были неразрывно слиты с музыкой и образом</a:t>
            </a:r>
            <a:r>
              <a:rPr lang="ru-RU" dirty="0" smtClean="0">
                <a:latin typeface="Arial Black" pitchFamily="34" charset="0"/>
              </a:rPr>
              <a:t>. Петипа </a:t>
            </a:r>
            <a:r>
              <a:rPr lang="ru-RU" dirty="0">
                <a:latin typeface="Arial Black" pitchFamily="34" charset="0"/>
              </a:rPr>
              <a:t>всегда чувствовал стиль данной эпохи и индивидуальность актера, что являлось громадной заслугой…Своим художественным чутьем он верно воспринимал сущность индивидуальных дарований</a:t>
            </a:r>
            <a:r>
              <a:rPr lang="ru-RU" dirty="0" smtClean="0">
                <a:latin typeface="Arial Black" pitchFamily="34" charset="0"/>
              </a:rPr>
              <a:t>.»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liltum2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428596" y="4429132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Второй </a:t>
            </a:r>
            <a:r>
              <a:rPr lang="ru-RU" sz="2400" dirty="0">
                <a:latin typeface="Arial Black" pitchFamily="34" charset="0"/>
              </a:rPr>
              <a:t>этап 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творчества Петипа охватывает 80-е годы </a:t>
            </a:r>
            <a:r>
              <a:rPr lang="ru-RU" sz="2400" dirty="0" smtClean="0">
                <a:latin typeface="Arial Black" pitchFamily="34" charset="0"/>
                <a:cs typeface="Times New Roman"/>
              </a:rPr>
              <a:t>X</a:t>
            </a:r>
            <a:r>
              <a:rPr lang="en-US" sz="2400" dirty="0" smtClean="0">
                <a:latin typeface="Arial Black" pitchFamily="34" charset="0"/>
                <a:cs typeface="Times New Roman"/>
              </a:rPr>
              <a:t>IX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века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В это время </a:t>
            </a:r>
            <a:r>
              <a:rPr lang="ru-RU" sz="2400" dirty="0" smtClean="0">
                <a:latin typeface="Arial Black" pitchFamily="34" charset="0"/>
              </a:rPr>
              <a:t>он </a:t>
            </a:r>
            <a:r>
              <a:rPr lang="ru-RU" sz="2400" dirty="0">
                <a:latin typeface="Arial Black" pitchFamily="34" charset="0"/>
              </a:rPr>
              <a:t>ставит спектакли: «Роксана», «Дочь снегов», «Млада». </a:t>
            </a:r>
          </a:p>
        </p:txBody>
      </p:sp>
      <p:pic>
        <p:nvPicPr>
          <p:cNvPr id="30726" name="Picture 5" descr="D:\Документы АБ1 с ПК ЧЗ\Петипа\8.jpg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/>
          <a:stretch>
            <a:fillRect/>
          </a:stretch>
        </p:blipFill>
        <p:spPr bwMode="auto">
          <a:xfrm>
            <a:off x="1000100" y="357166"/>
            <a:ext cx="6786610" cy="385029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4" descr="pastel_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4786314" y="357166"/>
            <a:ext cx="41434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Это были попытки приблизится к </a:t>
            </a:r>
            <a:r>
              <a:rPr lang="ru-RU" sz="2400" dirty="0" smtClean="0">
                <a:latin typeface="Arial Black" pitchFamily="34" charset="0"/>
              </a:rPr>
              <a:t>современности</a:t>
            </a:r>
            <a:r>
              <a:rPr lang="ru-RU" sz="2400" dirty="0">
                <a:latin typeface="Arial Black" pitchFamily="34" charset="0"/>
              </a:rPr>
              <a:t>, откликнуться на события, волновавшие тогда русскую публику- </a:t>
            </a:r>
            <a:r>
              <a:rPr lang="ru-RU" sz="2400" dirty="0" smtClean="0">
                <a:latin typeface="Arial Black" pitchFamily="34" charset="0"/>
              </a:rPr>
              <a:t>русско-турецкую </a:t>
            </a:r>
            <a:r>
              <a:rPr lang="ru-RU" sz="2400" dirty="0">
                <a:latin typeface="Arial Black" pitchFamily="34" charset="0"/>
              </a:rPr>
              <a:t>войну и усилившийся интерес к славянской культуре. </a:t>
            </a:r>
            <a:r>
              <a:rPr lang="ru-RU" sz="2400" dirty="0" smtClean="0">
                <a:latin typeface="Arial Black" pitchFamily="34" charset="0"/>
              </a:rPr>
              <a:t>Основная </a:t>
            </a:r>
            <a:r>
              <a:rPr lang="ru-RU" sz="2400" dirty="0">
                <a:latin typeface="Arial Black" pitchFamily="34" charset="0"/>
              </a:rPr>
              <a:t>задача, которую ставил перед собой в этот период Петипа – развитие форм классического танца.</a:t>
            </a:r>
          </a:p>
        </p:txBody>
      </p:sp>
      <p:pic>
        <p:nvPicPr>
          <p:cNvPr id="31750" name="Picture 5" descr="D:\Документы АБ1 с ПК ЧЗ\Петипа\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4526990" cy="5572164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4" descr="peach_flower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4786314" y="357166"/>
            <a:ext cx="407193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 Black" pitchFamily="34" charset="0"/>
              </a:rPr>
              <a:t>Все балеты, поставленные </a:t>
            </a:r>
            <a:r>
              <a:rPr lang="ru-RU" sz="2200" dirty="0" err="1">
                <a:latin typeface="Arial Black" pitchFamily="34" charset="0"/>
              </a:rPr>
              <a:t>Мариусом</a:t>
            </a:r>
            <a:r>
              <a:rPr lang="ru-RU" sz="2200" dirty="0">
                <a:latin typeface="Arial Black" pitchFamily="34" charset="0"/>
              </a:rPr>
              <a:t> Петипа за семнадцать лет директорства И.А.Всеволожского, имели успех: «Спящая красавица», «Золушка», «</a:t>
            </a:r>
            <a:r>
              <a:rPr lang="ru-RU" sz="2200" dirty="0" smtClean="0">
                <a:latin typeface="Arial Black" pitchFamily="34" charset="0"/>
              </a:rPr>
              <a:t>Лебединое </a:t>
            </a:r>
            <a:r>
              <a:rPr lang="ru-RU" sz="2200" dirty="0">
                <a:latin typeface="Arial Black" pitchFamily="34" charset="0"/>
              </a:rPr>
              <a:t>озеро», «Синяя борода», «Раймонда», «Привал кавалерии», «Пробуждение Флоры», «Дон Кихот», «Баядерка», «Талисман», «Щелкунчик»…</a:t>
            </a:r>
          </a:p>
        </p:txBody>
      </p:sp>
      <p:pic>
        <p:nvPicPr>
          <p:cNvPr id="32774" name="Picture 5" descr="D:\Документы АБ1 с ПК ЧЗ\Петипа\85.jpg"/>
          <p:cNvPicPr>
            <a:picLocks noChangeAspect="1" noChangeArrowheads="1"/>
          </p:cNvPicPr>
          <p:nvPr/>
        </p:nvPicPr>
        <p:blipFill>
          <a:blip r:embed="rId3">
            <a:lum bright="-20000" contrast="-10000"/>
          </a:blip>
          <a:srcRect/>
          <a:stretch>
            <a:fillRect/>
          </a:stretch>
        </p:blipFill>
        <p:spPr bwMode="auto">
          <a:xfrm>
            <a:off x="214282" y="428604"/>
            <a:ext cx="4550261" cy="5429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pinktum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4143372" y="285728"/>
            <a:ext cx="47149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 Black" pitchFamily="34" charset="0"/>
              </a:rPr>
              <a:t>Мариус</a:t>
            </a:r>
            <a:r>
              <a:rPr lang="ru-RU" sz="2400" dirty="0">
                <a:latin typeface="Arial Black" pitchFamily="34" charset="0"/>
              </a:rPr>
              <a:t> Петипа родился 11 марта 1818 года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в </a:t>
            </a:r>
            <a:r>
              <a:rPr lang="ru-RU" sz="2400" dirty="0">
                <a:latin typeface="Arial Black" pitchFamily="34" charset="0"/>
              </a:rPr>
              <a:t>Марселе в семье французского артиста балета и балетмейстера </a:t>
            </a:r>
            <a:r>
              <a:rPr lang="ru-RU" sz="2400" dirty="0" err="1">
                <a:latin typeface="Arial Black" pitchFamily="34" charset="0"/>
              </a:rPr>
              <a:t>Жана-Антуана</a:t>
            </a:r>
            <a:r>
              <a:rPr lang="ru-RU" sz="2400" dirty="0">
                <a:latin typeface="Arial Black" pitchFamily="34" charset="0"/>
              </a:rPr>
              <a:t> Петипа и драматической актрисы Викторины </a:t>
            </a:r>
            <a:r>
              <a:rPr lang="ru-RU" sz="2400" dirty="0" err="1">
                <a:latin typeface="Arial Black" pitchFamily="34" charset="0"/>
              </a:rPr>
              <a:t>Морель-Грассо</a:t>
            </a:r>
            <a:r>
              <a:rPr lang="ru-RU" sz="2400" dirty="0">
                <a:latin typeface="Arial Black" pitchFamily="34" charset="0"/>
              </a:rPr>
              <a:t>.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Его </a:t>
            </a:r>
            <a:r>
              <a:rPr lang="ru-RU" sz="2400" dirty="0">
                <a:latin typeface="Arial Black" pitchFamily="34" charset="0"/>
              </a:rPr>
              <a:t>старший брат Люсьен Петипа в дальнейшем стал известным танцовщиком, сестра Викторина Петипа — певицей и актрисой.</a:t>
            </a:r>
          </a:p>
        </p:txBody>
      </p:sp>
      <p:pic>
        <p:nvPicPr>
          <p:cNvPr id="7174" name="Picture 5" descr="D:\Документы АБ1 с ПК ЧЗ\Петипа\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8604"/>
            <a:ext cx="434570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perspectiveRight"/>
            <a:lightRig rig="threePt" dir="t"/>
          </a:scene3d>
        </p:spPr>
      </p:pic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857225" y="5929330"/>
            <a:ext cx="1785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Мадам Петипа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4" descr="lite_blue_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214282" y="285728"/>
            <a:ext cx="42862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 1882 году Мария </a:t>
            </a:r>
            <a:r>
              <a:rPr lang="ru-RU" sz="2400" dirty="0" err="1">
                <a:latin typeface="Arial Black" pitchFamily="34" charset="0"/>
              </a:rPr>
              <a:t>Суровщикова</a:t>
            </a:r>
            <a:r>
              <a:rPr lang="ru-RU" sz="2400" dirty="0">
                <a:latin typeface="Arial Black" pitchFamily="34" charset="0"/>
              </a:rPr>
              <a:t> умерла, </a:t>
            </a:r>
            <a:r>
              <a:rPr lang="ru-RU" sz="2400" dirty="0" err="1">
                <a:latin typeface="Arial Black" pitchFamily="34" charset="0"/>
              </a:rPr>
              <a:t>Мариус</a:t>
            </a:r>
            <a:r>
              <a:rPr lang="ru-RU" sz="2400" dirty="0">
                <a:latin typeface="Arial Black" pitchFamily="34" charset="0"/>
              </a:rPr>
              <a:t> Петипа женился во второй раз на дочери известного в те годы артиста Леонидова, Любови Леонидовне. С тех пор, по признанию самого Петипа, он «впервые узнал, что значит семейное счастье, </a:t>
            </a:r>
            <a:r>
              <a:rPr lang="ru-RU" sz="2400" dirty="0" smtClean="0">
                <a:latin typeface="Arial Black" pitchFamily="34" charset="0"/>
              </a:rPr>
              <a:t>приятный домашний очаг».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3798" name="Picture 5" descr="D:\Документы АБ1 с ПК ЧЗ\Петипа\29.jpg"/>
          <p:cNvPicPr>
            <a:picLocks noChangeAspect="1" noChangeArrowheads="1"/>
          </p:cNvPicPr>
          <p:nvPr/>
        </p:nvPicPr>
        <p:blipFill>
          <a:blip r:embed="rId3" cstate="email">
            <a:lum bright="-20000" contrast="-10000"/>
          </a:blip>
          <a:srcRect/>
          <a:stretch>
            <a:fillRect/>
          </a:stretch>
        </p:blipFill>
        <p:spPr bwMode="auto">
          <a:xfrm>
            <a:off x="4857752" y="500042"/>
            <a:ext cx="4019554" cy="556972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 descr="orange_flower_8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4714876" y="142852"/>
            <a:ext cx="414337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Вторая жена — Любовь Савицкая, дочь известного актёра Леонида Леонидова, артистка балета Императорских театров. Их брак продолжался с 1882 года и до кончины балетмейстера. </a:t>
            </a:r>
            <a:r>
              <a:rPr lang="ru-RU" sz="2400" dirty="0" smtClean="0">
                <a:latin typeface="Arial Black" pitchFamily="34" charset="0"/>
              </a:rPr>
              <a:t>Дети </a:t>
            </a:r>
            <a:r>
              <a:rPr lang="ru-RU" sz="2400" dirty="0">
                <a:latin typeface="Arial Black" pitchFamily="34" charset="0"/>
              </a:rPr>
              <a:t>— Надежда (р. 1874), Евгения (р. 1877), Виктор (р. 1879), Любовь (р. 1880), Марий (р. 1884), Вера (р. 1885).</a:t>
            </a:r>
          </a:p>
        </p:txBody>
      </p:sp>
      <p:pic>
        <p:nvPicPr>
          <p:cNvPr id="34822" name="Picture 5" descr="D:\Документы АБ1 с ПК ЧЗ\Петипа\87.jpg"/>
          <p:cNvPicPr>
            <a:picLocks noChangeAspect="1" noChangeArrowheads="1"/>
          </p:cNvPicPr>
          <p:nvPr/>
        </p:nvPicPr>
        <p:blipFill>
          <a:blip r:embed="rId3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85750" y="285750"/>
            <a:ext cx="4000498" cy="6030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4" descr="burgundy_flowers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4714876" y="285728"/>
            <a:ext cx="407193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Arial Black" pitchFamily="34" charset="0"/>
              </a:rPr>
              <a:t>Разница в возрасте (Петипа было 55 лет, Любови – 19), характерах, темпераменте супругов была </a:t>
            </a:r>
            <a:r>
              <a:rPr lang="ru-RU" sz="2100" dirty="0" smtClean="0">
                <a:latin typeface="Arial Black" pitchFamily="34" charset="0"/>
              </a:rPr>
              <a:t>очень </a:t>
            </a:r>
            <a:r>
              <a:rPr lang="ru-RU" sz="2100" dirty="0">
                <a:latin typeface="Arial Black" pitchFamily="34" charset="0"/>
              </a:rPr>
              <a:t>большой, однако, как писала в своих воспоминаниях их младшая дочь Вера, «это не </a:t>
            </a:r>
            <a:r>
              <a:rPr lang="ru-RU" sz="2100" dirty="0" smtClean="0">
                <a:latin typeface="Arial Black" pitchFamily="34" charset="0"/>
              </a:rPr>
              <a:t>помешало </a:t>
            </a:r>
            <a:r>
              <a:rPr lang="ru-RU" sz="2100" dirty="0">
                <a:latin typeface="Arial Black" pitchFamily="34" charset="0"/>
              </a:rPr>
              <a:t>им прожить много лет и очень любить друг друга. Мать вносила в нашу нервную и напряженную театральную атмосферу струю освежающей непосредственности и увлекательного юмора.</a:t>
            </a:r>
          </a:p>
        </p:txBody>
      </p:sp>
      <p:pic>
        <p:nvPicPr>
          <p:cNvPr id="35846" name="Picture 2" descr="D:\Документы АБ1 с ПК ЧЗ\Петипа\89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428603"/>
            <a:ext cx="4857752" cy="612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8" name="Picture 4" descr="pastel_flower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Прямоугольник 4"/>
          <p:cNvSpPr>
            <a:spLocks noChangeArrowheads="1"/>
          </p:cNvSpPr>
          <p:nvPr/>
        </p:nvSpPr>
        <p:spPr bwMode="auto">
          <a:xfrm>
            <a:off x="4643438" y="857232"/>
            <a:ext cx="42148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Артистическая семья была большой и все дети связали свою судьбу с театром. Четверо его сыновей стали драматическими актерами, четыре дочери танцевали на сцене </a:t>
            </a:r>
            <a:r>
              <a:rPr lang="ru-RU" sz="2400" dirty="0" err="1">
                <a:latin typeface="Arial Black" pitchFamily="34" charset="0"/>
              </a:rPr>
              <a:t>Мариинского</a:t>
            </a:r>
            <a:r>
              <a:rPr lang="ru-RU" sz="2400" dirty="0">
                <a:latin typeface="Arial Black" pitchFamily="34" charset="0"/>
              </a:rPr>
              <a:t> театра.</a:t>
            </a:r>
          </a:p>
        </p:txBody>
      </p:sp>
      <p:pic>
        <p:nvPicPr>
          <p:cNvPr id="36870" name="Picture 2" descr="D:\Документы АБ1 с ПК ЧЗ\Петипа\надежда п-чиж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929090" cy="626223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4" descr="orange_flower_4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Прямоугольник 4"/>
          <p:cNvSpPr>
            <a:spLocks noChangeArrowheads="1"/>
          </p:cNvSpPr>
          <p:nvPr/>
        </p:nvSpPr>
        <p:spPr bwMode="auto">
          <a:xfrm>
            <a:off x="285720" y="571480"/>
            <a:ext cx="45720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Находясь </a:t>
            </a:r>
            <a:r>
              <a:rPr lang="ru-RU" sz="2400" dirty="0" smtClean="0">
                <a:latin typeface="Arial Black" pitchFamily="34" charset="0"/>
              </a:rPr>
              <a:t>на </a:t>
            </a:r>
            <a:r>
              <a:rPr lang="ru-RU" sz="2400" dirty="0">
                <a:latin typeface="Arial Black" pitchFamily="34" charset="0"/>
              </a:rPr>
              <a:t>службе в императорском театре, Петипа никогда не забывал этого и всегда считался с интересами высшего общества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Для придворного зрителя он ставил пышные, развлекательные балеты-дивертисменты с виртуозными </a:t>
            </a:r>
            <a:r>
              <a:rPr lang="ru-RU" sz="2400" dirty="0" smtClean="0">
                <a:latin typeface="Arial Black" pitchFamily="34" charset="0"/>
              </a:rPr>
              <a:t>танцами </a:t>
            </a:r>
            <a:r>
              <a:rPr lang="ru-RU" sz="2400" dirty="0">
                <a:latin typeface="Arial Black" pitchFamily="34" charset="0"/>
              </a:rPr>
              <a:t>и великолепно обработанными массовыми сценами. </a:t>
            </a:r>
          </a:p>
        </p:txBody>
      </p:sp>
      <p:pic>
        <p:nvPicPr>
          <p:cNvPr id="37895" name="Picture 2" descr="D:\Документы АБ1 с ПК ЧЗ\Петипа\44.jpg"/>
          <p:cNvPicPr>
            <a:picLocks noChangeAspect="1" noChangeArrowheads="1"/>
          </p:cNvPicPr>
          <p:nvPr/>
        </p:nvPicPr>
        <p:blipFill>
          <a:blip r:embed="rId3" cstate="email">
            <a:lum bright="-20000" contrast="-10000"/>
          </a:blip>
          <a:srcRect/>
          <a:stretch>
            <a:fillRect/>
          </a:stretch>
        </p:blipFill>
        <p:spPr bwMode="auto">
          <a:xfrm>
            <a:off x="5214942" y="571480"/>
            <a:ext cx="3771033" cy="585791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4" descr="purple_flower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4572000" y="928670"/>
            <a:ext cx="457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 это время стал модным высокотехничный танец </a:t>
            </a:r>
            <a:r>
              <a:rPr lang="ru-RU" sz="2400" dirty="0" smtClean="0">
                <a:latin typeface="Arial Black" pitchFamily="34" charset="0"/>
              </a:rPr>
              <a:t>балерин-итальянок </a:t>
            </a:r>
            <a:r>
              <a:rPr lang="ru-RU" sz="2400" dirty="0">
                <a:latin typeface="Arial Black" pitchFamily="34" charset="0"/>
              </a:rPr>
              <a:t>и Петипа довел технику своих танцовщиц до их уровня.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Но </a:t>
            </a:r>
            <a:r>
              <a:rPr lang="ru-RU" sz="2400" dirty="0">
                <a:latin typeface="Arial Black" pitchFamily="34" charset="0"/>
              </a:rPr>
              <a:t>он никогда не ставил акробатических танцевальных номеров, которые отвлекали </a:t>
            </a:r>
            <a:r>
              <a:rPr lang="ru-RU" sz="2400" dirty="0" smtClean="0">
                <a:latin typeface="Arial Black" pitchFamily="34" charset="0"/>
              </a:rPr>
              <a:t>артистов </a:t>
            </a:r>
            <a:r>
              <a:rPr lang="ru-RU" sz="2400" dirty="0">
                <a:latin typeface="Arial Black" pitchFamily="34" charset="0"/>
              </a:rPr>
              <a:t>от создания образа.</a:t>
            </a:r>
          </a:p>
        </p:txBody>
      </p:sp>
      <p:pic>
        <p:nvPicPr>
          <p:cNvPr id="38918" name="Picture 2" descr="D:\Документы АБ1 с ПК ЧЗ\Петипа\55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214282" y="285728"/>
            <a:ext cx="4000528" cy="632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40" name="Picture 4" descr="orange_flower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Прямоугольник 5"/>
          <p:cNvSpPr>
            <a:spLocks noChangeArrowheads="1"/>
          </p:cNvSpPr>
          <p:nvPr/>
        </p:nvSpPr>
        <p:spPr bwMode="auto">
          <a:xfrm>
            <a:off x="5929322" y="285728"/>
            <a:ext cx="307183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 </a:t>
            </a:r>
            <a:r>
              <a:rPr lang="ru-RU" sz="2400" dirty="0" smtClean="0">
                <a:latin typeface="Arial Black" pitchFamily="34" charset="0"/>
              </a:rPr>
              <a:t>постановках </a:t>
            </a:r>
            <a:r>
              <a:rPr lang="ru-RU" sz="2400" dirty="0">
                <a:latin typeface="Arial Black" pitchFamily="34" charset="0"/>
              </a:rPr>
              <a:t>Петипа </a:t>
            </a:r>
            <a:r>
              <a:rPr lang="ru-RU" sz="2400" dirty="0" smtClean="0">
                <a:latin typeface="Arial Black" pitchFamily="34" charset="0"/>
              </a:rPr>
              <a:t>главным стал академический </a:t>
            </a:r>
            <a:r>
              <a:rPr lang="ru-RU" sz="2400" dirty="0">
                <a:latin typeface="Arial Black" pitchFamily="34" charset="0"/>
              </a:rPr>
              <a:t>классический танец</a:t>
            </a:r>
            <a:r>
              <a:rPr lang="ru-RU" sz="2400" dirty="0" smtClean="0">
                <a:latin typeface="Arial Black" pitchFamily="34" charset="0"/>
              </a:rPr>
              <a:t>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9942" name="Picture 2" descr="D:\Документы АБ1 с ПК ЧЗ\Петипа\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643602" cy="4886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5143512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Балетмейстер отдавал должное и кордебалету, танцы которого поражали зрителей красотой построений, разнообразием поз, слаженностью движений</a:t>
            </a:r>
            <a:endParaRPr lang="ru-RU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4" name="Picture 4" descr="fuchsia_flower_5"/>
          <p:cNvPicPr>
            <a:picLocks noChangeAspect="1" noChangeArrowheads="1"/>
          </p:cNvPicPr>
          <p:nvPr/>
        </p:nvPicPr>
        <p:blipFill>
          <a:blip r:embed="rId2" cstate="email">
            <a:lum bright="4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Прямоугольник 4"/>
          <p:cNvSpPr>
            <a:spLocks noChangeArrowheads="1"/>
          </p:cNvSpPr>
          <p:nvPr/>
        </p:nvSpPr>
        <p:spPr bwMode="auto">
          <a:xfrm>
            <a:off x="5214942" y="142852"/>
            <a:ext cx="378621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Огромную роль в творчестве Петипа сыграли балеты П.И.Чайковского. Постановкой балета «Спящая красавица» начинается период деятельности Петипа, названный «третьей молодостью» и ознаменовавший собой новый подъем русского балета.</a:t>
            </a:r>
          </a:p>
        </p:txBody>
      </p:sp>
      <p:pic>
        <p:nvPicPr>
          <p:cNvPr id="40966" name="Picture 5" descr="D:\Документы АБ1 с ПК ЧЗ\Петипа\76.jpg"/>
          <p:cNvPicPr>
            <a:picLocks noChangeAspect="1" noChangeArrowheads="1"/>
          </p:cNvPicPr>
          <p:nvPr/>
        </p:nvPicPr>
        <p:blipFill>
          <a:blip r:embed="rId3">
            <a:lum bright="-10000" contrast="-20000"/>
          </a:blip>
          <a:srcRect/>
          <a:stretch>
            <a:fillRect/>
          </a:stretch>
        </p:blipFill>
        <p:spPr bwMode="auto">
          <a:xfrm>
            <a:off x="285720" y="214290"/>
            <a:ext cx="4429156" cy="6437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8" name="Picture 4" descr="yellow_flower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Прямоугольник 4"/>
          <p:cNvSpPr>
            <a:spLocks noChangeArrowheads="1"/>
          </p:cNvSpPr>
          <p:nvPr/>
        </p:nvSpPr>
        <p:spPr bwMode="auto">
          <a:xfrm>
            <a:off x="142844" y="4643446"/>
            <a:ext cx="8858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Премьера «Спящей красавицы» стала торжеством русской школы классического танца, непременно высокотехничного, но гармоничных строгих форм и </a:t>
            </a:r>
            <a:r>
              <a:rPr lang="ru-RU" sz="2400" dirty="0" smtClean="0">
                <a:latin typeface="Arial Black" pitchFamily="34" charset="0"/>
              </a:rPr>
              <a:t>обязательно содержательного.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1990" name="Picture 5" descr="D:\Документы АБ1 с ПК ЧЗ\Петипа\7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28596" y="142852"/>
            <a:ext cx="8206195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2" name="Picture 4" descr="blue_leaf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Прямоугольник 4"/>
          <p:cNvSpPr>
            <a:spLocks noChangeArrowheads="1"/>
          </p:cNvSpPr>
          <p:nvPr/>
        </p:nvSpPr>
        <p:spPr bwMode="auto">
          <a:xfrm>
            <a:off x="4286248" y="357166"/>
            <a:ext cx="4643469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Успеху балета во многом способствовала согласованная </a:t>
            </a:r>
            <a:r>
              <a:rPr lang="ru-RU" sz="2400" dirty="0" smtClean="0">
                <a:latin typeface="Arial Black" pitchFamily="34" charset="0"/>
              </a:rPr>
              <a:t>работа композитора, </a:t>
            </a:r>
            <a:r>
              <a:rPr lang="ru-RU" sz="2400" dirty="0">
                <a:latin typeface="Arial Black" pitchFamily="34" charset="0"/>
              </a:rPr>
              <a:t>балетмейстера и художника, которые вместе составили либретто. П.И.Чайковский писал музыку на уже детально разработанный Петипа </a:t>
            </a:r>
            <a:r>
              <a:rPr lang="ru-RU" sz="2400" dirty="0" err="1">
                <a:latin typeface="Arial Black" pitchFamily="34" charset="0"/>
              </a:rPr>
              <a:t>балетмейстерско-режиссерский</a:t>
            </a:r>
            <a:r>
              <a:rPr lang="ru-RU" sz="2400" dirty="0">
                <a:latin typeface="Arial Black" pitchFamily="34" charset="0"/>
              </a:rPr>
              <a:t> сценарий балета, в котором была указана продолжительность танцев.</a:t>
            </a:r>
          </a:p>
        </p:txBody>
      </p:sp>
      <p:pic>
        <p:nvPicPr>
          <p:cNvPr id="43014" name="Picture 5" descr="D:\Документы АБ1 с ПК ЧЗ\Петипа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3"/>
            <a:ext cx="3786214" cy="567932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57224" y="635795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П.И. Чайковский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krsintum1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142843" y="5286388"/>
            <a:ext cx="86132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Семья переехала из Марселя в Брюссель, где в </a:t>
            </a:r>
            <a:r>
              <a:rPr lang="ru-RU" sz="2400" dirty="0" smtClean="0">
                <a:latin typeface="Arial Black" pitchFamily="34" charset="0"/>
              </a:rPr>
              <a:t>1821 </a:t>
            </a:r>
            <a:r>
              <a:rPr lang="ru-RU" sz="2400" dirty="0">
                <a:latin typeface="Arial Black" pitchFamily="34" charset="0"/>
              </a:rPr>
              <a:t>году </a:t>
            </a:r>
            <a:r>
              <a:rPr lang="ru-RU" sz="2400" dirty="0" err="1">
                <a:latin typeface="Arial Black" pitchFamily="34" charset="0"/>
              </a:rPr>
              <a:t>Мариус</a:t>
            </a:r>
            <a:r>
              <a:rPr lang="ru-RU" sz="2400" dirty="0">
                <a:latin typeface="Arial Black" pitchFamily="34" charset="0"/>
              </a:rPr>
              <a:t> дебютировал в балете своего отца «</a:t>
            </a:r>
            <a:r>
              <a:rPr lang="ru-RU" sz="2400" dirty="0" err="1">
                <a:latin typeface="Arial Black" pitchFamily="34" charset="0"/>
              </a:rPr>
              <a:t>Танцемания</a:t>
            </a:r>
            <a:r>
              <a:rPr lang="ru-RU" sz="2400" dirty="0">
                <a:latin typeface="Arial Black" pitchFamily="34" charset="0"/>
              </a:rPr>
              <a:t>». </a:t>
            </a:r>
          </a:p>
        </p:txBody>
      </p:sp>
      <p:pic>
        <p:nvPicPr>
          <p:cNvPr id="8198" name="Picture 5" descr="D:\Документы АБ1 с ПК ЧЗ\Петипа\27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714348" y="142852"/>
            <a:ext cx="7786742" cy="4865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6" name="Picture 4" descr="peach_flower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4"/>
          <p:cNvSpPr>
            <a:spLocks noChangeArrowheads="1"/>
          </p:cNvSpPr>
          <p:nvPr/>
        </p:nvSpPr>
        <p:spPr bwMode="auto">
          <a:xfrm>
            <a:off x="214282" y="1000108"/>
            <a:ext cx="38576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Премьера «Спящей красавицы» стала торжеством русской школы классического танца, непременно высокотехничного, но гармоничных строгих форм и </a:t>
            </a:r>
            <a:r>
              <a:rPr lang="ru-RU" sz="2400" dirty="0" smtClean="0">
                <a:latin typeface="Arial Black" pitchFamily="34" charset="0"/>
              </a:rPr>
              <a:t>обязательно содержательного.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4038" name="Picture 5" descr="D:\Документы АБ1 с ПК ЧЗ\Петипа\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04"/>
            <a:ext cx="4057664" cy="6057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60" name="Picture 4" descr="orange_petals"/>
          <p:cNvPicPr>
            <a:picLocks noChangeAspect="1" noChangeArrowheads="1"/>
          </p:cNvPicPr>
          <p:nvPr/>
        </p:nvPicPr>
        <p:blipFill>
          <a:blip r:embed="rId2" cstate="email">
            <a:lum bright="30000" contrast="-10000"/>
          </a:blip>
          <a:srcRect/>
          <a:stretch>
            <a:fillRect/>
          </a:stretch>
        </p:blipFill>
        <p:spPr bwMode="auto">
          <a:xfrm>
            <a:off x="-28575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Прямоугольник 4"/>
          <p:cNvSpPr>
            <a:spLocks noChangeArrowheads="1"/>
          </p:cNvSpPr>
          <p:nvPr/>
        </p:nvSpPr>
        <p:spPr bwMode="auto">
          <a:xfrm>
            <a:off x="-214346" y="4643446"/>
            <a:ext cx="92155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Художник Всеволожский И.А., оформлявший </a:t>
            </a:r>
            <a:r>
              <a:rPr lang="ru-RU" sz="2400" dirty="0" smtClean="0">
                <a:latin typeface="Arial Black" pitchFamily="34" charset="0"/>
              </a:rPr>
              <a:t>спектакль, </a:t>
            </a:r>
            <a:r>
              <a:rPr lang="ru-RU" sz="2400" dirty="0">
                <a:latin typeface="Arial Black" pitchFamily="34" charset="0"/>
              </a:rPr>
              <a:t>стремился соблюдать историческую точность в костюмах, связать цветовую гамму всего оформления с музыкой и хореографией балета.</a:t>
            </a:r>
          </a:p>
        </p:txBody>
      </p:sp>
      <p:pic>
        <p:nvPicPr>
          <p:cNvPr id="45062" name="Picture 2" descr="D:\Документы АБ1 с ПК ЧЗ\Петипа\43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21223" y="142852"/>
            <a:ext cx="8167849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4" name="Picture 4" descr="red_flower"/>
          <p:cNvPicPr>
            <a:picLocks noChangeAspect="1" noChangeArrowheads="1"/>
          </p:cNvPicPr>
          <p:nvPr/>
        </p:nvPicPr>
        <p:blipFill>
          <a:blip r:embed="rId2" cstate="email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Прямоугольник 4"/>
          <p:cNvSpPr>
            <a:spLocks noChangeArrowheads="1"/>
          </p:cNvSpPr>
          <p:nvPr/>
        </p:nvSpPr>
        <p:spPr bwMode="auto">
          <a:xfrm>
            <a:off x="142844" y="4500570"/>
            <a:ext cx="88583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Arial Black" pitchFamily="34" charset="0"/>
              </a:rPr>
              <a:t>15 января 1895 года состоялась премьера «Лебединого озера», которая стала событием в истории русской и мировой музыкальной культуры. На афише были указаны фамилии двух постановщиков – </a:t>
            </a:r>
            <a:r>
              <a:rPr lang="ru-RU" sz="2100" dirty="0" err="1">
                <a:latin typeface="Arial Black" pitchFamily="34" charset="0"/>
              </a:rPr>
              <a:t>Мариуса</a:t>
            </a:r>
            <a:r>
              <a:rPr lang="ru-RU" sz="2100" dirty="0">
                <a:latin typeface="Arial Black" pitchFamily="34" charset="0"/>
              </a:rPr>
              <a:t> Петипа  и  Льва Иванова, который из-за болезни Петипа один заканчивал постановку балета. </a:t>
            </a:r>
          </a:p>
        </p:txBody>
      </p:sp>
      <p:pic>
        <p:nvPicPr>
          <p:cNvPr id="46086" name="Picture 5" descr="D:\Документы АБ1 с ПК ЧЗ\Петипа\32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1714480" y="142852"/>
            <a:ext cx="5786438" cy="4056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8" name="Picture 4" descr="pink_petals_4"/>
          <p:cNvPicPr>
            <a:picLocks noChangeAspect="1" noChangeArrowheads="1"/>
          </p:cNvPicPr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Прямоугольник 4"/>
          <p:cNvSpPr>
            <a:spLocks noChangeArrowheads="1"/>
          </p:cNvSpPr>
          <p:nvPr/>
        </p:nvSpPr>
        <p:spPr bwMode="auto">
          <a:xfrm>
            <a:off x="4929190" y="928670"/>
            <a:ext cx="40004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 Black" pitchFamily="34" charset="0"/>
              </a:rPr>
              <a:t>Достижение </a:t>
            </a:r>
            <a:r>
              <a:rPr lang="ru-RU" sz="2800" dirty="0" err="1">
                <a:latin typeface="Arial Black" pitchFamily="34" charset="0"/>
              </a:rPr>
              <a:t>Мариуса</a:t>
            </a:r>
            <a:r>
              <a:rPr lang="ru-RU" sz="2800" dirty="0">
                <a:latin typeface="Arial Black" pitchFamily="34" charset="0"/>
              </a:rPr>
              <a:t> Петипа в этом балете стали </a:t>
            </a:r>
            <a:endParaRPr lang="ru-RU" sz="2800" dirty="0" smtClean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latin typeface="Arial Black" pitchFamily="34" charset="0"/>
              </a:rPr>
              <a:t>1 </a:t>
            </a:r>
            <a:r>
              <a:rPr lang="ru-RU" sz="2800" dirty="0">
                <a:latin typeface="Arial Black" pitchFamily="34" charset="0"/>
              </a:rPr>
              <a:t>и 3 акты, особенно дуэт принца </a:t>
            </a:r>
            <a:r>
              <a:rPr lang="ru-RU" sz="2800" dirty="0" err="1">
                <a:latin typeface="Arial Black" pitchFamily="34" charset="0"/>
              </a:rPr>
              <a:t>Зигфрида</a:t>
            </a:r>
            <a:r>
              <a:rPr lang="ru-RU" sz="2800" dirty="0">
                <a:latin typeface="Arial Black" pitchFamily="34" charset="0"/>
              </a:rPr>
              <a:t> и </a:t>
            </a:r>
            <a:r>
              <a:rPr lang="ru-RU" sz="2800" dirty="0" err="1">
                <a:latin typeface="Arial Black" pitchFamily="34" charset="0"/>
              </a:rPr>
              <a:t>Одилии</a:t>
            </a:r>
            <a:r>
              <a:rPr lang="ru-RU" sz="2800" dirty="0">
                <a:latin typeface="Arial Black" pitchFamily="34" charset="0"/>
              </a:rPr>
              <a:t>, которые являются шедевром русской хореографии.</a:t>
            </a:r>
          </a:p>
        </p:txBody>
      </p:sp>
      <p:pic>
        <p:nvPicPr>
          <p:cNvPr id="47110" name="Picture 5" descr="D:\Документы АБ1 с ПК ЧЗ\Петипа\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642918"/>
            <a:ext cx="4488167" cy="52149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2" name="Picture 4" descr="pink_pet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Прямоугольник 4"/>
          <p:cNvSpPr>
            <a:spLocks noChangeArrowheads="1"/>
          </p:cNvSpPr>
          <p:nvPr/>
        </p:nvSpPr>
        <p:spPr bwMode="auto">
          <a:xfrm>
            <a:off x="4357686" y="642918"/>
            <a:ext cx="457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Петипа придавал большое значение народным </a:t>
            </a:r>
            <a:r>
              <a:rPr lang="ru-RU" sz="2400" dirty="0" smtClean="0">
                <a:latin typeface="Arial Black" pitchFamily="34" charset="0"/>
              </a:rPr>
              <a:t>танцам </a:t>
            </a:r>
            <a:r>
              <a:rPr lang="ru-RU" sz="2400" dirty="0">
                <a:latin typeface="Arial Black" pitchFamily="34" charset="0"/>
              </a:rPr>
              <a:t>и особенно ценил их в балете. Нет такого балета, в котором бы не было характерных национальных </a:t>
            </a:r>
            <a:r>
              <a:rPr lang="ru-RU" sz="2400" dirty="0" smtClean="0">
                <a:latin typeface="Arial Black" pitchFamily="34" charset="0"/>
              </a:rPr>
              <a:t>танцев: </a:t>
            </a:r>
            <a:r>
              <a:rPr lang="ru-RU" sz="2400" dirty="0">
                <a:latin typeface="Arial Black" pitchFamily="34" charset="0"/>
              </a:rPr>
              <a:t>испанские, русские, польские, украинские, итальянские, сербские, египетские, индийские – все они сближались с академическим классическим танцем</a:t>
            </a:r>
          </a:p>
        </p:txBody>
      </p:sp>
      <p:pic>
        <p:nvPicPr>
          <p:cNvPr id="48134" name="Picture 5" descr="D:\Документы АБ1 с ПК ЧЗ\Петипа\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4215941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6" name="Picture 4" descr="pink_petals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Прямоугольник 4"/>
          <p:cNvSpPr>
            <a:spLocks noChangeArrowheads="1"/>
          </p:cNvSpPr>
          <p:nvPr/>
        </p:nvSpPr>
        <p:spPr bwMode="auto">
          <a:xfrm>
            <a:off x="5286380" y="1000108"/>
            <a:ext cx="3643311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Arial Black" pitchFamily="34" charset="0"/>
              </a:rPr>
              <a:t>Петипа</a:t>
            </a:r>
          </a:p>
          <a:p>
            <a:pPr algn="ctr"/>
            <a:r>
              <a:rPr lang="ru-RU" sz="2500" dirty="0" smtClean="0">
                <a:latin typeface="Arial Black" pitchFamily="34" charset="0"/>
              </a:rPr>
              <a:t> </a:t>
            </a:r>
            <a:r>
              <a:rPr lang="ru-RU" sz="2500" dirty="0">
                <a:latin typeface="Arial Black" pitchFamily="34" charset="0"/>
              </a:rPr>
              <a:t>избегал стилистического разнобоя – примером могут быть такие его балеты, как «Дон Кихот», «Пахита», и «Раймонда»</a:t>
            </a:r>
          </a:p>
        </p:txBody>
      </p:sp>
      <p:pic>
        <p:nvPicPr>
          <p:cNvPr id="29698" name="Picture 2" descr="D:\Документы АБ1 с ПК ЧЗ\Петипа\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71480"/>
            <a:ext cx="5143536" cy="51435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80" name="Picture 4" descr="yellow_flower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D:\Документы АБ1 с ПК ЧЗ\Петипа\раймонда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642910" y="214290"/>
            <a:ext cx="7884413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0182" name="Прямоугольник 5"/>
          <p:cNvSpPr>
            <a:spLocks noChangeArrowheads="1"/>
          </p:cNvSpPr>
          <p:nvPr/>
        </p:nvSpPr>
        <p:spPr bwMode="auto">
          <a:xfrm>
            <a:off x="357158" y="5000636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Премьера балета «Раймонда состоялась 7 января 1898 года. Музыку к нему написал Последователь П.И.Чайковского – А.К.Глазунов.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4" name="Picture 4" descr="horizon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Прямоугольник 4"/>
          <p:cNvSpPr>
            <a:spLocks noChangeArrowheads="1"/>
          </p:cNvSpPr>
          <p:nvPr/>
        </p:nvSpPr>
        <p:spPr bwMode="auto">
          <a:xfrm>
            <a:off x="214282" y="357166"/>
            <a:ext cx="87154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Спектакль, с его блестящим хореографическим решением, с сочетанием классических и характерных танцев, был по </a:t>
            </a:r>
            <a:r>
              <a:rPr lang="ru-RU" sz="2400" dirty="0" smtClean="0">
                <a:latin typeface="Arial Black" pitchFamily="34" charset="0"/>
              </a:rPr>
              <a:t>достоинству </a:t>
            </a:r>
            <a:r>
              <a:rPr lang="ru-RU" sz="2400" dirty="0">
                <a:latin typeface="Arial Black" pitchFamily="34" charset="0"/>
              </a:rPr>
              <a:t>оценен </a:t>
            </a:r>
            <a:r>
              <a:rPr lang="ru-RU" sz="2400" dirty="0" smtClean="0">
                <a:latin typeface="Arial Black" pitchFamily="34" charset="0"/>
              </a:rPr>
              <a:t>публикой.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1206" name="Picture 2" descr="D:\Документы АБ1 с ПК ЧЗ\Петипа\84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57158" y="2321690"/>
            <a:ext cx="8501122" cy="4250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8" name="Picture 4" descr="fuchsia_petals"/>
          <p:cNvPicPr>
            <a:picLocks noChangeAspect="1" noChangeArrowheads="1"/>
          </p:cNvPicPr>
          <p:nvPr/>
        </p:nvPicPr>
        <p:blipFill>
          <a:blip r:embed="rId2">
            <a:lum bright="2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Прямоугольник 4"/>
          <p:cNvSpPr>
            <a:spLocks noChangeArrowheads="1"/>
          </p:cNvSpPr>
          <p:nvPr/>
        </p:nvSpPr>
        <p:spPr bwMode="auto">
          <a:xfrm>
            <a:off x="5429256" y="428604"/>
            <a:ext cx="350043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Последние годы творчества великого балетмейстера были омрачены отношением к нему нового директора императорских театров </a:t>
            </a:r>
            <a:r>
              <a:rPr lang="ru-RU" sz="2400" dirty="0" err="1">
                <a:latin typeface="Arial Black" pitchFamily="34" charset="0"/>
              </a:rPr>
              <a:t>Теляковского</a:t>
            </a:r>
            <a:r>
              <a:rPr lang="ru-RU" sz="2400" dirty="0"/>
              <a:t>. </a:t>
            </a:r>
          </a:p>
        </p:txBody>
      </p:sp>
      <p:pic>
        <p:nvPicPr>
          <p:cNvPr id="52230" name="Picture 5" descr="D:\Документы АБ1 с ПК ЧЗ\Петипа\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4958954" cy="4286280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4857760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Уволить </a:t>
            </a:r>
            <a:r>
              <a:rPr lang="ru-RU" sz="2400" dirty="0" err="1" smtClean="0">
                <a:latin typeface="Arial Black" pitchFamily="34" charset="0"/>
              </a:rPr>
              <a:t>Мариуса</a:t>
            </a:r>
            <a:r>
              <a:rPr lang="ru-RU" sz="2400" dirty="0" smtClean="0">
                <a:latin typeface="Arial Black" pitchFamily="34" charset="0"/>
              </a:rPr>
              <a:t> Петипа он не мог, так как поклонником его творчества был император Николай </a:t>
            </a:r>
            <a:r>
              <a:rPr lang="en-US" sz="2400" dirty="0" smtClean="0">
                <a:latin typeface="Arial Black" pitchFamily="34" charset="0"/>
                <a:cs typeface="Times New Roman"/>
              </a:rPr>
              <a:t>II</a:t>
            </a:r>
            <a:r>
              <a:rPr lang="ru-RU" sz="2400" dirty="0" smtClean="0">
                <a:latin typeface="Arial Black" pitchFamily="34" charset="0"/>
              </a:rPr>
              <a:t>, который изъявил желание, чтобы Петипа оставался первым балетмейстером до конца жизни.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2" name="Picture 4" descr="purple_flower_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Прямоугольник 4"/>
          <p:cNvSpPr>
            <a:spLocks noChangeArrowheads="1"/>
          </p:cNvSpPr>
          <p:nvPr/>
        </p:nvSpPr>
        <p:spPr bwMode="auto">
          <a:xfrm>
            <a:off x="214282" y="214290"/>
            <a:ext cx="457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Несмотря на преклонный возраст, творческие способности балетмейстера не угасли: по свидетельству одного из </a:t>
            </a:r>
            <a:r>
              <a:rPr lang="ru-RU" sz="2400" dirty="0" smtClean="0">
                <a:latin typeface="Arial Black" pitchFamily="34" charset="0"/>
              </a:rPr>
              <a:t>современников</a:t>
            </a:r>
            <a:r>
              <a:rPr lang="ru-RU" sz="2400" dirty="0">
                <a:latin typeface="Arial Black" pitchFamily="34" charset="0"/>
              </a:rPr>
              <a:t>, «…Петипа шел со временем в ногу, шел за растущими дарованиями, которые позволяли ему раздвигать творческие рамки и </a:t>
            </a:r>
            <a:r>
              <a:rPr lang="ru-RU" sz="2400" dirty="0" smtClean="0">
                <a:latin typeface="Arial Black" pitchFamily="34" charset="0"/>
              </a:rPr>
              <a:t>обогащать </a:t>
            </a:r>
            <a:r>
              <a:rPr lang="ru-RU" sz="2400" dirty="0">
                <a:latin typeface="Arial Black" pitchFamily="34" charset="0"/>
              </a:rPr>
              <a:t>палитру спектакля свежими красками».</a:t>
            </a:r>
          </a:p>
        </p:txBody>
      </p:sp>
      <p:pic>
        <p:nvPicPr>
          <p:cNvPr id="53254" name="Picture 2" descr="D:\Документы АБ1 с ПК ЧЗ\Петипа\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14289"/>
            <a:ext cx="3932411" cy="60132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oftRound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orange_flower_2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:\Документы АБ1 с ПК ЧЗ\Петипа\56.jpg"/>
          <p:cNvPicPr>
            <a:picLocks noChangeAspect="1" noChangeArrowheads="1"/>
          </p:cNvPicPr>
          <p:nvPr/>
        </p:nvPicPr>
        <p:blipFill>
          <a:blip r:embed="rId3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142844" y="571480"/>
            <a:ext cx="3621697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3857620" y="285728"/>
            <a:ext cx="514353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Сначала мальчик танцевал из-под палки. Вот как вспоминал Петипа те годы: «Семи лет начал я обучаться танцевальному искусству в классе отца моего, переломившего о мои руки не один </a:t>
            </a:r>
            <a:r>
              <a:rPr lang="ru-RU" sz="2400" dirty="0" smtClean="0">
                <a:latin typeface="Arial Black" pitchFamily="34" charset="0"/>
              </a:rPr>
              <a:t>смычек </a:t>
            </a:r>
            <a:r>
              <a:rPr lang="ru-RU" sz="2400" dirty="0">
                <a:latin typeface="Arial Black" pitchFamily="34" charset="0"/>
              </a:rPr>
              <a:t>для ознакомления меня с тайнами хореографии. Необходимость такого хореографического приема вытекала, между прочим, что не чувствовал я в детстве ни малейшего влечения к этой отрасли искусства».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6" name="Picture 4" descr="white_petal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Прямоугольник 4"/>
          <p:cNvSpPr>
            <a:spLocks noChangeArrowheads="1"/>
          </p:cNvSpPr>
          <p:nvPr/>
        </p:nvSpPr>
        <p:spPr bwMode="auto">
          <a:xfrm>
            <a:off x="285720" y="857232"/>
            <a:ext cx="4286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Последняя постановка Петипа – «Волшебное зеркало» - потерпела неудачу из-за полного несоответствия ее формы, </a:t>
            </a:r>
            <a:r>
              <a:rPr lang="ru-RU" sz="2400" dirty="0" smtClean="0">
                <a:latin typeface="Arial Black" pitchFamily="34" charset="0"/>
              </a:rPr>
              <a:t>то есть </a:t>
            </a:r>
            <a:r>
              <a:rPr lang="ru-RU" sz="2400" dirty="0">
                <a:latin typeface="Arial Black" pitchFamily="34" charset="0"/>
              </a:rPr>
              <a:t>хореографической стороны спектакля, содержанию – новой симфонической музыки и оформлению. </a:t>
            </a:r>
          </a:p>
        </p:txBody>
      </p:sp>
      <p:pic>
        <p:nvPicPr>
          <p:cNvPr id="54278" name="Picture 2" descr="D:\Документы АБ1 с ПК ЧЗ\Петипа\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714356"/>
            <a:ext cx="4362987" cy="492922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300" name="Picture 4" descr="red_petals_4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Прямоугольник 4"/>
          <p:cNvSpPr>
            <a:spLocks noChangeArrowheads="1"/>
          </p:cNvSpPr>
          <p:nvPr/>
        </p:nvSpPr>
        <p:spPr bwMode="auto">
          <a:xfrm>
            <a:off x="428596" y="5143512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 1903 году, вскоре после премьеры «Волшебного зеркала», Петипа ушел из театра.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Умер </a:t>
            </a:r>
            <a:r>
              <a:rPr lang="ru-RU" sz="2400" dirty="0">
                <a:latin typeface="Arial Black" pitchFamily="34" charset="0"/>
              </a:rPr>
              <a:t>он в 1910 году.</a:t>
            </a:r>
          </a:p>
        </p:txBody>
      </p:sp>
      <p:pic>
        <p:nvPicPr>
          <p:cNvPr id="55302" name="Picture 2" descr="D:\Документы АБ1 с ПК ЧЗ\Петипа\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0"/>
            <a:ext cx="7468164" cy="4959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6324" name="Picture 4" descr="yellow_and_purple_flower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7" descr="D:\Документы АБ1 с ПК ЧЗ\Петипа\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452200" cy="3286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6326" name="Picture 6" descr="D:\Документы АБ1 с ПК ЧЗ\Петипа\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6"/>
            <a:ext cx="4430488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6327" name="Picture 8" descr="D:\Документы АБ1 с ПК ЧЗ\Петипа\8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357562"/>
            <a:ext cx="4143404" cy="3315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6328" name="Прямоугольник 7"/>
          <p:cNvSpPr>
            <a:spLocks noChangeArrowheads="1"/>
          </p:cNvSpPr>
          <p:nvPr/>
        </p:nvSpPr>
        <p:spPr bwMode="auto">
          <a:xfrm>
            <a:off x="4286248" y="4286256"/>
            <a:ext cx="457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dirty="0">
                <a:latin typeface="Arial Black" pitchFamily="34" charset="0"/>
              </a:rPr>
              <a:t>Лучшие из </a:t>
            </a:r>
            <a:r>
              <a:rPr lang="ru-RU" sz="2500" dirty="0" smtClean="0">
                <a:latin typeface="Arial Black" pitchFamily="34" charset="0"/>
              </a:rPr>
              <a:t>балетов </a:t>
            </a:r>
            <a:r>
              <a:rPr lang="ru-RU" sz="2500" dirty="0">
                <a:latin typeface="Arial Black" pitchFamily="34" charset="0"/>
              </a:rPr>
              <a:t>Петипа до сих пор украшают репертуар многих театров мира.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Прямоугольник 6"/>
          <p:cNvSpPr>
            <a:spLocks noChangeArrowheads="1"/>
          </p:cNvSpPr>
          <p:nvPr/>
        </p:nvSpPr>
        <p:spPr bwMode="auto">
          <a:xfrm>
            <a:off x="1714480" y="1571612"/>
            <a:ext cx="578647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latin typeface="Arial Black" pitchFamily="34" charset="0"/>
              </a:rPr>
              <a:t>«В творчестве Петипа </a:t>
            </a:r>
            <a:r>
              <a:rPr lang="ru-RU" sz="2300" dirty="0" smtClean="0">
                <a:latin typeface="Arial Black" pitchFamily="34" charset="0"/>
              </a:rPr>
              <a:t>получили </a:t>
            </a:r>
            <a:r>
              <a:rPr lang="ru-RU" sz="2300" dirty="0">
                <a:latin typeface="Arial Black" pitchFamily="34" charset="0"/>
              </a:rPr>
              <a:t>наибольшее развитие и утверждение принципы русского балетного спектакля…Созданное Петипа перешло в сферу наследия, сохраняясь там в </a:t>
            </a:r>
            <a:r>
              <a:rPr lang="ru-RU" sz="2300" dirty="0" smtClean="0">
                <a:latin typeface="Arial Black" pitchFamily="34" charset="0"/>
              </a:rPr>
              <a:t>лучших </a:t>
            </a:r>
            <a:r>
              <a:rPr lang="ru-RU" sz="2300" dirty="0">
                <a:latin typeface="Arial Black" pitchFamily="34" charset="0"/>
              </a:rPr>
              <a:t>своих образцах», - писала советский искусствовед и балетный критик В.М.Красовская.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8372" name="Picture 4" descr="fuchsia_flower_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D:\Документы АБ1 с ПК ЧЗ\Петипа\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28604"/>
            <a:ext cx="3774281" cy="600079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00628" y="1142984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«В моей долгой карьере искусства я благодарен провидению, которое привело меня на землю русскую.»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Прямоугольник 6"/>
          <p:cNvSpPr>
            <a:spLocks noChangeArrowheads="1"/>
          </p:cNvSpPr>
          <p:nvPr/>
        </p:nvSpPr>
        <p:spPr bwMode="auto">
          <a:xfrm>
            <a:off x="1714480" y="1785926"/>
            <a:ext cx="578647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«Вспоминая свою карьеру в России, я могу сказать, что это была наисчастливейшая пора моей жизни… Да хранит Бог мою вторую Родину, которую я люблю всем своим сердцем!»</a:t>
            </a:r>
          </a:p>
          <a:p>
            <a:pPr algn="ctr"/>
            <a:endParaRPr lang="ru-RU" sz="2300" dirty="0" smtClean="0">
              <a:latin typeface="Arial Black" pitchFamily="34" charset="0"/>
            </a:endParaRPr>
          </a:p>
          <a:p>
            <a:pPr algn="r"/>
            <a:r>
              <a:rPr lang="ru-RU" sz="2300" b="1" dirty="0" smtClean="0">
                <a:latin typeface="+mj-lt"/>
              </a:rPr>
              <a:t>М.Петипа</a:t>
            </a:r>
            <a:endParaRPr lang="ru-RU" sz="2300" b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sersvtum2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5000628" y="1285860"/>
            <a:ext cx="39290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 16-летнем возрасте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err="1" smtClean="0">
                <a:latin typeface="Arial Black" pitchFamily="34" charset="0"/>
              </a:rPr>
              <a:t>Мариус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Петипа получил свой первый самостоятельный ангажемент в Нантском </a:t>
            </a:r>
            <a:r>
              <a:rPr lang="ru-RU" sz="2400" dirty="0" smtClean="0">
                <a:latin typeface="Arial Black" pitchFamily="34" charset="0"/>
              </a:rPr>
              <a:t>театре</a:t>
            </a:r>
            <a:r>
              <a:rPr lang="ru-RU" sz="2400" dirty="0">
                <a:latin typeface="Arial Black" pitchFamily="34" charset="0"/>
              </a:rPr>
              <a:t>.</a:t>
            </a:r>
          </a:p>
        </p:txBody>
      </p:sp>
      <p:pic>
        <p:nvPicPr>
          <p:cNvPr id="10246" name="Picture 2" descr="D:\Документы АБ1 с ПК ЧЗ\Петипа\PetipaAsChild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00034" y="714356"/>
            <a:ext cx="4262858" cy="514353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abstract_red_flower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4143371" y="785813"/>
            <a:ext cx="500062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Ученик </a:t>
            </a:r>
            <a:r>
              <a:rPr lang="ru-RU" sz="2400" dirty="0" smtClean="0">
                <a:latin typeface="Arial Black" pitchFamily="34" charset="0"/>
              </a:rPr>
              <a:t>отца </a:t>
            </a:r>
            <a:r>
              <a:rPr lang="ru-RU" sz="2400" dirty="0">
                <a:latin typeface="Arial Black" pitchFamily="34" charset="0"/>
              </a:rPr>
              <a:t>и Огюста </a:t>
            </a:r>
            <a:r>
              <a:rPr lang="ru-RU" sz="2400" dirty="0" err="1">
                <a:latin typeface="Arial Black" pitchFamily="34" charset="0"/>
              </a:rPr>
              <a:t>Вестриса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Мариус</a:t>
            </a:r>
            <a:r>
              <a:rPr lang="ru-RU" sz="2400" dirty="0">
                <a:latin typeface="Arial Black" pitchFamily="34" charset="0"/>
              </a:rPr>
              <a:t> Петипа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в </a:t>
            </a:r>
            <a:r>
              <a:rPr lang="ru-RU" sz="2400" dirty="0">
                <a:latin typeface="Arial Black" pitchFamily="34" charset="0"/>
              </a:rPr>
              <a:t>совершенстве знал французский академический балет. Рано проснулся в нем и дар балетмейстера.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Уже </a:t>
            </a:r>
            <a:r>
              <a:rPr lang="ru-RU" sz="2400" dirty="0">
                <a:latin typeface="Arial Black" pitchFamily="34" charset="0"/>
              </a:rPr>
              <a:t>в 16 лет он поставил свой первый балет в театре города Нанта.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За </a:t>
            </a:r>
            <a:r>
              <a:rPr lang="ru-RU" sz="2400" dirty="0">
                <a:latin typeface="Arial Black" pitchFamily="34" charset="0"/>
              </a:rPr>
              <a:t>ним еще три: «Права сеньора», «Свадьба в Нанте» и «Цыганочка».</a:t>
            </a:r>
          </a:p>
        </p:txBody>
      </p:sp>
      <p:pic>
        <p:nvPicPr>
          <p:cNvPr id="11270" name="Picture 5" descr="D:\Документы АБ1 с ПК ЧЗ\Петипа\Petipa_Maruis_La_Fille_du_Pharaon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>
            <a:off x="285720" y="714356"/>
            <a:ext cx="3286119" cy="559363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2292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12293" name="Picture 5" descr="16325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4500562" y="500042"/>
            <a:ext cx="450058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Судьба </a:t>
            </a:r>
            <a:r>
              <a:rPr lang="ru-RU" sz="2000" dirty="0" err="1">
                <a:latin typeface="Arial Black" pitchFamily="34" charset="0"/>
              </a:rPr>
              <a:t>Мариуса</a:t>
            </a:r>
            <a:r>
              <a:rPr lang="ru-RU" sz="2000" dirty="0">
                <a:latin typeface="Arial Black" pitchFamily="34" charset="0"/>
              </a:rPr>
              <a:t> Петипа складывалась не так удачно, как брата Люсьена, которого сразу же приняли в «Гранд Опера</a:t>
            </a:r>
            <a:r>
              <a:rPr lang="ru-RU" sz="2000" dirty="0" smtClean="0">
                <a:latin typeface="Arial Black" pitchFamily="34" charset="0"/>
              </a:rPr>
              <a:t>».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Дебют </a:t>
            </a:r>
            <a:r>
              <a:rPr lang="ru-RU" sz="2000" dirty="0" smtClean="0">
                <a:latin typeface="Arial Black" pitchFamily="34" charset="0"/>
              </a:rPr>
              <a:t>Люсьена </a:t>
            </a:r>
            <a:r>
              <a:rPr lang="ru-RU" sz="2000" dirty="0">
                <a:latin typeface="Arial Black" pitchFamily="34" charset="0"/>
              </a:rPr>
              <a:t>в балете «Жизель» вместе с </a:t>
            </a:r>
            <a:r>
              <a:rPr lang="ru-RU" sz="2000" dirty="0" err="1">
                <a:latin typeface="Arial Black" pitchFamily="34" charset="0"/>
              </a:rPr>
              <a:t>Карлоттой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Гризи</a:t>
            </a:r>
            <a:r>
              <a:rPr lang="ru-RU" sz="2000" dirty="0">
                <a:latin typeface="Arial Black" pitchFamily="34" charset="0"/>
              </a:rPr>
              <a:t> принес </a:t>
            </a:r>
            <a:r>
              <a:rPr lang="ru-RU" sz="2000" dirty="0" err="1">
                <a:latin typeface="Arial Black" pitchFamily="34" charset="0"/>
              </a:rPr>
              <a:t>набывалый</a:t>
            </a:r>
            <a:r>
              <a:rPr lang="ru-RU" sz="2000" dirty="0">
                <a:latin typeface="Arial Black" pitchFamily="34" charset="0"/>
              </a:rPr>
              <a:t> успех ему и его партнерше. </a:t>
            </a:r>
            <a:endParaRPr lang="ru-RU" sz="2000" dirty="0" smtClean="0">
              <a:latin typeface="Arial Black" pitchFamily="34" charset="0"/>
            </a:endParaRPr>
          </a:p>
          <a:p>
            <a:pPr algn="ctr"/>
            <a:r>
              <a:rPr lang="ru-RU" sz="2000" dirty="0" err="1" smtClean="0">
                <a:latin typeface="Arial Black" pitchFamily="34" charset="0"/>
              </a:rPr>
              <a:t>Мариусу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же пришлось много гастролировать по провинциальным городам Франции и другим странам, прежде чем он нашел себя.</a:t>
            </a:r>
          </a:p>
        </p:txBody>
      </p:sp>
      <p:pic>
        <p:nvPicPr>
          <p:cNvPr id="12295" name="Picture 6" descr="D:\Документы АБ1 с ПК ЧЗ\Петипа\39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214282" y="642918"/>
            <a:ext cx="4000528" cy="5481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pinktum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428596" y="1071546"/>
            <a:ext cx="457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В 1839 </a:t>
            </a:r>
            <a:r>
              <a:rPr lang="ru-RU" sz="2400" dirty="0" smtClean="0">
                <a:latin typeface="Arial Black" pitchFamily="34" charset="0"/>
              </a:rPr>
              <a:t>году </a:t>
            </a:r>
            <a:r>
              <a:rPr lang="ru-RU" sz="2400" dirty="0" err="1" smtClean="0">
                <a:latin typeface="Arial Black" pitchFamily="34" charset="0"/>
              </a:rPr>
              <a:t>Мариус</a:t>
            </a:r>
            <a:r>
              <a:rPr lang="ru-RU" sz="2400" dirty="0" smtClean="0">
                <a:latin typeface="Arial Black" pitchFamily="34" charset="0"/>
              </a:rPr>
              <a:t> Петипа </a:t>
            </a:r>
            <a:r>
              <a:rPr lang="ru-RU" sz="2400" dirty="0">
                <a:latin typeface="Arial Black" pitchFamily="34" charset="0"/>
              </a:rPr>
              <a:t>вместе с отцом гастролировал </a:t>
            </a:r>
            <a:r>
              <a:rPr lang="ru-RU" sz="2400" dirty="0" smtClean="0">
                <a:latin typeface="Arial Black" pitchFamily="34" charset="0"/>
              </a:rPr>
              <a:t>в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>
                <a:latin typeface="Arial Black" pitchFamily="34" charset="0"/>
              </a:rPr>
              <a:t>Нью-Йорке, вернувшись – совершенствовался в школе Парижской оперы, но в состав труппы не попал.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Петипа уехал </a:t>
            </a:r>
            <a:r>
              <a:rPr lang="ru-RU" sz="2400" dirty="0">
                <a:latin typeface="Arial Black" pitchFamily="34" charset="0"/>
              </a:rPr>
              <a:t>в Бордо, а оттуда – в на три года в Испанию.</a:t>
            </a:r>
          </a:p>
        </p:txBody>
      </p:sp>
      <p:pic>
        <p:nvPicPr>
          <p:cNvPr id="13318" name="Picture 5" descr="D:\Документы АБ1 с ПК ЧЗ\Петипа\14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57166"/>
            <a:ext cx="3833820" cy="60798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2078</Words>
  <Application>Microsoft Office PowerPoint</Application>
  <PresentationFormat>Экран (4:3)</PresentationFormat>
  <Paragraphs>93</Paragraphs>
  <Slides>55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ОКТ</cp:lastModifiedBy>
  <cp:revision>195</cp:revision>
  <dcterms:created xsi:type="dcterms:W3CDTF">2015-04-17T13:12:40Z</dcterms:created>
  <dcterms:modified xsi:type="dcterms:W3CDTF">2018-03-06T09:29:06Z</dcterms:modified>
</cp:coreProperties>
</file>