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3" r:id="rId2"/>
    <p:sldId id="424" r:id="rId3"/>
    <p:sldId id="425" r:id="rId4"/>
    <p:sldId id="426" r:id="rId5"/>
    <p:sldId id="427" r:id="rId6"/>
    <p:sldId id="428" r:id="rId7"/>
    <p:sldId id="297" r:id="rId8"/>
    <p:sldId id="295" r:id="rId9"/>
    <p:sldId id="430" r:id="rId10"/>
    <p:sldId id="431" r:id="rId11"/>
    <p:sldId id="432" r:id="rId12"/>
    <p:sldId id="433" r:id="rId13"/>
    <p:sldId id="434" r:id="rId14"/>
    <p:sldId id="438" r:id="rId15"/>
    <p:sldId id="435" r:id="rId16"/>
    <p:sldId id="439" r:id="rId17"/>
    <p:sldId id="440" r:id="rId18"/>
    <p:sldId id="441" r:id="rId19"/>
    <p:sldId id="442" r:id="rId20"/>
    <p:sldId id="443" r:id="rId21"/>
    <p:sldId id="502" r:id="rId22"/>
    <p:sldId id="445" r:id="rId23"/>
    <p:sldId id="446" r:id="rId24"/>
    <p:sldId id="447" r:id="rId25"/>
    <p:sldId id="469" r:id="rId26"/>
    <p:sldId id="470" r:id="rId27"/>
    <p:sldId id="451" r:id="rId28"/>
    <p:sldId id="259" r:id="rId29"/>
    <p:sldId id="471" r:id="rId30"/>
    <p:sldId id="472" r:id="rId31"/>
    <p:sldId id="495" r:id="rId32"/>
    <p:sldId id="474" r:id="rId33"/>
    <p:sldId id="492" r:id="rId34"/>
    <p:sldId id="478" r:id="rId35"/>
    <p:sldId id="479" r:id="rId36"/>
    <p:sldId id="476" r:id="rId37"/>
    <p:sldId id="480" r:id="rId38"/>
    <p:sldId id="455" r:id="rId39"/>
    <p:sldId id="481" r:id="rId40"/>
    <p:sldId id="482" r:id="rId41"/>
    <p:sldId id="483" r:id="rId42"/>
    <p:sldId id="457" r:id="rId43"/>
    <p:sldId id="484" r:id="rId44"/>
    <p:sldId id="501" r:id="rId45"/>
    <p:sldId id="487" r:id="rId46"/>
    <p:sldId id="500" r:id="rId47"/>
    <p:sldId id="4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0000FF"/>
    <a:srgbClr val="0000CC"/>
    <a:srgbClr val="CC00CC"/>
    <a:srgbClr val="0033CC"/>
    <a:srgbClr val="000099"/>
    <a:srgbClr val="FF0066"/>
    <a:srgbClr val="66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oleObject" Target="../embeddings/____________Microsoft_Office_PowerPoint_97-20031.ppt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Admin\Desktop\Брагина\презентации 2016\заготовки к през\рамки, фон, рисунки, картинки\ФОНЫ\sersvtum1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928670"/>
            <a:ext cx="46434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 1831 года начался новый этап в поэтическом творчестве Жуковского: вышли сразу два издания: «Баллады и повести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В. А. Жуковского» в двух частях и «Баллады и повести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В. А. Жуковского» в одном томе.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41" name="Picture 1" descr="D:\Документы АБ1 с ПК ЧЗ\Жуковский, сборник\Жуковский\800px-Painted-portraits-of-writer.pn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85720" y="500042"/>
            <a:ext cx="3973648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42844" y="5715016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Крылов, Пушкин, Жуковский 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Гнедич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Летнем саду, 1832. Чернецов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\Desktop\Брагина\презентации 2016\заготовки к през\фон\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381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429132"/>
            <a:ext cx="9001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Жизнь Жуковского во второй половине 1830-х годов была связана в значительной степени с общим состоянием культуры Петербурга. На его пятницах постоянным посетителем стал Н. В. Гоголь, который читал свою новую комедию «Ревизор» и рассказ «Нос». 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17409" name="Picture 1" descr="D:\Документы АБ1 с ПК ЧЗ\Жуковский, сборник\Жуковский\Saturday_meeting_chez_Zhukovsky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71472" y="142852"/>
            <a:ext cx="7620000" cy="3975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dmin\Desktop\Брагина\презентации 2016\заготовки к през\шаблоны презентаций\imagesCAK2TXQ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16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6248" y="714356"/>
            <a:ext cx="41434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это же время возникла идея издания журнала, посвящённого актуальным проблемам современности.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письме от 19 января 1836 года </a:t>
            </a:r>
            <a:r>
              <a:rPr lang="ru-RU" sz="22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Жуковский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отмечал, что «разрешение выдавать журнал» дано Пушкину — так появился «Современник»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434" name="Picture 2" descr="D:\Документы АБ1 с ПК ЧЗ\Жуковский, сборник\Жуковский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9423">
            <a:off x="585063" y="527599"/>
            <a:ext cx="3554975" cy="54702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Документы АБ1 с ПК ЧЗ\Брагина\Брагина\презентации 2016\заготовки к през\шаблоны-1\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857232"/>
            <a:ext cx="6000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Жуковский был взволнован  скандалом, связанный с женой Пушкина и Дантесом.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Он  взялся быть посредником между Пушкиным и бароном </a:t>
            </a:r>
            <a:r>
              <a:rPr lang="ru-RU" sz="2000" dirty="0" err="1" smtClean="0">
                <a:latin typeface="Arial Black" pitchFamily="34" charset="0"/>
              </a:rPr>
              <a:t>Геккереном</a:t>
            </a:r>
            <a:r>
              <a:rPr lang="ru-RU" sz="20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9 ноября  с этим предложением он пришел к  Пушкину, который твёрдо отказался встречаться с Дантесом. Жуковский, тем не менее, не стал давать ответа и всячески упрашивал поэта одуматься.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Жуковский  добивался прекращения дела, но Пушкин категорически отказался следовать его советам.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1448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1428728" y="1285860"/>
            <a:ext cx="62865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сердцах Василий Андреевич писал: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«Хотя  ты  и  рассердил  и  даже  обидел меня,  но меня всё к тебе тянет — не брюхом, которое  имею   уже  весьма порядочное, но  сердцем,  которое  живо разделяет  то,  что  делается  в  твоём»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dmin\Desktop\Брагина\презентации 2016\заготовки к през\рамки, фон, рисунки, картинки\ФОНЫ\sintum41a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Документы АБ1 с ПК ЧЗ\Брагина\Брагина\презентации 2016\заготовки к през\шаблоны-1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786214" cy="6023523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929026" y="642918"/>
            <a:ext cx="52149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Arial Black" pitchFamily="34" charset="0"/>
              </a:rPr>
              <a:t>27 января 1837 года Жуковский узнал о смертельном ранении Пушкина.  Он поехал к раненому поэту, от доктора </a:t>
            </a:r>
            <a:r>
              <a:rPr lang="ru-RU" sz="2200" b="1" dirty="0" err="1" smtClean="0">
                <a:latin typeface="Arial Black" pitchFamily="34" charset="0"/>
              </a:rPr>
              <a:t>Арендта</a:t>
            </a:r>
            <a:r>
              <a:rPr lang="ru-RU" sz="2200" b="1" dirty="0" smtClean="0">
                <a:latin typeface="Arial Black" pitchFamily="34" charset="0"/>
              </a:rPr>
              <a:t> узнав, что смерть неминуема. </a:t>
            </a:r>
          </a:p>
          <a:p>
            <a:pPr algn="ctr"/>
            <a:r>
              <a:rPr lang="ru-RU" sz="2200" b="1" dirty="0" smtClean="0">
                <a:latin typeface="Arial Black" pitchFamily="34" charset="0"/>
              </a:rPr>
              <a:t>Когда на следующий день Пушкин прощался с близкими и друзьями, Жуковский смог только поцеловать ему руку, не в силах вымолвить ни слова. Далее он отправился во дворец — спасать бумаги поэта и попытаться помочь секунданту Пушкина — </a:t>
            </a:r>
            <a:r>
              <a:rPr lang="ru-RU" sz="2200" b="1" dirty="0" err="1" smtClean="0">
                <a:latin typeface="Arial Black" pitchFamily="34" charset="0"/>
              </a:rPr>
              <a:t>Данзасу</a:t>
            </a:r>
            <a:endParaRPr lang="ru-RU" sz="2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Документы АБ1 с ПК ЧЗ\Брагина\Брагина\презентации 2016\заготовки к през\шаблоны-1\1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71966" cy="61722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500042"/>
            <a:ext cx="50720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последнюю ночь Пушкина у его постели сидел В. И. Даль, а Вяземский, Жуковский и </a:t>
            </a:r>
            <a:r>
              <a:rPr lang="ru-RU" sz="2200" dirty="0" err="1" smtClean="0">
                <a:latin typeface="Arial Black" pitchFamily="34" charset="0"/>
              </a:rPr>
              <a:t>Виельгорский</a:t>
            </a:r>
            <a:r>
              <a:rPr lang="ru-RU" sz="2200" dirty="0" smtClean="0">
                <a:latin typeface="Arial Black" pitchFamily="34" charset="0"/>
              </a:rPr>
              <a:t> ожидали в соседней комнате.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 После выноса тела Жуковский опечатал кабинет поэта своей печатью.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 Далее он поехал к </a:t>
            </a:r>
            <a:r>
              <a:rPr lang="ru-RU" sz="2200" dirty="0" err="1" smtClean="0">
                <a:latin typeface="Arial Black" pitchFamily="34" charset="0"/>
              </a:rPr>
              <a:t>Виельгорскому</a:t>
            </a:r>
            <a:r>
              <a:rPr lang="ru-RU" sz="2200" dirty="0" smtClean="0">
                <a:latin typeface="Arial Black" pitchFamily="34" charset="0"/>
              </a:rPr>
              <a:t>: 29 января отмечался день его рождения, на который ещё до дуэли был приглашён и Александр Сергеевич.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Тургенев записал в дневнике: «29 января. День рождения Жуковского и смерти Пушкина»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Документы АБ1 с ПК ЧЗ\Брагина\Брагина\презентации 2016\заготовки к през\шаблоны-1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71802" y="857232"/>
            <a:ext cx="54292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7 февраля Жуковский перевёз архив Пушкина  себе на квартиру. Разбор бумаг был закончен к 25 февраля, причём Жуковский писал императору, что не мог читать личных писем и предоставил это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Дубельту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Рукописи и черновики остались у Жуковского, включая неопубликованные поэмы «Медный всадник» и «Каменный гость».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 АБ1 с ПК ЧЗ\Брагина\Брагина\презентации 2016\заготовки к през\фон\рукопи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Жуковский добился издания полного собрания сочинений Пушкина, начатого в 1838 году.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С февраля 1837 года многие свои письма Жуковский запечатывал перстнем Пушкина.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Этот перстень-печатка был воспет в стихотворении «Талисман»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8" name="Picture 2" descr="D:\Документы АБ1 с ПК ЧЗ\Брагина\Брагина\презентации 2016\заготовки к през\шаблоны-1\9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6234" y="928670"/>
            <a:ext cx="381776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Admin\Desktop\Брагина\презентации 2016\заготовки к през\фон\искусство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6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7857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После смерти Пушкина, как свидетельствовали современники, Жуковский стал «грустнее» и, как сам говорил, «старее». 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В доставшейся ему незаполненной записной книжке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А. С. Пушкина он переписал стихотворное введение к «Ундине».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1265" name="Picture 1" descr="D:\Документы АБ1 с ПК ЧЗ\Жуковский, сборник\Жуковский\800px-John_William_Waterhouse_-_Undine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714876" y="571480"/>
            <a:ext cx="4245432" cy="5572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Admin\Desktop\Брагина\презентации 2016\заготовки к през\рамки, фон, рисунки, картинки\ФОНЫ\zelsvtum44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500042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На 27 апреля 1837 года был назначен отъезд наследника-цесаревича  в обзорное путешествие по России. Одним из сопровождавших  был и Жуковский.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 В Сибири Жуковский сумел найти и зарисовать место гибели Ермака, побывал у П. П. Ершова, который посещал когда-то его петербургские субботы.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44386" name="Picture 2" descr="D:\Документы АБ1 с ПК ЧЗ\Жуковский, сборник\жуковский, картинки\6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85719" y="642918"/>
            <a:ext cx="3867321" cy="51435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1448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214422"/>
            <a:ext cx="60007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Одну из самых высоких оценок этим изданиям дал  Н. В. Гоголь: </a:t>
            </a:r>
          </a:p>
          <a:p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«Чудное дело! Жуковского узнать нельзя. Кажется появился новый обширный поэт…»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58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71934" y="1071546"/>
            <a:ext cx="45005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1838 году состоялось знакомство В.А.Жуковского с М. Ю. Лермонтовым, только что возвращённым из кавказской ссылки.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 Во втором номере за 1837 год в «Современнике» было опубликовано его «Бородино».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При личном знакомстве Жуковский подарил поэту экземпляр «Ундины» с дарственной надписью. 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9217" name="Picture 1" descr="D:\Документы АБ1 с ПК ЧЗ\Жуковский, сборник\Жуковский\800px-Mikhail_Lermontov,_1838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71472" y="857232"/>
            <a:ext cx="3320830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3107" name="Picture 3" descr="D:\Документы АБ1 с ПК ЧЗ\Брагина\Брагина\презентации 2016\заготовки к през\рамки, фон, рисунки, картинки\ФОНЫ\sintum3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6" name="Picture 2" descr="C:\Users\АБ1\Desktop\flower_hous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428604"/>
            <a:ext cx="5024430" cy="4019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Below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4503509"/>
            <a:ext cx="900115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Arial Black" pitchFamily="34" charset="0"/>
              </a:rPr>
              <a:t>В 1838 году Жуковский</a:t>
            </a:r>
            <a:r>
              <a:rPr lang="ru-RU" sz="21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100" dirty="0" smtClean="0">
                <a:latin typeface="Arial Black" pitchFamily="34" charset="0"/>
              </a:rPr>
              <a:t>отправился в Европу. </a:t>
            </a:r>
          </a:p>
          <a:p>
            <a:pPr algn="ctr"/>
            <a:r>
              <a:rPr lang="ru-RU" sz="2100" dirty="0" smtClean="0">
                <a:latin typeface="Arial Black" pitchFamily="34" charset="0"/>
              </a:rPr>
              <a:t>В Голландии поэт интересовался  как голландской живописью, так и пребыванием в этой стране Петра Великого. В </a:t>
            </a:r>
            <a:r>
              <a:rPr lang="ru-RU" sz="2100" dirty="0" err="1" smtClean="0">
                <a:latin typeface="Arial Black" pitchFamily="34" charset="0"/>
              </a:rPr>
              <a:t>Заандаме</a:t>
            </a:r>
            <a:r>
              <a:rPr lang="ru-RU" sz="2100" dirty="0" smtClean="0">
                <a:latin typeface="Arial Black" pitchFamily="34" charset="0"/>
              </a:rPr>
              <a:t>, </a:t>
            </a:r>
            <a:r>
              <a:rPr lang="ru-RU" sz="2100" dirty="0" err="1" smtClean="0">
                <a:latin typeface="Arial Black" pitchFamily="34" charset="0"/>
              </a:rPr>
              <a:t>в</a:t>
            </a:r>
            <a:r>
              <a:rPr lang="ru-RU" sz="2100" dirty="0" smtClean="0">
                <a:latin typeface="Arial Black" pitchFamily="34" charset="0"/>
              </a:rPr>
              <a:t> царском домике, Жуковский написал на стене посвятительное стихотворение, оканчивающееся строкой: «Здесь родилась великая Россия»</a:t>
            </a:r>
            <a:endParaRPr lang="ru-RU" sz="21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\Desktop\Брагина\презентации 2016\заготовки к през\шаблоны-1\276.jpg"/>
          <p:cNvPicPr>
            <a:picLocks noChangeAspect="1" noChangeArrowheads="1"/>
          </p:cNvPicPr>
          <p:nvPr/>
        </p:nvPicPr>
        <p:blipFill>
          <a:blip r:embed="rId2"/>
          <a:srcRect b="3288"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1071546"/>
            <a:ext cx="6715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7 июня 1839 Жуковский прибыл в Германию. Дальнейшие события он описывал так: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«Я провёл только два дня в замке </a:t>
            </a:r>
            <a:r>
              <a:rPr lang="ru-RU" sz="2800" b="1" dirty="0" err="1" smtClean="0">
                <a:latin typeface="Monotype Corsiva" pitchFamily="66" charset="0"/>
              </a:rPr>
              <a:t>Виллингсгаузен</a:t>
            </a:r>
            <a:r>
              <a:rPr lang="ru-RU" sz="2800" b="1" dirty="0" smtClean="0">
                <a:latin typeface="Monotype Corsiva" pitchFamily="66" charset="0"/>
              </a:rPr>
              <a:t>, и в эти два дня были для меня минуты очаровательные. Старшая дочь </a:t>
            </a:r>
            <a:r>
              <a:rPr lang="ru-RU" sz="2800" b="1" dirty="0" err="1" smtClean="0">
                <a:latin typeface="Monotype Corsiva" pitchFamily="66" charset="0"/>
              </a:rPr>
              <a:t>Рейтерна</a:t>
            </a:r>
            <a:r>
              <a:rPr lang="ru-RU" sz="2800" b="1" dirty="0" smtClean="0">
                <a:latin typeface="Monotype Corsiva" pitchFamily="66" charset="0"/>
              </a:rPr>
              <a:t>, 19 лет, была предо мной точно как райское видение, которым я любовался от полноты души, просто, как видением райским, не позволяя себе и мысли, чтоб этот светлый призрак мог сойти для меня с неба и слиться с моею жизнью…»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Документы АБ1 с ПК ЧЗ\Брагина\Брагина\презентации 2016\заготовки к през\шаблоны-1\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547"/>
          </a:xfrm>
          <a:prstGeom prst="rect">
            <a:avLst/>
          </a:prstGeom>
          <a:noFill/>
        </p:spPr>
      </p:pic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4214810" y="2643182"/>
            <a:ext cx="471487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Рейтерн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как придворный живописец, был занят заказами царской</a:t>
            </a:r>
            <a:r>
              <a:rPr kumimoji="0" lang="ru-RU" sz="2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семьи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Петергофе произошло единственное объяснение поэта и художника, и </a:t>
            </a:r>
            <a:r>
              <a:rPr kumimoji="0" lang="ru-RU" sz="2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Рейтерн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сообщил, что если Елизавета (так звали его дочь) согласится выйти замуж за Жуковского, «он наперёд на всё согласен».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5170" name="Picture 2" descr="D:\Документы АБ1 с ПК ЧЗ\Жуковский, сборник\Жуковский\E._A._Reiter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3929090" cy="495642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500034" y="5572140"/>
            <a:ext cx="34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Елизавета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Рейтерн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Гравюра В.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Шертля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портрета фон Зона, 1840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окументы АБ1 с ПК ЧЗ\Брагина\Брагина\презентации 2016\заготовки к през\фон\рамка искусст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642918"/>
            <a:ext cx="521497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rgbClr val="FFFF00"/>
                </a:solidFill>
                <a:latin typeface="Arial Black" pitchFamily="34" charset="0"/>
              </a:rPr>
              <a:t>На август 1839 года были намечены грандиозные торжества на Бородинском поле, несмотря на то, что дата не была круглой.</a:t>
            </a:r>
          </a:p>
          <a:p>
            <a:pPr algn="ctr"/>
            <a:r>
              <a:rPr lang="ru-RU" sz="2100" dirty="0" smtClean="0">
                <a:solidFill>
                  <a:srgbClr val="FFFF00"/>
                </a:solidFill>
                <a:latin typeface="Arial Black" pitchFamily="34" charset="0"/>
              </a:rPr>
              <a:t> Праздничный цикл начался освящением на Пасху восстановленного после пожара Зимнего дворца и закончился закладкой в Москве 18 сентября Храма Христа Спасителя. 1839 год оказывался юбилейным для чествования побед русских войск: отмечалось 100-летие взятия Хотина, и 25-летний юбилей со дня входа русских войск в Париж.</a:t>
            </a:r>
            <a:endParaRPr lang="ru-RU" sz="21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42337" name="Picture 1" descr="D:\Документы АБ1 с ПК ЧЗ\Жуковский, сборник\Жуковский\800px-Raevsky-monument-191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3061649" cy="555306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5825" name="Rectangle 1"/>
          <p:cNvSpPr>
            <a:spLocks noChangeArrowheads="1"/>
          </p:cNvSpPr>
          <p:nvPr/>
        </p:nvSpPr>
        <p:spPr bwMode="auto">
          <a:xfrm>
            <a:off x="0" y="6143644"/>
            <a:ext cx="3929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 М. Прокудин-Горский. Монумент на батарее Раевского. Бородинское поле, около Можайска. 1911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5890" name="Picture 2" descr="D:\Документы АБ1 с ПК ЧЗ\Брагина\Брагина\презентации 2016\заготовки к през\шаблоны-1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142984"/>
            <a:ext cx="70009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Пробыв на торжествах только один день, Жуковский написал письмо наследнику-цесаревичу, которое закончил напоминанием о том, что «человек во всяком сане есть главное»  Жуковский писал</a:t>
            </a:r>
            <a:r>
              <a:rPr lang="ru-RU" dirty="0" smtClean="0"/>
              <a:t>:  </a:t>
            </a:r>
            <a:r>
              <a:rPr lang="ru-RU" sz="800" dirty="0" smtClean="0"/>
              <a:t>  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«…Мне было жестоко больно, что ни одного из этих главных героев дня я после не встретил за нашим обедом. Они, почетные гости этого пира, были забыты, воротятся с горем на душе восвояси, и что скажет каждый в стороне своей о сделанном им приеме, они, которые надеялись принести в свои бедные дома воспоминание сладкое, богатый запас для рассказов и детям, и внукам?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14744" y="357166"/>
            <a:ext cx="50720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феврале  1840 года Жуковский вновь был назначен сопровождающим великого князя в Дармштадт, где он должен был давать уроки русского языка Марии Гессенской — невесте наследника престола.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Находясь  в отпуске в </a:t>
            </a:r>
            <a:r>
              <a:rPr lang="ru-RU" sz="2200" dirty="0" err="1" smtClean="0">
                <a:latin typeface="Arial Black" pitchFamily="34" charset="0"/>
              </a:rPr>
              <a:t>Эмсе</a:t>
            </a:r>
            <a:r>
              <a:rPr lang="ru-RU" sz="2200" dirty="0" smtClean="0">
                <a:latin typeface="Arial Black" pitchFamily="34" charset="0"/>
              </a:rPr>
              <a:t> и встретившись ещё раз с отцом и дочерью </a:t>
            </a:r>
            <a:r>
              <a:rPr lang="ru-RU" sz="2200" dirty="0" err="1" smtClean="0">
                <a:latin typeface="Arial Black" pitchFamily="34" charset="0"/>
              </a:rPr>
              <a:t>Рейтерн</a:t>
            </a:r>
            <a:r>
              <a:rPr lang="ru-RU" sz="2200" dirty="0" smtClean="0">
                <a:latin typeface="Arial Black" pitchFamily="34" charset="0"/>
              </a:rPr>
              <a:t>, он написал императору прошение об отставке и отдал его лично в руки Николая Павловича, находившегося в европейском турне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203777" name="Picture 1" descr="D:\Документы АБ1 с ПК ЧЗ\Жуковский, сборник\жуковский, картинки\ж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28604"/>
            <a:ext cx="3429024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Документы АБ1 с ПК ЧЗ\Брагина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785794"/>
            <a:ext cx="63579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Там были следующие слова: </a:t>
            </a:r>
            <a:endParaRPr lang="ru-RU" sz="800" dirty="0" smtClean="0">
              <a:latin typeface="Arial Black" pitchFamily="34" charset="0"/>
            </a:endParaRPr>
          </a:p>
          <a:p>
            <a:pPr algn="ctr"/>
            <a:endParaRPr lang="ru-RU" sz="800" dirty="0" smtClean="0">
              <a:latin typeface="Arial Black" pitchFamily="34" charset="0"/>
            </a:endParaRPr>
          </a:p>
          <a:p>
            <a:pPr algn="ctr"/>
            <a:r>
              <a:rPr lang="ru-RU" sz="2500" b="1" dirty="0" smtClean="0">
                <a:latin typeface="Monotype Corsiva" pitchFamily="66" charset="0"/>
              </a:rPr>
              <a:t>«Государь, я хочу испытать семейного </a:t>
            </a:r>
            <a:r>
              <a:rPr lang="ru-RU" sz="2500" b="1" dirty="0" err="1" smtClean="0">
                <a:latin typeface="Monotype Corsiva" pitchFamily="66" charset="0"/>
              </a:rPr>
              <a:t>счастия</a:t>
            </a:r>
            <a:r>
              <a:rPr lang="ru-RU" sz="2500" b="1" dirty="0" smtClean="0">
                <a:latin typeface="Monotype Corsiva" pitchFamily="66" charset="0"/>
              </a:rPr>
              <a:t>, хочу кончить свою одинокую, никому не присвоенную жизнь… На первых порах мне невозможно будет остаться в Петербурге: это лишит меня средства устроиться так, как должно; во-первых, не буду иметь на то способов материальных, ибо надобно будет всем заводиться с начала»</a:t>
            </a:r>
            <a:endParaRPr lang="ru-RU" sz="25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dmin\Desktop\Брагина\презентации 2016\заготовки к през\рамки, фон, рисунки, картинки\ФОНЫ\sintum41a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357166"/>
            <a:ext cx="52864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Вместо пенсии Жуковский просил единовременного займа для обзаведения хозяйством и права на трёхлетнее пребывание за границей. В отставку он отправлен не был, ему предоставили двухмесячный отпуск, но просьба о займе  была сочтена «безмерной».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 В ответ поэт написал резкое письмо, даже без обязательных этикетных форм, и оно было подписано просто «Жуковский». Тем не менее заём дан так и не был.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7169" name="Picture 1" descr="D:\Документы АБ1 с ПК ЧЗ\Жуковский, сборник\жуковский, картинки\ж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593035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3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1071546"/>
            <a:ext cx="42862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16 апреля 1841 года, в день бракосочетания наследника престола, Жуковский был произведён в тайные советники и назначен состоящим при цесаревиче. </a:t>
            </a:r>
          </a:p>
          <a:p>
            <a:pPr algn="ctr"/>
            <a:r>
              <a:rPr lang="ru-RU" sz="2300" dirty="0" smtClean="0">
                <a:latin typeface="Arial Black" pitchFamily="34" charset="0"/>
              </a:rPr>
              <a:t>В этой почётной должности Жуковский числился до конца жизни</a:t>
            </a:r>
            <a:endParaRPr lang="ru-RU" sz="2300" dirty="0">
              <a:latin typeface="Arial Black" pitchFamily="34" charset="0"/>
            </a:endParaRPr>
          </a:p>
        </p:txBody>
      </p:sp>
      <p:pic>
        <p:nvPicPr>
          <p:cNvPr id="159747" name="Picture 3" descr="D:\Документы АБ1 с ПК ЧЗ\Жуковский, сборник\жуковский, картинки\ж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00108"/>
            <a:ext cx="4048530" cy="407196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dmin\Desktop\Брагина\презентации 2016\заготовки к през\шаблоны-1\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214818"/>
            <a:ext cx="83582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Во время холерной эпидемии 1831 года двор спасался в Царском селе.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Жуковского разместили в Александровском дворце. Соседом его был А. С. Пушкин, живший в доме  А. К. Китаевой на </a:t>
            </a:r>
            <a:r>
              <a:rPr lang="ru-RU" sz="2200" dirty="0" err="1" smtClean="0">
                <a:latin typeface="Arial Black" pitchFamily="34" charset="0"/>
              </a:rPr>
              <a:t>Колпинской</a:t>
            </a:r>
            <a:r>
              <a:rPr lang="ru-RU" sz="2200" dirty="0" smtClean="0">
                <a:latin typeface="Arial Black" pitchFamily="34" charset="0"/>
              </a:rPr>
              <a:t> улице. Они часто общались и обменивались новыми творениями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20481" name="Picture 1" descr="D:\Документы АБ1 с ПК ЧЗ\Жуковский, сборник\жуковский, картинки\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572992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1214422"/>
            <a:ext cx="514353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Arial Black" pitchFamily="34" charset="0"/>
              </a:rPr>
              <a:t>Николай I дал Жуковскому разрешение на бессрочное пребывание в Пруссии, «где он найдет для себя удобнее и приятнее», — по закону, принятому в 1834 году, дворянин мог свободно пребывать за границей не более пяти лет. </a:t>
            </a:r>
          </a:p>
          <a:p>
            <a:pPr algn="ctr"/>
            <a:r>
              <a:rPr lang="ru-RU" sz="2100" dirty="0" smtClean="0">
                <a:latin typeface="Arial Black" pitchFamily="34" charset="0"/>
              </a:rPr>
              <a:t>Пенсию и гонорары за издания и переиздания пересылали в Пруссию, но при условии, что каждую треть года поэт должен был отправлять в Петербург заверенный в русской миссии документ — «свидетельство о жизни». </a:t>
            </a:r>
            <a:endParaRPr lang="ru-RU" sz="2100" dirty="0">
              <a:latin typeface="Arial Black" pitchFamily="34" charset="0"/>
            </a:endParaRPr>
          </a:p>
        </p:txBody>
      </p:sp>
      <p:pic>
        <p:nvPicPr>
          <p:cNvPr id="158724" name="Picture 4" descr="D:\Документы АБ1 с ПК ЧЗ\Жуковский, сборник\жуковский, картинки\ж3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88172" y="1373318"/>
            <a:ext cx="3530509" cy="4413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Документы АБ1 с ПК ЧЗ\Брагина\Брагина\презентации 2016\заготовки к през\шаблоны-1\1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00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857232"/>
            <a:ext cx="47148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21 апреля 1841 года состоялось в Дюссельдорфе бракосочетание Василия Андреевича (ему в то время уже исполнилось 58 лет) с 19-летней дочерью живописца </a:t>
            </a:r>
            <a:r>
              <a:rPr lang="ru-RU" sz="2400" dirty="0" err="1" smtClean="0">
                <a:latin typeface="Arial Black" pitchFamily="34" charset="0"/>
              </a:rPr>
              <a:t>Рейтерна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Жуковский провел последние 12 лет своей жизни в Германии с семьей супруги.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Picture 3" descr="D:\Документы АБ1 с ПК ЧЗ\Жуковский, сборник\Жуковский\Елизавета_Евграфовна_Жуков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785794"/>
            <a:ext cx="4091449" cy="53578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4626" name="Picture 2" descr="D:\Документы АБ1 с ПК ЧЗ\Брагина\Брагина\презентации 2016\2015-11-28\0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1" y="-1143001"/>
            <a:ext cx="6857999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57694"/>
            <a:ext cx="9001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Венчание Жуковского и Елизаветы </a:t>
            </a:r>
            <a:r>
              <a:rPr lang="ru-RU" sz="2000" dirty="0" err="1" smtClean="0">
                <a:latin typeface="Arial Black" pitchFamily="34" charset="0"/>
              </a:rPr>
              <a:t>Рейтерн</a:t>
            </a:r>
            <a:r>
              <a:rPr lang="ru-RU" sz="2000" dirty="0" smtClean="0">
                <a:latin typeface="Arial Black" pitchFamily="34" charset="0"/>
              </a:rPr>
              <a:t> прошло дважды. Первая церемония состоялась в православной церкви при русском посольстве в Штутгарте: «Отец держал венец над своею дочерью; надо мной не держал его никто: он был у меня на голове…». Оттуда сразу же перешли в лютеранскую церковь — по вере невесты. С июля чета Жуковских поселилась в окрестностях Дюссельдорфа в двухэтажном особняке с видом на парк.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0" name="Picture 2" descr="D:\Документы АБ1 с ПК ЧЗ\Жуковский, сборник\Жуковский\Stadtbild_Düsseldorf_von_der_Golzheimer_Insel_aus,_um_1840,_unbekannter_Mal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6113279" cy="4214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43702" y="714356"/>
            <a:ext cx="2500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Неизвестный художник. Вид Дюссельдорфа, 1840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7206"/>
        </p:xfrm>
        <a:graphic>
          <a:graphicData uri="http://schemas.openxmlformats.org/presentationml/2006/ole">
            <p:oleObj spid="_x0000_s195586" name="Презентация" r:id="rId3" imgW="4570530" imgH="3427618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57884" y="285728"/>
            <a:ext cx="32861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первый год брачной жизни Жуковский написал сказки "Тюльпанное дерево",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"Кот в сапогах", "Об Иване-царевиче и Сером Волке".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Перевод "Одиссеи" (первого тома) появился в 1848 году, а второго - в 1849-м. 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195587" name="Picture 3" descr="D:\Документы АБ1 с ПК ЧЗ\Жуковский, сборник\жуковский, картинки\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541776">
            <a:off x="3699304" y="344396"/>
            <a:ext cx="1869757" cy="2681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5589" name="Picture 5" descr="D:\Документы АБ1 с ПК ЧЗ\Жуковский, сборник\жуковский, картинки\12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 rot="21009985">
            <a:off x="215429" y="418574"/>
            <a:ext cx="1785950" cy="267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5590" name="Picture 6" descr="D:\Документы АБ1 с ПК ЧЗ\Жуковский, сборник\жуковский, картинки\0013-010-.pn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1928794" y="214290"/>
            <a:ext cx="1808536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4" descr="D:\Документы АБ1 с ПК ЧЗ\Жуковский, сборник\жуковский, картинки\3.jpg"/>
          <p:cNvPicPr>
            <a:picLocks noChangeAspect="1" noChangeArrowheads="1"/>
          </p:cNvPicPr>
          <p:nvPr/>
        </p:nvPicPr>
        <p:blipFill>
          <a:blip r:embed="rId7" cstate="email">
            <a:lum bright="-20000"/>
          </a:blip>
          <a:srcRect/>
          <a:stretch>
            <a:fillRect/>
          </a:stretch>
        </p:blipFill>
        <p:spPr bwMode="auto">
          <a:xfrm rot="21329302">
            <a:off x="110280" y="3497767"/>
            <a:ext cx="1861754" cy="2877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4" descr="D:\Документы АБ1 с ПК ЧЗ\Жуковский, сборник\жуковский, картинки\3.jpg"/>
          <p:cNvPicPr>
            <a:picLocks noChangeAspect="1" noChangeArrowheads="1"/>
          </p:cNvPicPr>
          <p:nvPr/>
        </p:nvPicPr>
        <p:blipFill>
          <a:blip r:embed="rId8" cstate="email">
            <a:lum bright="-10000"/>
          </a:blip>
          <a:srcRect/>
          <a:stretch>
            <a:fillRect/>
          </a:stretch>
        </p:blipFill>
        <p:spPr bwMode="auto">
          <a:xfrm rot="525293">
            <a:off x="3855251" y="3336932"/>
            <a:ext cx="1830217" cy="2925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7" descr="D:\Документы АБ1 с ПК ЧЗ\Жуковский, сборник\жуковский, картинки\38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1785918" y="3214686"/>
            <a:ext cx="2020505" cy="2579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642918"/>
            <a:ext cx="52864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30 октября 1842 года родилась дочь Жуковских — Александра. </a:t>
            </a:r>
          </a:p>
          <a:p>
            <a:pPr algn="ctr"/>
            <a:r>
              <a:rPr lang="ru-RU" sz="2300" dirty="0" smtClean="0">
                <a:latin typeface="Arial Black" pitchFamily="34" charset="0"/>
              </a:rPr>
              <a:t>1 января 1845 года у Жуковских родился сын Павел; его крёстным отцом стал великий князь Александр Николаевич. Жуковский ко времени рождения сына пятую неделю тяжело болел. Тяжёлым было и душевное состояние Гоголя, который жил у Жуковских с осени 1844 года</a:t>
            </a:r>
          </a:p>
          <a:p>
            <a:endParaRPr lang="ru-RU" dirty="0"/>
          </a:p>
        </p:txBody>
      </p:sp>
      <p:pic>
        <p:nvPicPr>
          <p:cNvPr id="161796" name="Picture 4" descr="D:\Документы АБ1 с ПК ЧЗ\Жуковский, сборник\жуковский, картинки\ж10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357818" y="642918"/>
            <a:ext cx="3613521" cy="4500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298" name="Picture 2" descr="D:\Документы АБ1 с ПК ЧЗ\Жуковский, сборник\жуковский, картинки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170061" cy="507209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500430" y="1500174"/>
            <a:ext cx="52149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Для своих детей В. А. Жуковский в 1844—1845 годах выполнил и перевод Нового Завета на русский язык.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Для широкой публики он стал известен после берлинской публикации 1895 года, научное издание в России последовало только в 2012 году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1554" name="Picture 2" descr="D:\Документы АБ1 с ПК ЧЗ\Брагина\Брагина\презентации 2016\2015-11-28\03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65860" y="-1165860"/>
            <a:ext cx="6858000" cy="9189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478634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С сентября 1849 года Жуковский стал думать о переводе «Илиады». Жуковский своими переводами преследовал масштабную цель: «Одиссея» и «Илиада» должны были стать воссозданием целостного образа Античности, увиденного через призму романтической культуры.</a:t>
            </a:r>
          </a:p>
          <a:p>
            <a:endParaRPr lang="ru-RU" dirty="0"/>
          </a:p>
        </p:txBody>
      </p:sp>
      <p:pic>
        <p:nvPicPr>
          <p:cNvPr id="184322" name="Picture 2" descr="D:\Документы АБ1 с ПК ЧЗ\Жуковский, сборник\жуковский, картинки\37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929190" y="500042"/>
            <a:ext cx="4055157" cy="5302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6819" t="8824" r="6667" b="823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500042"/>
            <a:ext cx="6500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Arial Black" pitchFamily="34" charset="0"/>
              </a:rPr>
              <a:t>Гомеровский мир осмысливался Жуковским как дом европейской культуры, из которого она вышла в глубокой древности и куда должна возвратиться, потеряв глубинные духовные основы.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В этом отношении перевод «Одиссеи» и «Илиады» являлся утопическим проектом, призванным на новых основаниях перестроить современную Жуковскому литературу, а в перспективе и всю культуру, соединив духовный опыт новой Европы и Древнего мира.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6674" name="Picture 2" descr="D:\Документы АБ1 с ПК ЧЗ\Брагина\Брагина\презентации 2016\заготовки к през\музыка, шаблоны\3.jpg"/>
          <p:cNvPicPr>
            <a:picLocks noChangeAspect="1" noChangeArrowheads="1"/>
          </p:cNvPicPr>
          <p:nvPr/>
        </p:nvPicPr>
        <p:blipFill>
          <a:blip r:embed="rId2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071538" y="1500174"/>
            <a:ext cx="692948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рубеже 1849—1850 годов мысли Жуковского занимал ещё один проект — внешнеполитический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Предложение его (освобождение Гроба Господня и Иерусалима из-под власти турок) не было оригинальным, но было новым в единственном отношении: Иерусалим должен перейти под контроль христианской европейской армии исключительно мирным, бескровным путем.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поэт, по сути, предложил вариант урегулирования назревавшего конфликта, который привёл к Крымской войне.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окументы АБ1 с ПК ЧЗ\Брагина\Брагина\презентации 2016\заготовки к през\фон\искусство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92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857232"/>
            <a:ext cx="47863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С начала 1851 года Жуковский ослеп на один глаз и по нескольку часов проводил в тёмной комнате. В темноте он провёл и свой 68-й день рождения Болезни одолевали Жуковского. Последний подъём активности выразился в стихотворении «Царскосельский лебедь». </a:t>
            </a:r>
            <a:endParaRPr lang="ru-RU" sz="2300" dirty="0">
              <a:latin typeface="Arial Black" pitchFamily="34" charset="0"/>
            </a:endParaRPr>
          </a:p>
        </p:txBody>
      </p:sp>
      <p:pic>
        <p:nvPicPr>
          <p:cNvPr id="143361" name="Picture 1" descr="D:\Документы АБ1 с ПК ЧЗ\Жуковский, сборник\жуковский, картинки\ж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857232"/>
            <a:ext cx="4114210" cy="52864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1448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357298"/>
            <a:ext cx="6429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Пушкин писал Вяземскому  о Жуковском: </a:t>
            </a:r>
          </a:p>
          <a:p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«…так   его  и  несёт. Редкой  день  не прочтёт  мне  чего  нового; нынешний год  он  верно  написал  целый  том».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2578" name="Picture 2" descr="D:\Документы АБ1 с ПК ЧЗ\Брагина\Брагина\презентации 2016\2015-11-28\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60930" y="-1160932"/>
            <a:ext cx="6858002" cy="91798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642918"/>
            <a:ext cx="507209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Сильнейший удар нанесли Жуковскому известие о смерти Гоголя и уничтожении им второго тома «Мёртвых душ». </a:t>
            </a:r>
          </a:p>
          <a:p>
            <a:pPr algn="ctr"/>
            <a:r>
              <a:rPr lang="ru-RU" sz="2300" dirty="0" smtClean="0">
                <a:latin typeface="Arial Black" pitchFamily="34" charset="0"/>
              </a:rPr>
              <a:t>После этого Василий Андреевич уже не вставал. Он скончался 12 апреля 1852 года в 1 час 37 минут ночи в присутствии камердинера Василия. </a:t>
            </a:r>
            <a:endParaRPr lang="ru-RU" sz="2300" dirty="0">
              <a:latin typeface="Arial Black" pitchFamily="34" charset="0"/>
            </a:endParaRPr>
          </a:p>
        </p:txBody>
      </p:sp>
      <p:pic>
        <p:nvPicPr>
          <p:cNvPr id="152579" name="Picture 3" descr="D:\Документы АБ1 с ПК ЧЗ\Жуковский, сборник\жуковский, картинки\ж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3834600" cy="550072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Документы АБ1 с ПК ЧЗ\Брагина\Брагина\презентации 2016\заготовки к през\шаблоны-1\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038" cy="6858000"/>
          </a:xfrm>
          <a:prstGeom prst="rect">
            <a:avLst/>
          </a:prstGeom>
          <a:noFill/>
        </p:spPr>
      </p:pic>
      <p:pic>
        <p:nvPicPr>
          <p:cNvPr id="5" name="Picture 3" descr="D:\Документы АБ1 с ПК ЧЗ\Жуковский, сборник\Жуковский\800px-Санкт-Петербург,_Тихвинское_кладбище,_могила_В.А._Жуковског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857232"/>
            <a:ext cx="5504632" cy="4125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5072074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августе того же года слуга Даниил Гольдберг перевёз прах Жуковского в Петербург.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Повторные похороны прошли 29 августа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в Александро-Невской лавре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57620" y="285728"/>
            <a:ext cx="50720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Елизавета </a:t>
            </a:r>
            <a:r>
              <a:rPr lang="ru-RU" sz="2000" dirty="0" err="1" smtClean="0">
                <a:latin typeface="Arial Black" pitchFamily="34" charset="0"/>
              </a:rPr>
              <a:t>Евграфовна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Рейтерн-Жуковская</a:t>
            </a:r>
            <a:r>
              <a:rPr lang="ru-RU" sz="2000" dirty="0" smtClean="0">
                <a:latin typeface="Arial Black" pitchFamily="34" charset="0"/>
              </a:rPr>
              <a:t>, никогда не отличавшаяся крепким здоровьем, скончалась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в 1856 году.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Дочь — Александра Васильевна — была принята при дворе и стала фрейлиной. Известность получил её роман с великим князем Алексеем Александровичем - она стала матерью его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единственного сына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Сын — Павел Васильевич — стал художником-любителем, был членом-учредителем по устройству Русского музея в Петербурге, участвовал в разработке проекта здания Музея изобразительных искусств в Москве.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60771" name="Picture 3" descr="D:\Документы АБ1 с ПК ЧЗ\Жуковский, сборник\Жуковский\800px-Baden-Baden_10-2015_img28_Zhukovsky_bu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3571900" cy="571504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14282" y="6286520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Бюст В. А. Жуковского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А. Н. </a:t>
            </a:r>
            <a:r>
              <a:rPr kumimoji="0" lang="ru-RU" sz="1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Бурганова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Баден-Бадене</a:t>
            </a:r>
            <a:endParaRPr kumimoji="0" lang="ru-R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42" name="Picture 2" descr="D:\Документы АБ1 с ПК ЧЗ\Брагина\Брагина\презентации 2016\заготовки к през\шаблоны-1\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72074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Почти все произведения Жуковского, за отдельными исключениями, — либо переводы, либо переработки иностранных источников.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93538" name="Picture 2" descr="D:\Документы АБ1 с ПК ЧЗ\Жуковский, сборник\жуковский, картинки\1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 rot="20990304">
            <a:off x="256638" y="722672"/>
            <a:ext cx="1988327" cy="30860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bliqueTop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3539" name="Picture 3" descr="D:\Документы АБ1 с ПК ЧЗ\Жуковский, сборник\жуковский, картинки\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07102">
            <a:off x="6446390" y="695995"/>
            <a:ext cx="2304091" cy="3065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3542" name="Picture 6" descr="D:\Документы АБ1 с ПК ЧЗ\Жуковский, сборник\жуковский, картинки\39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 rot="21186735">
            <a:off x="1699205" y="273568"/>
            <a:ext cx="2388364" cy="3463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5" descr="D:\Документы АБ1 с ПК ЧЗ\Жуковский, сборник\жуковский, картинки\35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 rot="701405">
            <a:off x="4885284" y="363603"/>
            <a:ext cx="2521993" cy="335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bliqueBottom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4" descr="D:\Документы АБ1 с ПК ЧЗ\Жуковский, сборник\жуковский, картинки\27.jpg"/>
          <p:cNvPicPr>
            <a:picLocks noChangeAspect="1" noChangeArrowheads="1"/>
          </p:cNvPicPr>
          <p:nvPr/>
        </p:nvPicPr>
        <p:blipFill>
          <a:blip r:embed="rId7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214678" y="857232"/>
            <a:ext cx="2865624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 АБ1 с ПК ЧЗ\Брагина\Брагина\презентации 2016\заготовки к през\шаблоны-1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03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785794"/>
            <a:ext cx="478634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Arial Black" pitchFamily="34" charset="0"/>
              </a:rPr>
              <a:t>Как реформатор поэзии, Жуковский внёс множество новшеств в русскую метрику, впервые введя в поэзию на русском языке амфибрахий, различные сочетания разностопных ямбов. Наследие Жуковского как оригинального поэта-романтика и переводчика оказалось востребовано всей последующей русской культурой от Пушкина до символистов, Цветаевой и Пастернака. </a:t>
            </a:r>
            <a:endParaRPr lang="ru-RU" sz="2100" dirty="0">
              <a:latin typeface="Arial Black" pitchFamily="34" charset="0"/>
            </a:endParaRPr>
          </a:p>
        </p:txBody>
      </p:sp>
      <p:pic>
        <p:nvPicPr>
          <p:cNvPr id="192514" name="Picture 2" descr="D:\Документы АБ1 с ПК ЧЗ\Жуковский, сборник\жуковский, картинки\ж29.jpg"/>
          <p:cNvPicPr>
            <a:picLocks noChangeAspect="1" noChangeArrowheads="1"/>
          </p:cNvPicPr>
          <p:nvPr/>
        </p:nvPicPr>
        <p:blipFill>
          <a:blip r:embed="rId3" cstate="email">
            <a:lum contrast="-10000"/>
          </a:blip>
          <a:srcRect/>
          <a:stretch>
            <a:fillRect/>
          </a:stretch>
        </p:blipFill>
        <p:spPr bwMode="auto">
          <a:xfrm>
            <a:off x="214282" y="928670"/>
            <a:ext cx="3839793" cy="42862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Документы АБ1 с ПК ЧЗ\Брагина\Брагина\презентации 2016\заготовки к през\шаблоны-1\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9025" name="Picture 1" descr="D:\Документы АБ1 с ПК ЧЗ\Жуковский, сборник\жуковский, картинки\ж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928670"/>
            <a:ext cx="2958832" cy="478634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000496" y="1785926"/>
            <a:ext cx="42862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Arial Black" pitchFamily="34" charset="0"/>
              </a:rPr>
              <a:t>Современники именно Жуковского  считали первым русским романтиком. Отчётливо эту точку зрения высказал Белинский.</a:t>
            </a:r>
            <a:endParaRPr lang="ru-RU" sz="25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Документы АБ1 с ПК ЧЗ\Брагина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14"/>
            <a:ext cx="9144000" cy="6836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71480"/>
            <a:ext cx="72866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«Жуковский, — этот литературный Колумб Руси, открывший ей Америку романтизма в поэзии, по-видимому, действовал как продолжатель дела Карамзина, как его сподвижник, тогда как в самом-то деле он создал свой период литературы, который не имел ничего общего с </a:t>
            </a:r>
            <a:r>
              <a:rPr lang="ru-RU" sz="2300" dirty="0" err="1" smtClean="0">
                <a:latin typeface="Arial Black" pitchFamily="34" charset="0"/>
              </a:rPr>
              <a:t>карамзинским</a:t>
            </a:r>
            <a:r>
              <a:rPr lang="ru-RU" sz="2300" dirty="0" smtClean="0">
                <a:latin typeface="Arial Black" pitchFamily="34" charset="0"/>
              </a:rPr>
              <a:t>… Жуковский внёс романтический элемент в русскую поэзию: вот его великое дело, его великий подвиг…»</a:t>
            </a:r>
            <a:endParaRPr lang="ru-RU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В.Г.Белинский</a:t>
            </a:r>
            <a:endParaRPr lang="ru-RU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Документы АБ1 с ПК ЧЗ\Брагина\Брагина\презентации 2016\заготовки к през\шаблоны-1\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2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714488"/>
            <a:ext cx="6215062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Составитель: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главный  библиотекарь отдела обслуживания Центральной библиотеки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И.Г</a:t>
            </a: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Брагина</a:t>
            </a:r>
            <a:endParaRPr lang="ru-RU" sz="4000" b="1" dirty="0">
              <a:solidFill>
                <a:srgbClr val="0000D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Брагина\презентации 2016\заготовки к през\шаблоны-1\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4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429132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Пушкин и Жуковский практически одновременно обратились к стихотворной сказке: Пушкин в 1831 году написал «Сказку о царе </a:t>
            </a:r>
            <a:r>
              <a:rPr lang="ru-RU" sz="2400" dirty="0" err="1" smtClean="0">
                <a:latin typeface="Arial Black" pitchFamily="34" charset="0"/>
              </a:rPr>
              <a:t>Салтане</a:t>
            </a:r>
            <a:r>
              <a:rPr lang="ru-RU" sz="2400" dirty="0" smtClean="0">
                <a:latin typeface="Arial Black" pitchFamily="34" charset="0"/>
              </a:rPr>
              <a:t>», Жуковский — «Сказку о царе Берендее», «Спящую царевну» и «Войну мышей и лягушек».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2529" name="Picture 1" descr="D:\Документы АБ1 с ПК ЧЗ\Жуковский, сборник\жуковский, картинки\11.jpg"/>
          <p:cNvPicPr>
            <a:picLocks noChangeAspect="1" noChangeArrowheads="1"/>
          </p:cNvPicPr>
          <p:nvPr/>
        </p:nvPicPr>
        <p:blipFill>
          <a:blip r:embed="rId3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4857752" y="142852"/>
            <a:ext cx="3421201" cy="41916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2530" name="Picture 2" descr="D:\Документы АБ1 с ПК ЧЗ\Жуковский, сборник\жуковский, картинки\21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1428728" y="142852"/>
            <a:ext cx="2721434" cy="41434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dmin\Desktop\Брагина\презентации 2016\заготовки к през\шаблоны презентаций\imagesCAWZMQ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5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642918"/>
            <a:ext cx="47149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Летом 1832 года под предлогом ухудшения здоровья Жуковский испросил годичный отпуск.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К октябрю Жуковский вновь стал интенсивно писать. Результат -  15 баллад и переводов. Тем не менее, настроение поэта было безрадостным. В день своего рождения он писал А. П. </a:t>
            </a:r>
            <a:r>
              <a:rPr lang="ru-RU" sz="2200" dirty="0" err="1" smtClean="0">
                <a:latin typeface="Arial Black" pitchFamily="34" charset="0"/>
              </a:rPr>
              <a:t>Зонтаг</a:t>
            </a:r>
            <a:r>
              <a:rPr lang="ru-RU" sz="2200" dirty="0" smtClean="0">
                <a:latin typeface="Arial Black" pitchFamily="34" charset="0"/>
              </a:rPr>
              <a:t>: «Нынче мне стукнуло 49 лет… не жил, а попал в старики».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19457" name="Picture 1" descr="D:\Документы АБ1 с ПК ЧЗ\Жуковский, сборник\жуковский, картинки\ж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00042"/>
            <a:ext cx="3786214" cy="51563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Брагина\презентации 2016\заготовки к през\шаблоны-1\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143644"/>
            <a:ext cx="1000132" cy="107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071546"/>
            <a:ext cx="40719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Arial Black" pitchFamily="34" charset="0"/>
              </a:rPr>
              <a:t>Весной 1833 года Жуковский отправился в Неаполь, где встретился с Зинаидой Волконской.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Италия произвела на поэта такое впечатление, что он решил остаться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4577" name="Picture 1" descr="D:\Документы АБ1 с ПК ЧЗ\Жуковский, сборник\Жуковский\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071966" cy="5207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5929330"/>
            <a:ext cx="4429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Орест Кипренский. Портрет Зинаиды Александровны Волконской. 1830, Государственный Эрмитаж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Брагина\презентации 2016\заготовки к през\шаблоны-1\146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5355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714356"/>
            <a:ext cx="46434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Поэт был преисполнен  веры в начало нового, светлого периода цивилизации, который непременно должен был наступить после революционных бурь </a:t>
            </a:r>
          </a:p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1830—1831 годов.</a:t>
            </a:r>
          </a:p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Новое мироощущение отразилось и в 1834 году во время празднеств по установке Александровской колонны на Дворцовой площади.</a:t>
            </a:r>
          </a:p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В журнале «Новоселье» была напечатана баллада Жуковского «</a:t>
            </a:r>
            <a:r>
              <a:rPr lang="ru-RU" sz="2000" dirty="0" err="1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Элевзинский</a:t>
            </a:r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 праздник» </a:t>
            </a:r>
            <a:endParaRPr lang="ru-RU" sz="2000" dirty="0">
              <a:ln>
                <a:solidFill>
                  <a:srgbClr val="0000CC"/>
                </a:solidFill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3555" name="Picture 3" descr="D:\Документы АБ1 с ПК ЧЗ\Жуковский, сборник\жуковский, картинки\24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42844" y="714356"/>
            <a:ext cx="3643338" cy="5619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7143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Отношения с романовским семейством складывались в тот период нелегко: наследник так и не нашёл со своим наставником общего языка.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 Жуковский сетовал в дневнике от 4 июня, что для Александра Николаевича является всего лишь «представителем скуки». 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151554" name="Picture 2" descr="D:\Документы АБ1 с ПК ЧЗ\Жуковский, сборник\Жуковский\220px-ZhukovskyV.png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4929190" y="642918"/>
            <a:ext cx="4000496" cy="5327934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2442</Words>
  <PresentationFormat>Экран (4:3)</PresentationFormat>
  <Paragraphs>118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ЧЗ</dc:creator>
  <cp:lastModifiedBy>ОКТ</cp:lastModifiedBy>
  <cp:revision>187</cp:revision>
  <dcterms:created xsi:type="dcterms:W3CDTF">2016-12-07T10:04:54Z</dcterms:created>
  <dcterms:modified xsi:type="dcterms:W3CDTF">2018-02-12T09:00:26Z</dcterms:modified>
</cp:coreProperties>
</file>