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sldIdLst>
    <p:sldId id="275" r:id="rId2"/>
    <p:sldId id="258" r:id="rId3"/>
    <p:sldId id="259" r:id="rId4"/>
    <p:sldId id="262" r:id="rId5"/>
    <p:sldId id="294" r:id="rId6"/>
    <p:sldId id="295" r:id="rId7"/>
    <p:sldId id="296" r:id="rId8"/>
    <p:sldId id="297" r:id="rId9"/>
    <p:sldId id="292" r:id="rId10"/>
    <p:sldId id="265" r:id="rId11"/>
    <p:sldId id="266" r:id="rId12"/>
    <p:sldId id="267" r:id="rId13"/>
    <p:sldId id="269" r:id="rId14"/>
    <p:sldId id="293" r:id="rId15"/>
    <p:sldId id="299" r:id="rId16"/>
    <p:sldId id="298" r:id="rId17"/>
    <p:sldId id="278" r:id="rId18"/>
    <p:sldId id="270" r:id="rId19"/>
    <p:sldId id="271" r:id="rId20"/>
    <p:sldId id="272" r:id="rId21"/>
    <p:sldId id="273" r:id="rId22"/>
    <p:sldId id="280" r:id="rId23"/>
    <p:sldId id="276" r:id="rId24"/>
    <p:sldId id="277" r:id="rId25"/>
    <p:sldId id="279" r:id="rId2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i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i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i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i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i="1" u="sng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022" autoAdjust="0"/>
    <p:restoredTop sz="94660"/>
  </p:normalViewPr>
  <p:slideViewPr>
    <p:cSldViewPr>
      <p:cViewPr varScale="1">
        <p:scale>
          <a:sx n="45" d="100"/>
          <a:sy n="45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A3350E-A45F-4BC7-B30F-686F0D181ED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3A5DD-0B59-4AD3-804A-945438F9C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0A1ED1-721D-4422-A7CB-2D40F4A954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CE3079-84AC-49CD-8D1F-F4B953FFA9D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73D1F-A603-4470-9087-25930C0FAB4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33E20F-99B7-4A80-BD5D-E32C544CAE3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CA194-02B3-4C9A-A9A3-69F45695B2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11A0-632A-474D-9F72-E9F87B8E864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422224-C2CC-4597-9B87-ABC50EC953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279BD9-85A2-4B00-A42C-B6B1670C275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F83-57DD-4104-9444-E296DA2FB7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8D02DD4-D151-4C93-AFAC-83E4FB8280C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59;&#1095;&#1077;&#1085;&#1080;&#1082;\&#1056;&#1072;&#1073;&#1086;&#1095;&#1080;&#1081;%20&#1089;&#1090;&#1086;&#1083;\&#1055;&#1088;&#1077;&#1079;&#1077;&#1085;&#1090;&#1072;&#1094;&#1080;&#1103;\&#1082;&#1091;&#1073;&#1072;%20&#1076;&#1072;&#1083;&#1077;&#1082;,%20&#1082;&#1091;&#1073;&#1072;%20&#1088;&#1103;&#1076;&#1086;&#1084;.mp3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Урок истории в </a:t>
            </a:r>
            <a:br>
              <a:rPr lang="ru-RU" dirty="0"/>
            </a:br>
            <a:r>
              <a:rPr lang="ru-RU" dirty="0"/>
              <a:t>     9 классе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61048"/>
            <a:ext cx="8928992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000" b="1" dirty="0"/>
              <a:t>«Внешняя политика СССР </a:t>
            </a:r>
            <a:endParaRPr lang="ru-RU" sz="4000" b="1" dirty="0" smtClean="0"/>
          </a:p>
          <a:p>
            <a:pPr algn="ctr"/>
            <a:r>
              <a:rPr lang="ru-RU" sz="4000" b="1" dirty="0" smtClean="0"/>
              <a:t>в </a:t>
            </a:r>
            <a:r>
              <a:rPr lang="ru-RU" sz="4000" b="1" dirty="0"/>
              <a:t>1953-1964гг</a:t>
            </a:r>
            <a:r>
              <a:rPr lang="ru-RU" sz="4000" b="1" dirty="0" smtClean="0"/>
              <a:t>.</a:t>
            </a:r>
          </a:p>
          <a:p>
            <a:pPr algn="ctr"/>
            <a:r>
              <a:rPr lang="ru-RU" sz="4000" b="1" dirty="0" smtClean="0"/>
              <a:t> </a:t>
            </a:r>
            <a:r>
              <a:rPr lang="ru-RU" sz="4000" b="1" dirty="0"/>
              <a:t>Успехи и противоречия политики мирного сосуществования</a:t>
            </a:r>
            <a:r>
              <a:rPr lang="ru-RU" sz="4000" b="1" dirty="0" smtClean="0"/>
              <a:t>»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983480"/>
            <a:ext cx="7787208" cy="1757888"/>
          </a:xfrm>
        </p:spPr>
        <p:txBody>
          <a:bodyPr/>
          <a:lstStyle/>
          <a:p>
            <a:r>
              <a:rPr lang="ru-RU" dirty="0" smtClean="0"/>
              <a:t>Берлинский кризис 1961г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00834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августе 1961г произошло событие, вошедшее в историю под названием «Берлинский кризис».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В результате возникла стена, разделявшая Западный и Восточный Берлин.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«Невысокая, метра 2-3, на ней – колючая проволока, за ней 4 ряда «ежей»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Макс\Desktop\img4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00" t="17424" r="8409" b="3789"/>
          <a:stretch/>
        </p:blipFill>
        <p:spPr bwMode="auto">
          <a:xfrm>
            <a:off x="1691680" y="2346942"/>
            <a:ext cx="6120680" cy="358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949280"/>
            <a:ext cx="7571184" cy="648072"/>
          </a:xfrm>
        </p:spPr>
        <p:txBody>
          <a:bodyPr/>
          <a:lstStyle/>
          <a:p>
            <a:r>
              <a:rPr lang="ru-RU" dirty="0" err="1" smtClean="0">
                <a:solidFill>
                  <a:srgbClr val="FFC000"/>
                </a:solidFill>
              </a:rPr>
              <a:t>Карибский</a:t>
            </a:r>
            <a:r>
              <a:rPr lang="ru-RU" dirty="0" smtClean="0">
                <a:solidFill>
                  <a:srgbClr val="FFC000"/>
                </a:solidFill>
              </a:rPr>
              <a:t> кризис 1962г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72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В ответ на размещение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мериканских ядерных ракет в Турции, СССР доставил ракетно-ядерное оружие средней дальности на Кубу.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Мир находился на грани ядерной войны.</a:t>
            </a:r>
          </a:p>
          <a:p>
            <a:pPr>
              <a:buNone/>
            </a:pPr>
            <a:r>
              <a:rPr lang="ru-RU" sz="2800" dirty="0" smtClean="0"/>
              <a:t>  </a:t>
            </a:r>
            <a:endParaRPr lang="ru-RU" sz="2800" dirty="0"/>
          </a:p>
        </p:txBody>
      </p:sp>
      <p:pic>
        <p:nvPicPr>
          <p:cNvPr id="5122" name="Picture 2" descr="C:\Users\Макс\Desktop\43476836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82407"/>
            <a:ext cx="6100142" cy="342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14810" y="3857628"/>
            <a:ext cx="4286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none" dirty="0" smtClean="0">
                <a:solidFill>
                  <a:srgbClr val="FFC000"/>
                </a:solidFill>
              </a:rPr>
              <a:t>«Куба далеко, Куба рядом…»</a:t>
            </a:r>
            <a:endParaRPr lang="ru-RU" sz="3200" b="1" u="none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3862" y="1113336"/>
            <a:ext cx="3332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none" dirty="0" smtClean="0">
                <a:solidFill>
                  <a:srgbClr val="FFC000"/>
                </a:solidFill>
              </a:rPr>
              <a:t>Джон  </a:t>
            </a:r>
            <a:r>
              <a:rPr lang="ru-RU" u="none" dirty="0" err="1" smtClean="0">
                <a:solidFill>
                  <a:srgbClr val="FFC000"/>
                </a:solidFill>
              </a:rPr>
              <a:t>Кенеди</a:t>
            </a:r>
            <a:r>
              <a:rPr lang="ru-RU" u="none" dirty="0" smtClean="0">
                <a:solidFill>
                  <a:srgbClr val="FFC000"/>
                </a:solidFill>
              </a:rPr>
              <a:t> и </a:t>
            </a:r>
          </a:p>
          <a:p>
            <a:r>
              <a:rPr lang="ru-RU" u="none" dirty="0" smtClean="0">
                <a:solidFill>
                  <a:srgbClr val="FFC000"/>
                </a:solidFill>
              </a:rPr>
              <a:t>Никита Сергеевич Хрущёв</a:t>
            </a:r>
            <a:endParaRPr lang="ru-RU" u="none" dirty="0">
              <a:solidFill>
                <a:srgbClr val="FFC000"/>
              </a:solidFill>
            </a:endParaRPr>
          </a:p>
        </p:txBody>
      </p:sp>
      <p:pic>
        <p:nvPicPr>
          <p:cNvPr id="10" name="куба далек, куба рядом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39200" y="6357958"/>
            <a:ext cx="304800" cy="304800"/>
          </a:xfrm>
          <a:prstGeom prst="rect">
            <a:avLst/>
          </a:prstGeom>
        </p:spPr>
      </p:pic>
      <p:pic>
        <p:nvPicPr>
          <p:cNvPr id="4098" name="Picture 2" descr="C:\Users\Макс\Desktop\sovpolpost_0010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2214" b="8327"/>
          <a:stretch/>
        </p:blipFill>
        <p:spPr bwMode="auto">
          <a:xfrm>
            <a:off x="3871067" y="116632"/>
            <a:ext cx="5120533" cy="352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12683897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1854" y="2441532"/>
            <a:ext cx="3749213" cy="422122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0" y="3641604"/>
            <a:ext cx="4114800" cy="3021154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Фидель Кастро и Никита Сергеевич Хрущев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32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229200"/>
            <a:ext cx="1728192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1963г.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60648"/>
            <a:ext cx="8183880" cy="516861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Важным международным событием стало соглашение между СССР, США и Великобританией о запрещении ядерных испытаний в атмосфере, космосе, под водой.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Это было безусловное завоевание разрядки.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Макс\Desktop\129321_ima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64904"/>
            <a:ext cx="6548506" cy="396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" descr="Рисунок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14356"/>
            <a:ext cx="7643866" cy="50720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4232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123" name="Group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6913785"/>
              </p:ext>
            </p:extLst>
          </p:nvPr>
        </p:nvGraphicFramePr>
        <p:xfrm>
          <a:off x="179512" y="764703"/>
          <a:ext cx="8785101" cy="5910429"/>
        </p:xfrm>
        <a:graphic>
          <a:graphicData uri="http://schemas.openxmlformats.org/drawingml/2006/table">
            <a:tbl>
              <a:tblPr/>
              <a:tblGrid>
                <a:gridCol w="1008112"/>
                <a:gridCol w="1440250"/>
                <a:gridCol w="2376230"/>
                <a:gridCol w="3960509"/>
              </a:tblGrid>
              <a:tr h="4079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Годы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Место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Участники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Итоги конфликта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1950-1953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Корейский полуостров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Северная Корея (КНДР), Китай, СССР / Южная Корея, США и их союзники.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 Кореи по 38 параллели на Северную и Южную.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3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1950-1954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Индокитай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Северный Вьетнам, Китай, СССР / Южный Вьетнам, Франция, США.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 Вьетнама по 17 параллели на Северный и Южный.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1956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Ближний Восток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Англия, Франция, Израиль / Египет, СССР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Провал агрессии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против Египта.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3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1962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Карибское море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Куба, СССР / США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Вывод ракет СССР с Кубы, обязательство США уважения её суверенитета.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9" name="Rectangle 164"/>
          <p:cNvSpPr>
            <a:spLocks noChangeArrowheads="1"/>
          </p:cNvSpPr>
          <p:nvPr/>
        </p:nvSpPr>
        <p:spPr bwMode="auto">
          <a:xfrm>
            <a:off x="1352569" y="186681"/>
            <a:ext cx="7344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ru-RU" sz="2400" b="1" i="0" u="none" dirty="0" smtClean="0">
                <a:effectLst/>
                <a:latin typeface="Times New Roman" pitchFamily="18" charset="0"/>
                <a:cs typeface="Times New Roman" pitchFamily="18" charset="0"/>
              </a:rPr>
              <a:t>          Крупнейшие локальные конфликты</a:t>
            </a:r>
          </a:p>
        </p:txBody>
      </p:sp>
      <p:pic>
        <p:nvPicPr>
          <p:cNvPr id="4" name="Picture 170" descr="Рисунок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5980" y="3920955"/>
            <a:ext cx="1080120" cy="1392232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4737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0305331"/>
              </p:ext>
            </p:extLst>
          </p:nvPr>
        </p:nvGraphicFramePr>
        <p:xfrm>
          <a:off x="251520" y="530225"/>
          <a:ext cx="8568952" cy="6023106"/>
        </p:xfrm>
        <a:graphic>
          <a:graphicData uri="http://schemas.openxmlformats.org/drawingml/2006/table">
            <a:tbl>
              <a:tblPr/>
              <a:tblGrid>
                <a:gridCol w="4485065"/>
                <a:gridCol w="4083887"/>
              </a:tblGrid>
              <a:tr h="347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Перемирие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в Корее.</a:t>
                      </a: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Создание ОВД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Нормализация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отношений с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Югославией.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Подавление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народного восстания в Венгрии </a:t>
                      </a: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3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 Подписание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мирного договора с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Австрией.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Берлинский кризис 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4. Договор о прекращении войны с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Японией.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Карибский кризис 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Первый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в истории СССР визит советского лидера в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США.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Ухудшение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отношений с Китаем.</a:t>
                      </a: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Сокращение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численности советских сухопутных сил в одностороннем порядке.</a:t>
                      </a: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Соперничество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за влияние на освободившиеся страны.</a:t>
                      </a: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3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Заключение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договора СССР, США, Великобритании о запрещении ядерных испытаний  в атмосфере и под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водой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Сбит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американский самолет-разведчик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800" b="0" baseline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Летчик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Ф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Пауэрс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был захвачен.</a:t>
                      </a: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. Укрепление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отношений с освободившимися странами.</a:t>
                      </a: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3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Политика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мирного сосуществования: попытка добиться компромисса с западными странами по вопросам разоружения.</a:t>
                      </a: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>
                            <a:innerShdw blurRad="63500" dist="508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Times New Roman"/>
                          <a:ea typeface="Times New Roman"/>
                        </a:rPr>
                        <a:t>Политика «холодной войны»: военное противостояние двух держав США и СССР</a:t>
                      </a:r>
                      <a:endParaRPr lang="ru-RU" sz="1800" b="0" dirty="0">
                        <a:solidFill>
                          <a:schemeClr val="tx1"/>
                        </a:solidFill>
                        <a:effectLst>
                          <a:innerShdw blurRad="63500" dist="50800">
                            <a:prstClr val="black">
                              <a:alpha val="50000"/>
                            </a:prstClr>
                          </a:inn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2552" marR="525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721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               Проблема </a:t>
            </a:r>
            <a:r>
              <a:rPr lang="ru-RU" b="1" dirty="0"/>
              <a:t>урока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      «</a:t>
            </a:r>
            <a:r>
              <a:rPr lang="ru-RU" dirty="0"/>
              <a:t>Хрущев, несомненно, </a:t>
            </a:r>
            <a:r>
              <a:rPr lang="ru-RU" b="1" dirty="0"/>
              <a:t>был человек мира</a:t>
            </a:r>
            <a:r>
              <a:rPr lang="ru-RU" dirty="0"/>
              <a:t>, несомненно, выражал мирные устремления нашего народа, но … </a:t>
            </a:r>
            <a:r>
              <a:rPr lang="ru-RU" b="1" dirty="0"/>
              <a:t>преувеличивал агрессивность другой стороны…</a:t>
            </a:r>
            <a:endParaRPr lang="ru-RU" dirty="0"/>
          </a:p>
          <a:p>
            <a:r>
              <a:rPr lang="ru-RU" dirty="0" smtClean="0"/>
              <a:t>      Пропагандируя </a:t>
            </a:r>
            <a:r>
              <a:rPr lang="ru-RU" b="1" dirty="0"/>
              <a:t>принципы мирного сосуществования</a:t>
            </a:r>
            <a:r>
              <a:rPr lang="ru-RU" dirty="0"/>
              <a:t>, он не уставал повторять дразнившую американцев мысль: </a:t>
            </a:r>
            <a:r>
              <a:rPr lang="ru-RU" b="1" dirty="0"/>
              <a:t>«Мы вас закопаем».</a:t>
            </a:r>
            <a:endParaRPr lang="ru-RU" dirty="0"/>
          </a:p>
          <a:p>
            <a:pPr algn="just">
              <a:buNone/>
            </a:pPr>
            <a:r>
              <a:rPr lang="ru-RU" dirty="0" smtClean="0"/>
              <a:t>      Он </a:t>
            </a:r>
            <a:r>
              <a:rPr lang="ru-RU" dirty="0"/>
              <a:t>признавал за </a:t>
            </a:r>
            <a:r>
              <a:rPr lang="ru-RU" b="1" dirty="0"/>
              <a:t>каждым народом право выбора того или иного строя</a:t>
            </a:r>
            <a:r>
              <a:rPr lang="ru-RU" dirty="0"/>
              <a:t>, но одновременно заявлял: </a:t>
            </a:r>
            <a:r>
              <a:rPr lang="ru-RU" b="1" dirty="0"/>
              <a:t>«Ликвидация капиталистической системы – это коренной вопрос развития общества</a:t>
            </a:r>
            <a:r>
              <a:rPr lang="ru-RU" b="1" dirty="0" smtClean="0"/>
              <a:t>».</a:t>
            </a:r>
            <a:r>
              <a:rPr lang="ru-RU" b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</a:t>
            </a:r>
            <a:endParaRPr lang="ru-RU" b="1" dirty="0" smtClean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algn="just">
              <a:buNone/>
            </a:pPr>
            <a:endParaRPr lang="ru-RU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algn="just">
              <a:buNone/>
            </a:pPr>
            <a:r>
              <a:rPr lang="ru-RU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С</a:t>
            </a:r>
            <a:r>
              <a:rPr lang="ru-RU" b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. </a:t>
            </a:r>
            <a:r>
              <a:rPr lang="ru-RU" b="1" dirty="0" err="1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Кондрашев</a:t>
            </a:r>
            <a:r>
              <a:rPr lang="ru-RU" b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– журналист-международник газеты «Известия»:</a:t>
            </a:r>
          </a:p>
        </p:txBody>
      </p:sp>
    </p:spTree>
    <p:extLst>
      <p:ext uri="{BB962C8B-B14F-4D97-AF65-F5344CB8AC3E}">
        <p14:creationId xmlns:p14="http://schemas.microsoft.com/office/powerpoint/2010/main" xmlns="" val="6109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 </a:t>
            </a:r>
            <a:r>
              <a:rPr lang="ru-RU" sz="2400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      </a:t>
            </a:r>
          </a:p>
          <a:p>
            <a:pPr>
              <a:buNone/>
            </a:pPr>
            <a:r>
              <a:rPr lang="ru-RU" sz="26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        </a:t>
            </a:r>
            <a:r>
              <a:rPr lang="ru-RU" sz="2600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Вместо </a:t>
            </a:r>
            <a:r>
              <a:rPr lang="ru-RU" sz="260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прежнего курса на жесткое </a:t>
            </a:r>
            <a:r>
              <a:rPr lang="ru-RU" sz="2600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противостояние с Западом, </a:t>
            </a:r>
            <a:r>
              <a:rPr lang="ru-RU" sz="260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в основу внешней политики СССР был положен принцип мирного сосуществования государств с различным общественным строем. </a:t>
            </a:r>
            <a:endParaRPr lang="ru-RU" sz="2600" dirty="0" smtClean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6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ru-RU" sz="26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       </a:t>
            </a:r>
            <a:r>
              <a:rPr lang="ru-RU" sz="2600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Между </a:t>
            </a:r>
            <a:r>
              <a:rPr lang="ru-RU" sz="260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тем и от политики «холодной войны» Советский Союз не отходил, что проявлялось и в опасности прямого военного столкновения СССР и США, и в их противостоянии в различных регионах планеты. </a:t>
            </a:r>
            <a:endParaRPr lang="ru-RU" sz="2600" dirty="0" smtClean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6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        </a:t>
            </a:r>
            <a:r>
              <a:rPr lang="ru-RU" sz="2600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Это </a:t>
            </a:r>
            <a:r>
              <a:rPr lang="ru-RU" sz="2600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подтверждает то, что политика Хрущева как внутри страны, так и на международной арене носила противоречивый характер. </a:t>
            </a:r>
            <a:endParaRPr lang="ru-RU" sz="2600" dirty="0" smtClean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79"/>
            <a:ext cx="8229600" cy="2143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      </a:t>
            </a:r>
            <a:endParaRPr lang="ru-RU" sz="2400" b="1" dirty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28934"/>
            <a:ext cx="26789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none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Э.Неизвестный </a:t>
            </a:r>
            <a:endParaRPr lang="ru-RU" sz="2400" u="none" dirty="0" smtClean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r>
              <a:rPr lang="ru-RU" sz="2400" u="none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«</a:t>
            </a:r>
            <a:r>
              <a:rPr lang="ru-RU" sz="2400" u="none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Я так и не понял, чего в нем больше белого или черного».</a:t>
            </a:r>
            <a:endParaRPr lang="ru-RU" sz="2400" u="none" dirty="0"/>
          </a:p>
        </p:txBody>
      </p:sp>
      <p:pic>
        <p:nvPicPr>
          <p:cNvPr id="1026" name="Picture 2" descr="C:\Users\Макс\Desktop\0064-064-Pamjatnik-KHruschevu-raboty-Ernsta-Neizvestn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6672"/>
            <a:ext cx="576328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71934" y="3643314"/>
            <a:ext cx="4614866" cy="1071570"/>
          </a:xfrm>
        </p:spPr>
        <p:txBody>
          <a:bodyPr/>
          <a:lstStyle/>
          <a:p>
            <a:r>
              <a:rPr lang="ru-RU" dirty="0"/>
              <a:t>Бернард Шоу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500174"/>
            <a:ext cx="8183880" cy="32147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Деятельность - единственный путь 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к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знанию».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30352"/>
            <a:ext cx="9144000" cy="63276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  Самостоятельная работа с самопроверкой</a:t>
            </a:r>
            <a:endParaRPr lang="ru-RU" dirty="0" smtClean="0"/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Расставьте события в хронологической последовательности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 Карибский кризис.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Б.  Создание ОВД.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 Первый визит Хрущева в США.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  Берлинский кризис.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Д.  Договор СССР с Австрией.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Е.  Подавление народного восстания в Венгрии.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Ж. Создание Берлинской стены.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З.  Создание военного блока НАТО.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 Назвать имена лидеров государств, связанных с событиями Карибского и Берлинского кризисов.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dirty="0" smtClean="0"/>
              <a:t>Самопроверка</a:t>
            </a:r>
            <a:endParaRPr lang="ru-RU" sz="3800" dirty="0" smtClean="0"/>
          </a:p>
          <a:p>
            <a:endParaRPr lang="ru-RU" sz="3800" b="1" dirty="0" smtClean="0"/>
          </a:p>
          <a:p>
            <a:r>
              <a:rPr lang="ru-RU" sz="3800" b="1" dirty="0" smtClean="0"/>
              <a:t>1. Хронологическая последовательность:</a:t>
            </a:r>
          </a:p>
          <a:p>
            <a:r>
              <a:rPr lang="ru-RU" sz="3800" dirty="0" smtClean="0"/>
              <a:t>Б. Создание ОВД.</a:t>
            </a:r>
          </a:p>
          <a:p>
            <a:r>
              <a:rPr lang="ru-RU" sz="3800" dirty="0" smtClean="0"/>
              <a:t>Е. Подавление народного восстания в Венгрии.</a:t>
            </a:r>
          </a:p>
          <a:p>
            <a:r>
              <a:rPr lang="ru-RU" sz="3800" dirty="0" smtClean="0"/>
              <a:t>В. Первый визит Хрущева в США.</a:t>
            </a:r>
          </a:p>
          <a:p>
            <a:r>
              <a:rPr lang="ru-RU" sz="3800" dirty="0" smtClean="0"/>
              <a:t>Д.  Договор СССР с Австрией.</a:t>
            </a:r>
          </a:p>
          <a:p>
            <a:r>
              <a:rPr lang="ru-RU" sz="3800" dirty="0" smtClean="0"/>
              <a:t>Г.  Берлинский кризис.</a:t>
            </a:r>
          </a:p>
          <a:p>
            <a:r>
              <a:rPr lang="ru-RU" sz="3800" dirty="0" smtClean="0"/>
              <a:t>Ж. Создание Берлинской стены.</a:t>
            </a:r>
          </a:p>
          <a:p>
            <a:r>
              <a:rPr lang="ru-RU" sz="3800" dirty="0" smtClean="0"/>
              <a:t>А. </a:t>
            </a:r>
            <a:r>
              <a:rPr lang="ru-RU" sz="3800" dirty="0" err="1" smtClean="0"/>
              <a:t>Карибский</a:t>
            </a:r>
            <a:r>
              <a:rPr lang="ru-RU" sz="3800" dirty="0" smtClean="0"/>
              <a:t> кризис.</a:t>
            </a:r>
          </a:p>
          <a:p>
            <a:endParaRPr lang="ru-RU" sz="3800" b="1" dirty="0" smtClean="0"/>
          </a:p>
          <a:p>
            <a:r>
              <a:rPr lang="ru-RU" sz="3800" b="1" dirty="0" smtClean="0"/>
              <a:t>2. Имена лидеров государств, связанных с событиями Карибского и Берлинского кризисов. </a:t>
            </a:r>
          </a:p>
          <a:p>
            <a:endParaRPr lang="ru-RU" sz="3800" dirty="0" smtClean="0"/>
          </a:p>
          <a:p>
            <a:r>
              <a:rPr lang="ru-RU" sz="3800" dirty="0" smtClean="0"/>
              <a:t>Н.С.Хрущев, Д.Кеннеди, Ф.Кастро</a:t>
            </a:r>
          </a:p>
          <a:p>
            <a:r>
              <a:rPr lang="ru-RU" sz="3800" dirty="0" smtClean="0"/>
              <a:t> </a:t>
            </a:r>
          </a:p>
          <a:p>
            <a:r>
              <a:rPr lang="ru-RU" sz="38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16632"/>
            <a:ext cx="8183880" cy="6336704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 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Верта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говорил: «Ракетный кризис заставил его (Хрущева) задуматься не только об опасности, но и о пределах всех возможностей в достижении целей путем конфронтации и угроз с позиции силы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?»</a:t>
            </a:r>
          </a:p>
          <a:p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 Министр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обороны ФРГ Ф.Й. Штраус писал: «Берлинская стена, просуществовавшая до 1989 г., стала мрачным символом раздела Европы на враждующие военно - политические блоки».</a:t>
            </a:r>
          </a:p>
          <a:p>
            <a:pPr marL="0" indent="0"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Объясните, в чем вы согласны или не согласны с авторами высказываний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664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4983480"/>
            <a:ext cx="6419056" cy="1051560"/>
          </a:xfrm>
        </p:spPr>
        <p:txBody>
          <a:bodyPr/>
          <a:lstStyle/>
          <a:p>
            <a:r>
              <a:rPr lang="ru-RU" dirty="0" smtClean="0"/>
              <a:t>Рефлексия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b="1" dirty="0"/>
              <a:t>С какой страницей истории мы с вами познакомились?</a:t>
            </a:r>
          </a:p>
          <a:p>
            <a:r>
              <a:rPr lang="ru-RU" b="1" dirty="0"/>
              <a:t>- Что нового вы узнали на уроке?</a:t>
            </a:r>
          </a:p>
          <a:p>
            <a:r>
              <a:rPr lang="ru-RU" b="1" dirty="0"/>
              <a:t>- Какую цель мы ставили на уроке, достигли ли мы ее?</a:t>
            </a:r>
          </a:p>
          <a:p>
            <a:r>
              <a:rPr lang="ru-RU" b="1" dirty="0"/>
              <a:t>- Благодаря каким средствам мы шли к достижению цели?</a:t>
            </a:r>
          </a:p>
        </p:txBody>
      </p:sp>
    </p:spTree>
    <p:extLst>
      <p:ext uri="{BB962C8B-B14F-4D97-AF65-F5344CB8AC3E}">
        <p14:creationId xmlns:p14="http://schemas.microsoft.com/office/powerpoint/2010/main" xmlns="" val="26698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7686" y="3429000"/>
            <a:ext cx="4329114" cy="1143008"/>
          </a:xfrm>
        </p:spPr>
        <p:txBody>
          <a:bodyPr/>
          <a:lstStyle/>
          <a:p>
            <a:r>
              <a:rPr lang="ru-RU" dirty="0"/>
              <a:t>Сенека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071546"/>
            <a:ext cx="8183880" cy="3646758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pPr algn="ctr">
              <a:buNone/>
            </a:pPr>
            <a:r>
              <a:rPr lang="ru-RU" sz="3600" b="1" dirty="0" smtClean="0"/>
              <a:t>   «Прошлые поколения оставили нам не столько готовые решения вопросов, сколько самые вопросы».</a:t>
            </a:r>
          </a:p>
          <a:p>
            <a:endParaRPr lang="ru-RU" dirty="0"/>
          </a:p>
          <a:p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62752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i="1" dirty="0" smtClean="0"/>
          </a:p>
          <a:p>
            <a:endParaRPr lang="ru-RU" b="1" i="1" dirty="0"/>
          </a:p>
          <a:p>
            <a:pPr marL="0" indent="0">
              <a:buNone/>
            </a:pPr>
            <a:r>
              <a:rPr lang="ru-RU" b="1" i="1" dirty="0" smtClean="0"/>
              <a:t>            Домашнее задание: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i="1" dirty="0" smtClean="0"/>
              <a:t>   Историческое сочинение</a:t>
            </a:r>
          </a:p>
          <a:p>
            <a:pPr marL="0" indent="0" algn="ctr">
              <a:buNone/>
            </a:pPr>
            <a:r>
              <a:rPr lang="ru-RU" i="1" dirty="0" smtClean="0"/>
              <a:t>      «От холодной войны в ХХ веке к </a:t>
            </a:r>
            <a:r>
              <a:rPr lang="ru-RU" i="1" dirty="0"/>
              <a:t>холодной войне в </a:t>
            </a:r>
            <a:r>
              <a:rPr lang="en-US" i="1" dirty="0"/>
              <a:t>XXI</a:t>
            </a:r>
            <a:r>
              <a:rPr lang="ru-RU" i="1" dirty="0"/>
              <a:t> веке</a:t>
            </a:r>
            <a:r>
              <a:rPr lang="ru-RU" i="1" dirty="0" smtClean="0"/>
              <a:t>».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57530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Кто из политиков произнес эти слова?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51846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200" b="1" dirty="0" smtClean="0">
                <a:cs typeface="Aharoni" pitchFamily="2" charset="-79"/>
              </a:rPr>
              <a:t>       «</a:t>
            </a:r>
            <a:r>
              <a:rPr lang="ru-RU" sz="3200" b="1" dirty="0">
                <a:cs typeface="Aharoni" pitchFamily="2" charset="-79"/>
              </a:rPr>
              <a:t>Я знаю, все будут говорить по-разному. Одни освобождение вспомнят, другие кукурузу, третьи жилищную политику, четвертые – как я , когда с мясом стало плохо, начал с абстракционистами бороться. Все было.</a:t>
            </a:r>
          </a:p>
          <a:p>
            <a:pPr>
              <a:buNone/>
            </a:pPr>
            <a:r>
              <a:rPr lang="ru-RU" sz="3200" b="1" dirty="0" smtClean="0">
                <a:cs typeface="Aharoni" pitchFamily="2" charset="-79"/>
              </a:rPr>
              <a:t>        Но </a:t>
            </a:r>
            <a:r>
              <a:rPr lang="ru-RU" sz="3200" b="1" dirty="0">
                <a:cs typeface="Aharoni" pitchFamily="2" charset="-79"/>
              </a:rPr>
              <a:t>самое главное-все мы, весь народ, и те, кто был там, за проволокой и те, кто </a:t>
            </a:r>
            <a:r>
              <a:rPr lang="ru-RU" sz="3200" b="1" dirty="0" smtClean="0">
                <a:cs typeface="Aharoni" pitchFamily="2" charset="-79"/>
              </a:rPr>
              <a:t>трясся </a:t>
            </a:r>
            <a:r>
              <a:rPr lang="ru-RU" sz="3200" b="1" dirty="0">
                <a:cs typeface="Aharoni" pitchFamily="2" charset="-79"/>
              </a:rPr>
              <a:t>от страха здесь, по  </a:t>
            </a:r>
            <a:r>
              <a:rPr lang="ru-RU" sz="3200" b="1" dirty="0" smtClean="0">
                <a:cs typeface="Aharoni" pitchFamily="2" charset="-79"/>
              </a:rPr>
              <a:t>другую </a:t>
            </a:r>
            <a:r>
              <a:rPr lang="ru-RU" sz="3200" b="1" dirty="0">
                <a:cs typeface="Aharoni" pitchFamily="2" charset="-79"/>
              </a:rPr>
              <a:t>сторону проволоки, все мы глотнули другого воздуха. Это главное».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85728"/>
            <a:ext cx="4572000" cy="5500726"/>
          </a:xfrm>
        </p:spPr>
        <p:txBody>
          <a:bodyPr/>
          <a:lstStyle/>
          <a:p>
            <a:r>
              <a:rPr lang="ru-RU" dirty="0" smtClean="0"/>
              <a:t>Никита</a:t>
            </a:r>
            <a:br>
              <a:rPr lang="ru-RU" dirty="0" smtClean="0"/>
            </a:br>
            <a:r>
              <a:rPr lang="ru-RU" dirty="0" smtClean="0"/>
              <a:t>Сергеевич</a:t>
            </a:r>
            <a:br>
              <a:rPr lang="ru-RU" dirty="0" smtClean="0"/>
            </a:br>
            <a:r>
              <a:rPr lang="ru-RU" dirty="0" smtClean="0"/>
              <a:t>Хрущев </a:t>
            </a:r>
            <a:br>
              <a:rPr lang="ru-RU" dirty="0" smtClean="0"/>
            </a:br>
            <a:r>
              <a:rPr lang="ru-RU" dirty="0" smtClean="0"/>
              <a:t>(1894-1971гг.)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smi01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357165"/>
            <a:ext cx="4357718" cy="609090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 fontScale="92500"/>
          </a:bodyPr>
          <a:lstStyle/>
          <a:p>
            <a:endParaRPr lang="ru-RU" sz="4000" b="1" dirty="0" smtClean="0"/>
          </a:p>
          <a:p>
            <a:endParaRPr lang="ru-RU" sz="4000" b="1" dirty="0" smtClean="0"/>
          </a:p>
          <a:p>
            <a:r>
              <a:rPr lang="ru-RU" sz="4000" b="1" dirty="0" smtClean="0"/>
              <a:t>Холодная война,</a:t>
            </a:r>
          </a:p>
          <a:p>
            <a:r>
              <a:rPr lang="ru-RU" sz="4000" b="1" dirty="0" smtClean="0"/>
              <a:t>Мирное сосуществование,</a:t>
            </a:r>
          </a:p>
          <a:p>
            <a:r>
              <a:rPr lang="ru-RU" sz="4000" b="1" dirty="0" smtClean="0"/>
              <a:t>Оттепель, </a:t>
            </a:r>
          </a:p>
          <a:p>
            <a:r>
              <a:rPr lang="ru-RU" sz="4000" b="1" dirty="0" smtClean="0"/>
              <a:t>Железный занавес,</a:t>
            </a:r>
          </a:p>
          <a:p>
            <a:r>
              <a:rPr lang="ru-RU" sz="4000" b="1" dirty="0" err="1" smtClean="0"/>
              <a:t>Карибский</a:t>
            </a:r>
            <a:r>
              <a:rPr lang="ru-RU" sz="4000" b="1" dirty="0" smtClean="0"/>
              <a:t> кризис,</a:t>
            </a:r>
          </a:p>
          <a:p>
            <a:r>
              <a:rPr lang="ru-RU" sz="4000" b="1" dirty="0" smtClean="0"/>
              <a:t>Берлинский кризис</a:t>
            </a:r>
            <a:endParaRPr lang="ru-RU" sz="4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30352"/>
            <a:ext cx="8786842" cy="4187952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3200" b="1" dirty="0" smtClean="0"/>
              <a:t>Внутренняя  </a:t>
            </a:r>
            <a:r>
              <a:rPr lang="ru-RU" sz="3200" b="1" dirty="0" smtClean="0"/>
              <a:t>политика Н.С. Хрущева</a:t>
            </a:r>
            <a:endParaRPr lang="ru-RU" sz="32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b="1" dirty="0" smtClean="0"/>
              <a:t>Экономика </a:t>
            </a:r>
          </a:p>
          <a:p>
            <a:pPr>
              <a:buNone/>
            </a:pPr>
            <a:r>
              <a:rPr lang="ru-RU" sz="3200" b="1" dirty="0" smtClean="0"/>
              <a:t>Культура </a:t>
            </a:r>
          </a:p>
          <a:p>
            <a:pPr>
              <a:buNone/>
            </a:pPr>
            <a:r>
              <a:rPr lang="ru-RU" sz="3200" b="1" dirty="0" smtClean="0"/>
              <a:t>Социальная </a:t>
            </a:r>
            <a:r>
              <a:rPr lang="ru-RU" sz="3200" b="1" dirty="0" smtClean="0"/>
              <a:t>политика</a:t>
            </a:r>
          </a:p>
          <a:p>
            <a:pPr>
              <a:buNone/>
            </a:pPr>
            <a:r>
              <a:rPr lang="ru-RU" sz="3200" b="1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715436" cy="628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algn="just">
              <a:buNone/>
            </a:pPr>
            <a:r>
              <a:rPr lang="ru-RU" sz="2000" b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С. Кондрашев </a:t>
            </a:r>
            <a:r>
              <a:rPr lang="ru-RU" sz="2000" b="1" dirty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– журналист-международник газеты «Известия</a:t>
            </a:r>
            <a:r>
              <a:rPr lang="ru-RU" sz="2000" b="1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»:</a:t>
            </a:r>
            <a:endParaRPr lang="ru-RU" sz="2000" b="1" dirty="0">
              <a:solidFill>
                <a:schemeClr val="tx1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endParaRPr lang="ru-RU" sz="2000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«Хрущев, несомненно,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был человек мира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несомненно, выражал мирные устремления нашего народа, но …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преувеличивал агрессивность другой стороны…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Пропагандируя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принципы мирного сосуществования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он не уставал повторять дразнившую американцев мысль: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«Мы вас закопаем».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Он признавал за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каждым народом право выбора того или иного строя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но одновременно заявлял: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«Ликвидация капиталистической системы – это коренной вопрос развития общества».</a:t>
            </a:r>
            <a:r>
              <a:rPr lang="ru-RU" sz="2400" b="1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4143380"/>
            <a:ext cx="7543824" cy="1000132"/>
          </a:xfrm>
        </p:spPr>
        <p:txBody>
          <a:bodyPr/>
          <a:lstStyle/>
          <a:p>
            <a:r>
              <a:rPr lang="ru-RU" dirty="0"/>
              <a:t>Проблема урока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500174"/>
            <a:ext cx="8183880" cy="2643206"/>
          </a:xfrm>
        </p:spPr>
        <p:txBody>
          <a:bodyPr/>
          <a:lstStyle/>
          <a:p>
            <a:r>
              <a:rPr lang="ru-RU" sz="3600" b="1" dirty="0"/>
              <a:t>Мирное сосуществование?                                         </a:t>
            </a:r>
          </a:p>
          <a:p>
            <a:pPr>
              <a:buFont typeface="Wingdings" pitchFamily="2" charset="2"/>
              <a:buNone/>
            </a:pPr>
            <a:endParaRPr lang="ru-RU" sz="3600" b="1" dirty="0"/>
          </a:p>
          <a:p>
            <a:r>
              <a:rPr lang="ru-RU" sz="3600" b="1" dirty="0"/>
              <a:t>Политика «холодной войны»?</a:t>
            </a:r>
          </a:p>
          <a:p>
            <a:endParaRPr lang="ru-RU" sz="3600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45224"/>
            <a:ext cx="7787208" cy="936104"/>
          </a:xfrm>
        </p:spPr>
        <p:txBody>
          <a:bodyPr/>
          <a:lstStyle/>
          <a:p>
            <a:r>
              <a:rPr lang="ru-RU" dirty="0" smtClean="0"/>
              <a:t>Политическая карта мира</a:t>
            </a:r>
            <a:endParaRPr lang="ru-RU" dirty="0"/>
          </a:p>
        </p:txBody>
      </p:sp>
      <p:pic>
        <p:nvPicPr>
          <p:cNvPr id="3075" name="Picture 3" descr="C:\Users\Макс\Desktop\ostrov-mavrikii-na-karte-mira-ful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7"/>
            <a:ext cx="842493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2968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599</TotalTime>
  <Words>1047</Words>
  <Application>Microsoft Office PowerPoint</Application>
  <PresentationFormat>Экран (4:3)</PresentationFormat>
  <Paragraphs>167</Paragraphs>
  <Slides>25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Аспект</vt:lpstr>
      <vt:lpstr>Урок истории в       9 классе</vt:lpstr>
      <vt:lpstr>Бернард Шоу</vt:lpstr>
      <vt:lpstr>Кто из политиков произнес эти слова?</vt:lpstr>
      <vt:lpstr>Никита Сергеевич Хрущев  (1894-1971гг.) </vt:lpstr>
      <vt:lpstr>Слайд 5</vt:lpstr>
      <vt:lpstr>Слайд 6</vt:lpstr>
      <vt:lpstr>Слайд 7</vt:lpstr>
      <vt:lpstr>Проблема урока</vt:lpstr>
      <vt:lpstr>Политическая карта мира</vt:lpstr>
      <vt:lpstr>Берлинский кризис 1961г</vt:lpstr>
      <vt:lpstr>Карибский кризис 1962г</vt:lpstr>
      <vt:lpstr>Слайд 12</vt:lpstr>
      <vt:lpstr>                   1963г.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Рефлексия урока</vt:lpstr>
      <vt:lpstr>Сенека</vt:lpstr>
      <vt:lpstr>Слайд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истории в       9 классе</dc:title>
  <dc:creator>USER</dc:creator>
  <cp:lastModifiedBy>ира</cp:lastModifiedBy>
  <cp:revision>54</cp:revision>
  <dcterms:created xsi:type="dcterms:W3CDTF">2011-03-26T18:02:41Z</dcterms:created>
  <dcterms:modified xsi:type="dcterms:W3CDTF">2016-04-11T09:23:43Z</dcterms:modified>
</cp:coreProperties>
</file>