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72" r:id="rId7"/>
    <p:sldId id="262" r:id="rId8"/>
    <p:sldId id="263" r:id="rId9"/>
    <p:sldId id="265" r:id="rId10"/>
    <p:sldId id="264" r:id="rId11"/>
    <p:sldId id="260" r:id="rId12"/>
    <p:sldId id="267" r:id="rId13"/>
    <p:sldId id="266" r:id="rId14"/>
    <p:sldId id="268" r:id="rId15"/>
    <p:sldId id="270" r:id="rId16"/>
    <p:sldId id="269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54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7DA90-1877-4CE8-AE6A-106629024C6E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E5C15-AA82-44F4-8879-A5B5FC962D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B03B49-F332-4A0A-BF0A-B4FAF494D89E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71546"/>
            <a:ext cx="8786842" cy="1900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Books in our life</a:t>
            </a:r>
            <a:br>
              <a:rPr lang="en-US" dirty="0" smtClean="0"/>
            </a:br>
            <a:r>
              <a:rPr lang="ru-RU" dirty="0" smtClean="0"/>
              <a:t>Сочинительные союзы </a:t>
            </a:r>
            <a:r>
              <a:rPr lang="en-US" dirty="0" smtClean="0"/>
              <a:t>either…or, neither…no, both…and.</a:t>
            </a:r>
            <a:endParaRPr lang="ru-RU" dirty="0"/>
          </a:p>
        </p:txBody>
      </p:sp>
      <p:pic>
        <p:nvPicPr>
          <p:cNvPr id="6" name="Рисунок 5" descr="https://yt3.ggpht.com/-rp5IyVBYzo8/AAAAAAAAAAI/AAAAAAAAAAA/8f6g7jyJi3I/s900-c-k-no/pho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0281">
            <a:off x="-80710" y="1010852"/>
            <a:ext cx="3398841" cy="397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я\Desktop\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86248" y="3071810"/>
            <a:ext cx="4830236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5" name="Рисунок 4" descr="http://st2.depositphotos.com/3827765/6604/v/950/depositphotos_66047329-Children-Reading-a-Book-Togethe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8616">
            <a:off x="1037998" y="3127327"/>
            <a:ext cx="4398973" cy="3860914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Работа в группах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285860"/>
          <a:ext cx="82296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</a:t>
                      </a:r>
                      <a:r>
                        <a:rPr lang="ru-RU" baseline="0" dirty="0" smtClean="0"/>
                        <a:t> 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Сеть интернет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Грамматический справочник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Учебник </a:t>
                      </a:r>
                      <a:r>
                        <a:rPr lang="en-US" dirty="0" smtClean="0"/>
                        <a:t>Happy</a:t>
                      </a:r>
                      <a:r>
                        <a:rPr lang="en-US" baseline="0" dirty="0" smtClean="0"/>
                        <a:t> Englsh.ru 8</a:t>
                      </a:r>
                      <a:r>
                        <a:rPr lang="ru-RU" baseline="0" dirty="0" smtClean="0"/>
                        <a:t> класс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746" name="Picture 2" descr="http://school1-anapa.ucoz.ru/_nw/0/06445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428868"/>
            <a:ext cx="5643602" cy="4232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80" y="71414"/>
            <a:ext cx="8229600" cy="1143000"/>
          </a:xfrm>
        </p:spPr>
        <p:txBody>
          <a:bodyPr/>
          <a:lstStyle/>
          <a:p>
            <a:r>
              <a:rPr lang="ru-RU" dirty="0" err="1" smtClean="0"/>
              <a:t>Физкульминутка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1266" t="13532" r="36573" b="35045"/>
          <a:stretch>
            <a:fillRect/>
          </a:stretch>
        </p:blipFill>
        <p:spPr bwMode="auto">
          <a:xfrm>
            <a:off x="-241167" y="1357298"/>
            <a:ext cx="9385167" cy="559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 №2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Fill in the gaps and complete the sentences. Use either... or, neither... nor, both... and.</a:t>
            </a:r>
            <a:endParaRPr lang="ru-RU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b="1" dirty="0" smtClean="0"/>
              <a:t>…</a:t>
            </a:r>
            <a:r>
              <a:rPr lang="en-US" dirty="0" smtClean="0"/>
              <a:t> Father </a:t>
            </a:r>
            <a:r>
              <a:rPr lang="en-US" b="1" dirty="0" smtClean="0"/>
              <a:t>…</a:t>
            </a:r>
            <a:r>
              <a:rPr lang="en-US" dirty="0" smtClean="0"/>
              <a:t> Mother  is at home now</a:t>
            </a:r>
            <a:br>
              <a:rPr lang="en-US" dirty="0" smtClean="0"/>
            </a:br>
            <a:r>
              <a:rPr lang="en-US" dirty="0" smtClean="0"/>
              <a:t>2. I invited two friends, but ... Liz ... Jane could come to the </a:t>
            </a:r>
            <a:r>
              <a:rPr lang="en-US" u="sng" dirty="0" smtClean="0"/>
              <a:t>party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3. Granny promised me a nice dessert. It will be ... a chocolate cake ... an apple pie.</a:t>
            </a:r>
            <a:br>
              <a:rPr lang="en-US" dirty="0" smtClean="0"/>
            </a:br>
            <a:r>
              <a:rPr lang="en-US" dirty="0" smtClean="0"/>
              <a:t>4 .Last year I visited ... London ... St Petersburg.</a:t>
            </a:r>
            <a:br>
              <a:rPr lang="en-US" dirty="0" smtClean="0"/>
            </a:br>
            <a:r>
              <a:rPr lang="en-US" dirty="0" smtClean="0"/>
              <a:t>5. Alex will phone me ... at five o'clock ... at six o'clock.</a:t>
            </a:r>
            <a:br>
              <a:rPr lang="en-US" dirty="0" smtClean="0"/>
            </a:br>
            <a:r>
              <a:rPr lang="en-US" dirty="0" smtClean="0"/>
              <a:t>6. No, thank you. I'll have ... tea ... coffee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32" y="-142892"/>
            <a:ext cx="5286380" cy="1143000"/>
          </a:xfrm>
        </p:spPr>
        <p:txBody>
          <a:bodyPr/>
          <a:lstStyle/>
          <a:p>
            <a:pPr algn="ctr"/>
            <a:r>
              <a:rPr lang="ru-RU" dirty="0" smtClean="0"/>
              <a:t>Эталон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071546"/>
            <a:ext cx="8229600" cy="438912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Fill in the gaps and complete the sentences. Use either... or, neither... nor, both... and.</a:t>
            </a:r>
            <a:endParaRPr lang="ru-RU" dirty="0" smtClean="0"/>
          </a:p>
          <a:p>
            <a:r>
              <a:rPr lang="en-US" dirty="0" smtClean="0"/>
              <a:t>1.</a:t>
            </a:r>
            <a:r>
              <a:rPr lang="en-US" b="1" dirty="0" smtClean="0"/>
              <a:t>Either</a:t>
            </a:r>
            <a:r>
              <a:rPr lang="en-US" dirty="0" smtClean="0"/>
              <a:t> Father </a:t>
            </a:r>
            <a:r>
              <a:rPr lang="en-US" b="1" dirty="0" smtClean="0"/>
              <a:t>or</a:t>
            </a:r>
            <a:r>
              <a:rPr lang="en-US" dirty="0" smtClean="0"/>
              <a:t> Mother  is at home now (</a:t>
            </a:r>
            <a:r>
              <a:rPr lang="en-US" b="1" dirty="0" smtClean="0"/>
              <a:t>both... and)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I invited two friends, but </a:t>
            </a:r>
            <a:r>
              <a:rPr lang="en-US" b="1" dirty="0" smtClean="0"/>
              <a:t> neither</a:t>
            </a:r>
            <a:r>
              <a:rPr lang="en-US" dirty="0" smtClean="0"/>
              <a:t> Liz </a:t>
            </a:r>
            <a:r>
              <a:rPr lang="en-US" b="1" dirty="0" smtClean="0"/>
              <a:t>no </a:t>
            </a:r>
            <a:r>
              <a:rPr lang="en-US" dirty="0" smtClean="0"/>
              <a:t>Jane could come to the party.</a:t>
            </a:r>
            <a:br>
              <a:rPr lang="en-US" dirty="0" smtClean="0"/>
            </a:br>
            <a:r>
              <a:rPr lang="en-US" dirty="0" smtClean="0"/>
              <a:t>3 .Granny promised me a nice dessert. It will be  </a:t>
            </a:r>
            <a:r>
              <a:rPr lang="en-US" b="1" dirty="0" smtClean="0"/>
              <a:t>both</a:t>
            </a:r>
            <a:r>
              <a:rPr lang="en-US" dirty="0" smtClean="0"/>
              <a:t> a chocolate cake </a:t>
            </a:r>
            <a:r>
              <a:rPr lang="en-US" b="1" dirty="0" smtClean="0"/>
              <a:t>and</a:t>
            </a:r>
            <a:r>
              <a:rPr lang="en-US" dirty="0" smtClean="0"/>
              <a:t> an apple pie.(</a:t>
            </a:r>
            <a:r>
              <a:rPr lang="en-US" b="1" dirty="0" smtClean="0"/>
              <a:t> either... or)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 .Last year I visited </a:t>
            </a:r>
            <a:r>
              <a:rPr lang="en-US" b="1" dirty="0" smtClean="0"/>
              <a:t>both</a:t>
            </a:r>
            <a:r>
              <a:rPr lang="en-US" dirty="0" smtClean="0"/>
              <a:t>   London </a:t>
            </a:r>
            <a:r>
              <a:rPr lang="en-US" b="1" dirty="0" smtClean="0"/>
              <a:t>and</a:t>
            </a:r>
            <a:r>
              <a:rPr lang="en-US" dirty="0" smtClean="0"/>
              <a:t> St Petersburg.</a:t>
            </a:r>
            <a:br>
              <a:rPr lang="en-US" dirty="0" smtClean="0"/>
            </a:br>
            <a:r>
              <a:rPr lang="en-US" dirty="0" smtClean="0"/>
              <a:t>5. Alex will phone me</a:t>
            </a:r>
            <a:r>
              <a:rPr lang="en-US" b="1" dirty="0" smtClean="0"/>
              <a:t> either</a:t>
            </a:r>
            <a:r>
              <a:rPr lang="en-US" dirty="0" smtClean="0"/>
              <a:t> at five o'clock </a:t>
            </a:r>
            <a:r>
              <a:rPr lang="en-US" b="1" dirty="0" smtClean="0"/>
              <a:t>or</a:t>
            </a:r>
            <a:r>
              <a:rPr lang="en-US" dirty="0" smtClean="0"/>
              <a:t> at six o'clock.</a:t>
            </a:r>
            <a:br>
              <a:rPr lang="en-US" dirty="0" smtClean="0"/>
            </a:br>
            <a:r>
              <a:rPr lang="en-US" dirty="0" smtClean="0"/>
              <a:t>6 .No, thank you. I'll have </a:t>
            </a:r>
            <a:r>
              <a:rPr lang="en-US" b="1" dirty="0" smtClean="0"/>
              <a:t>neither</a:t>
            </a:r>
            <a:r>
              <a:rPr lang="en-US" dirty="0" smtClean="0"/>
              <a:t>  tea </a:t>
            </a:r>
            <a:r>
              <a:rPr lang="en-US" b="1" dirty="0" smtClean="0"/>
              <a:t>nor</a:t>
            </a:r>
            <a:r>
              <a:rPr lang="en-US" dirty="0" smtClean="0"/>
              <a:t> coffee.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4" descr="http://miranimashek.com/_ph/100/2/93436723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31" y="4410075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63" y="2000250"/>
          <a:ext cx="8143900" cy="3747617"/>
        </p:xfrm>
        <a:graphic>
          <a:graphicData uri="http://schemas.openxmlformats.org/drawingml/2006/table">
            <a:tbl>
              <a:tblPr/>
              <a:tblGrid>
                <a:gridCol w="378237"/>
                <a:gridCol w="6005435"/>
                <a:gridCol w="1760228"/>
              </a:tblGrid>
              <a:tr h="821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MS Mincho"/>
                        </a:rPr>
                        <a:t>1</a:t>
                      </a:r>
                      <a:endParaRPr lang="ru-RU" sz="3200" dirty="0">
                        <a:latin typeface="Times New Roman"/>
                        <a:ea typeface="MS Mincho"/>
                      </a:endParaRP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MS Mincho"/>
                        </a:rPr>
                        <a:t>Я доволен, я  все понял:</a:t>
                      </a: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MS Mincho"/>
                        </a:rPr>
                        <a:t>Мы:</a:t>
                      </a: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MS Mincho"/>
                        </a:rPr>
                        <a:t>2</a:t>
                      </a:r>
                      <a:endParaRPr lang="ru-RU" sz="3200">
                        <a:latin typeface="Times New Roman"/>
                        <a:ea typeface="MS Mincho"/>
                      </a:endParaRP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MS Mincho"/>
                        </a:rPr>
                        <a:t>Я доволен, но у меня остались вопросы:</a:t>
                      </a: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MS Mincho"/>
                        </a:rPr>
                        <a:t>Мы:</a:t>
                      </a: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>
                          <a:latin typeface="Times New Roman"/>
                          <a:ea typeface="MS Mincho"/>
                        </a:rPr>
                        <a:t>3</a:t>
                      </a:r>
                      <a:endParaRPr lang="ru-RU" sz="3200">
                        <a:latin typeface="Times New Roman"/>
                        <a:ea typeface="MS Mincho"/>
                      </a:endParaRP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MS Mincho"/>
                        </a:rPr>
                        <a:t>Я все понял, но это слишком трудно для меня:</a:t>
                      </a: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MS Mincho"/>
                        </a:rPr>
                        <a:t>Мы:</a:t>
                      </a: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200" dirty="0">
                        <a:latin typeface="Times New Roman"/>
                        <a:ea typeface="MS Mincho"/>
                      </a:endParaRP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MS Mincho"/>
                        </a:rPr>
                        <a:t>А- аудирование</a:t>
                      </a:r>
                      <a:r>
                        <a:rPr lang="ru-RU" sz="3200" dirty="0" smtClean="0">
                          <a:latin typeface="Times New Roman"/>
                          <a:ea typeface="MS Mincho"/>
                        </a:rPr>
                        <a:t>,  </a:t>
                      </a:r>
                      <a:r>
                        <a:rPr lang="en-US" sz="3200" dirty="0" smtClean="0">
                          <a:latin typeface="Times New Roman"/>
                          <a:ea typeface="MS Mincho"/>
                        </a:rPr>
                        <a:t>R</a:t>
                      </a:r>
                      <a:r>
                        <a:rPr lang="ru-RU" sz="3200" dirty="0" smtClean="0">
                          <a:latin typeface="Times New Roman"/>
                          <a:ea typeface="MS Mincho"/>
                        </a:rPr>
                        <a:t>  </a:t>
                      </a:r>
                      <a:r>
                        <a:rPr lang="ru-RU" sz="3200" dirty="0">
                          <a:latin typeface="Times New Roman"/>
                          <a:ea typeface="MS Mincho"/>
                        </a:rPr>
                        <a:t>–чтение</a:t>
                      </a:r>
                      <a:r>
                        <a:rPr lang="ru-RU" sz="3200" dirty="0" smtClean="0">
                          <a:latin typeface="Times New Roman"/>
                          <a:ea typeface="MS Mincho"/>
                        </a:rPr>
                        <a:t>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en-US" sz="3200" dirty="0">
                          <a:latin typeface="Times New Roman"/>
                          <a:ea typeface="MS Mincho"/>
                        </a:rPr>
                        <a:t>G</a:t>
                      </a:r>
                      <a:r>
                        <a:rPr lang="ru-RU" sz="3200" dirty="0">
                          <a:latin typeface="Times New Roman"/>
                          <a:ea typeface="MS Mincho"/>
                        </a:rPr>
                        <a:t>- грамматика</a:t>
                      </a:r>
                      <a:r>
                        <a:rPr lang="ru-RU" sz="3200" dirty="0" smtClean="0">
                          <a:latin typeface="Times New Roman"/>
                          <a:ea typeface="MS Mincho"/>
                        </a:rPr>
                        <a:t>,  </a:t>
                      </a:r>
                      <a:r>
                        <a:rPr lang="en-US" sz="3200" dirty="0">
                          <a:latin typeface="Times New Roman"/>
                          <a:ea typeface="MS Mincho"/>
                        </a:rPr>
                        <a:t>S</a:t>
                      </a:r>
                      <a:r>
                        <a:rPr lang="ru-RU" sz="3200" dirty="0">
                          <a:latin typeface="Times New Roman"/>
                          <a:ea typeface="MS Mincho"/>
                        </a:rPr>
                        <a:t> - говорение</a:t>
                      </a: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MS Mincho"/>
                      </a:endParaRPr>
                    </a:p>
                  </a:txBody>
                  <a:tcPr marL="65758" marR="65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428596" y="57148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Карточка для  оценки учебной деятельности на уроке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metod-kopilka.ru/images/doc/50/44855/img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-214338"/>
            <a:ext cx="4500594" cy="11620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Домашнее задание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2"/>
          </p:nvPr>
        </p:nvSpPr>
        <p:spPr>
          <a:xfrm>
            <a:off x="1071538" y="1143016"/>
            <a:ext cx="7358114" cy="4572000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sz="2000" b="1" dirty="0" smtClean="0"/>
              <a:t>1) выучить правило в учебнике, страницы 130-131;</a:t>
            </a:r>
          </a:p>
          <a:p>
            <a:r>
              <a:rPr lang="ru-RU" sz="2000" b="1" dirty="0" smtClean="0"/>
              <a:t> 2) учебник, страница 1322, упражнение 4.</a:t>
            </a:r>
          </a:p>
          <a:p>
            <a:r>
              <a:rPr lang="ru-RU" sz="2000" b="1" dirty="0" smtClean="0"/>
              <a:t>3) Звездное задание повышенной трудности, рабочая тетрадь с.39 упражнение 5.</a:t>
            </a:r>
          </a:p>
          <a:p>
            <a:r>
              <a:rPr lang="ru-RU" sz="2000" b="1" dirty="0" smtClean="0"/>
              <a:t>4) сайт </a:t>
            </a:r>
            <a:r>
              <a:rPr lang="en-US" sz="2000" b="1" dirty="0" smtClean="0"/>
              <a:t>test</a:t>
            </a:r>
            <a:r>
              <a:rPr lang="ru-RU" sz="2000" b="1" dirty="0" smtClean="0"/>
              <a:t>.</a:t>
            </a:r>
            <a:r>
              <a:rPr lang="en-US" sz="2000" b="1" dirty="0" smtClean="0"/>
              <a:t>edu.ru</a:t>
            </a:r>
            <a:r>
              <a:rPr lang="ru-RU" sz="2000" b="1" dirty="0" smtClean="0"/>
              <a:t> тест по теме урока.</a:t>
            </a:r>
            <a:endParaRPr lang="ru-RU" sz="2000" b="1" dirty="0"/>
          </a:p>
        </p:txBody>
      </p:sp>
      <p:pic>
        <p:nvPicPr>
          <p:cNvPr id="10" name="Содержимое 9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143248"/>
            <a:ext cx="7643834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342928" y="1500174"/>
            <a:ext cx="8229600" cy="4389437"/>
          </a:xfrm>
        </p:spPr>
        <p:txBody>
          <a:bodyPr/>
          <a:lstStyle/>
          <a:p>
            <a:pPr eaLnBrk="1" hangingPunct="1"/>
            <a:r>
              <a:rPr lang="en-US" sz="4800" dirty="0" smtClean="0"/>
              <a:t>Thank you for the lesson!</a:t>
            </a:r>
            <a:endParaRPr lang="ru-RU" sz="4800" dirty="0" smtClean="0"/>
          </a:p>
        </p:txBody>
      </p:sp>
      <p:pic>
        <p:nvPicPr>
          <p:cNvPr id="20484" name="Рисунок 4" descr="G:\Мои рисунки\аниматор 2\589817413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928934"/>
            <a:ext cx="2879725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4" descr="http://www.zszubri9b-r.estranky.cz/img/picture/5/mava-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143248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cs7060.vk.me/c540106/v540106721/1e7dd/sDr9bAUezF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cuadernodemaestra.es/wp-content/uploads/ilustradora-infanti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0"/>
            <a:ext cx="3286116" cy="5072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ttp://horek74.ru/uploads/posts/2015-10/1443837786_2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53399" cy="3243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Содержимое 3" descr="http://www.ambitions-academies.co.uk/wp-content/uploads/2014/07/welcome-letter-banner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34"/>
            <a:ext cx="9144000" cy="3714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the passive constructions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- </a:t>
            </a:r>
            <a:r>
              <a:rPr lang="en-US" i="1" dirty="0" smtClean="0"/>
              <a:t>Did Misha, Rob and Mark give the family manuscript to the librarian? </a:t>
            </a:r>
            <a:endParaRPr lang="ru-RU" dirty="0" smtClean="0"/>
          </a:p>
          <a:p>
            <a:r>
              <a:rPr lang="en-US" i="1" dirty="0" smtClean="0"/>
              <a:t>- Did the librarian pay them for the manuscript? </a:t>
            </a:r>
            <a:endParaRPr lang="ru-RU" dirty="0" smtClean="0"/>
          </a:p>
          <a:p>
            <a:r>
              <a:rPr lang="en-US" i="1" dirty="0" smtClean="0"/>
              <a:t>- Did Misha, Rob and Mark tell the librarian the truth about the book?</a:t>
            </a:r>
            <a:endParaRPr lang="ru-RU" dirty="0" smtClean="0"/>
          </a:p>
          <a:p>
            <a:r>
              <a:rPr lang="en-US" i="1" dirty="0" smtClean="0"/>
              <a:t>- Did the librarian send the book to the Literary University?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Ключи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P1: Yes, they did.</a:t>
            </a:r>
            <a:r>
              <a:rPr lang="en-US" i="1" dirty="0" smtClean="0"/>
              <a:t> </a:t>
            </a:r>
            <a:r>
              <a:rPr lang="en-US" dirty="0" smtClean="0"/>
              <a:t>The family manuscript</a:t>
            </a:r>
            <a:r>
              <a:rPr lang="en-US" i="1" dirty="0" smtClean="0"/>
              <a:t> </a:t>
            </a:r>
            <a:r>
              <a:rPr lang="en-US" b="1" dirty="0" smtClean="0"/>
              <a:t>was given</a:t>
            </a:r>
            <a:r>
              <a:rPr lang="en-US" dirty="0" smtClean="0"/>
              <a:t> to the librarian.</a:t>
            </a:r>
            <a:endParaRPr lang="ru-RU" dirty="0" smtClean="0"/>
          </a:p>
          <a:p>
            <a:r>
              <a:rPr lang="en-US" dirty="0" smtClean="0"/>
              <a:t>P2: No, she didn’t.</a:t>
            </a:r>
            <a:r>
              <a:rPr lang="en-US" i="1" dirty="0" smtClean="0"/>
              <a:t> </a:t>
            </a:r>
            <a:r>
              <a:rPr lang="en-US" dirty="0" smtClean="0"/>
              <a:t>The manuscript</a:t>
            </a:r>
            <a:r>
              <a:rPr lang="en-US" i="1" dirty="0" smtClean="0"/>
              <a:t> </a:t>
            </a:r>
            <a:r>
              <a:rPr lang="en-US" b="1" dirty="0" smtClean="0"/>
              <a:t>wasn’t </a:t>
            </a:r>
            <a:r>
              <a:rPr lang="en-US" b="1" dirty="0" err="1" smtClean="0"/>
              <a:t>payed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smtClean="0"/>
              <a:t>P3: Yes, they did.</a:t>
            </a:r>
            <a:r>
              <a:rPr lang="en-US" i="1" dirty="0" smtClean="0"/>
              <a:t> </a:t>
            </a:r>
            <a:r>
              <a:rPr lang="en-US" dirty="0" smtClean="0"/>
              <a:t>The truth</a:t>
            </a:r>
            <a:r>
              <a:rPr lang="en-US" i="1" dirty="0" smtClean="0"/>
              <a:t> </a:t>
            </a:r>
            <a:r>
              <a:rPr lang="en-US" dirty="0" smtClean="0"/>
              <a:t>about the book </a:t>
            </a:r>
            <a:r>
              <a:rPr lang="en-US" b="1" dirty="0" smtClean="0"/>
              <a:t>was told</a:t>
            </a:r>
            <a:r>
              <a:rPr lang="en-US" dirty="0" smtClean="0"/>
              <a:t> the librarian.</a:t>
            </a:r>
            <a:endParaRPr lang="ru-RU" dirty="0" smtClean="0"/>
          </a:p>
          <a:p>
            <a:r>
              <a:rPr lang="en-US" dirty="0" smtClean="0"/>
              <a:t>P4: No, she didn’t. The book</a:t>
            </a:r>
            <a:r>
              <a:rPr lang="en-US" i="1" dirty="0" smtClean="0"/>
              <a:t> </a:t>
            </a:r>
            <a:r>
              <a:rPr lang="en-US" b="1" dirty="0" smtClean="0"/>
              <a:t>wasn’t sent </a:t>
            </a:r>
            <a:r>
              <a:rPr lang="en-US" dirty="0" smtClean="0"/>
              <a:t>to the Literary University.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285728"/>
            <a:ext cx="8305800" cy="1143000"/>
          </a:xfrm>
        </p:spPr>
        <p:txBody>
          <a:bodyPr/>
          <a:lstStyle/>
          <a:p>
            <a:r>
              <a:rPr lang="ru-RU" dirty="0" smtClean="0"/>
              <a:t>Самостоятельная работа №1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357189" y="1928801"/>
          <a:ext cx="8429653" cy="478636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214386"/>
                <a:gridCol w="4215267"/>
              </a:tblGrid>
              <a:tr h="832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+1) Мне понравилась новая книга. Она была  как  интересной, так и познавательной.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+1) I liked a new book. It was…interesting …useful.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7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-2) Ни я, ни мой друг не читали роман «Война и Мир» Льва Толстого.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tabLst/>
                      </a:pPr>
                      <a:r>
                        <a:rPr lang="en-US" sz="1800" dirty="0"/>
                        <a:t>- 2) …I …my friend didn`t read the novel of Leo Tolstoy “War and Peace”.</a:t>
                      </a:r>
                      <a:endParaRPr lang="ru-RU" sz="1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531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+3) Или мама, или  бабушка подарят мне книгу </a:t>
                      </a:r>
                      <a:r>
                        <a:rPr lang="ru-RU" sz="1600" dirty="0" err="1"/>
                        <a:t>Джоан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Кэтлин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Роулинг</a:t>
                      </a:r>
                      <a:r>
                        <a:rPr lang="ru-RU" sz="1600" dirty="0"/>
                        <a:t> «Гарри </a:t>
                      </a:r>
                      <a:r>
                        <a:rPr lang="ru-RU" sz="1600" dirty="0" err="1"/>
                        <a:t>Поттер</a:t>
                      </a:r>
                      <a:r>
                        <a:rPr lang="ru-RU" sz="1600" dirty="0"/>
                        <a:t> и философский камень».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US" sz="1800" dirty="0"/>
                        <a:t>+3) …mum …grandma will present me the book of</a:t>
                      </a:r>
                      <a:endParaRPr lang="ru-RU" sz="1800" dirty="0"/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US" sz="1800" dirty="0"/>
                        <a:t> Joanne Kathleen Rowling “Harry Potter and the   Sorcerer’s Stone”.</a:t>
                      </a:r>
                      <a:endParaRPr lang="ru-RU" sz="1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807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+4) И я, и  сестра любим читать книги о животных.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US" sz="1800" dirty="0"/>
                        <a:t>+4) … I …sister like to read books about animals.</a:t>
                      </a:r>
                      <a:endParaRPr lang="ru-RU" sz="1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807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- 5) Ни папа, ни дедушка не выбирают книги по заглавию</a:t>
                      </a:r>
                      <a:r>
                        <a:rPr lang="ru-RU" sz="1200"/>
                        <a:t>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tabLst/>
                      </a:pPr>
                      <a:r>
                        <a:rPr lang="en-US" sz="1800" dirty="0"/>
                        <a:t>5)… dad …grandfather  chooses books by the title.</a:t>
                      </a:r>
                      <a:endParaRPr lang="ru-RU" sz="18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52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Пошаговая инструкция для работы в группе.</a:t>
            </a:r>
            <a:endParaRPr lang="ru-RU" dirty="0"/>
          </a:p>
        </p:txBody>
      </p:sp>
      <p:pic>
        <p:nvPicPr>
          <p:cNvPr id="4" name="Содержимое 3" descr="http://fs00.infourok.ru/images/doc/281/286589/9/640/img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8501122" cy="5429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 №1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857256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+1) I liked a new book. It was </a:t>
            </a:r>
            <a:r>
              <a:rPr lang="en-US" u="sng" dirty="0" smtClean="0"/>
              <a:t>       </a:t>
            </a:r>
            <a:r>
              <a:rPr lang="en-US" dirty="0" smtClean="0"/>
              <a:t> interesting </a:t>
            </a:r>
            <a:r>
              <a:rPr lang="en-US" u="sng" dirty="0" smtClean="0"/>
              <a:t>       </a:t>
            </a:r>
            <a:r>
              <a:rPr lang="en-US" dirty="0" smtClean="0"/>
              <a:t>useful.</a:t>
            </a:r>
            <a:endParaRPr lang="ru-RU" dirty="0" smtClean="0"/>
          </a:p>
          <a:p>
            <a:r>
              <a:rPr lang="en-US" dirty="0" smtClean="0"/>
              <a:t>-2) </a:t>
            </a:r>
            <a:r>
              <a:rPr lang="en-US" b="1" u="sng" dirty="0" smtClean="0"/>
              <a:t>            </a:t>
            </a:r>
            <a:r>
              <a:rPr lang="en-US" dirty="0" smtClean="0"/>
              <a:t> I </a:t>
            </a:r>
            <a:r>
              <a:rPr lang="en-US" b="1" u="sng" dirty="0" smtClean="0"/>
              <a:t>     </a:t>
            </a:r>
            <a:r>
              <a:rPr lang="en-US" dirty="0" smtClean="0"/>
              <a:t> my friend didn`t read the novel of Leo Tolstoy “War and Peace”.</a:t>
            </a:r>
            <a:endParaRPr lang="ru-RU" dirty="0" smtClean="0"/>
          </a:p>
          <a:p>
            <a:r>
              <a:rPr lang="en-US" dirty="0" smtClean="0"/>
              <a:t>+3) </a:t>
            </a:r>
            <a:r>
              <a:rPr lang="en-US" b="1" u="sng" dirty="0" smtClean="0"/>
              <a:t>          </a:t>
            </a:r>
            <a:r>
              <a:rPr lang="en-US" dirty="0" smtClean="0"/>
              <a:t> mum </a:t>
            </a:r>
            <a:r>
              <a:rPr lang="en-US" b="1" u="sng" dirty="0" smtClean="0"/>
              <a:t>      </a:t>
            </a:r>
            <a:r>
              <a:rPr lang="en-US" dirty="0" smtClean="0"/>
              <a:t> grandma will present me the book of</a:t>
            </a:r>
            <a:endParaRPr lang="ru-RU" dirty="0" smtClean="0"/>
          </a:p>
          <a:p>
            <a:r>
              <a:rPr lang="en-US" dirty="0" smtClean="0"/>
              <a:t> Joanne Kathleen Rowling “Harry Potter and the   Sorcerer’s Stone”.</a:t>
            </a:r>
            <a:endParaRPr lang="ru-RU" dirty="0" smtClean="0"/>
          </a:p>
          <a:p>
            <a:r>
              <a:rPr lang="en-US" dirty="0" smtClean="0"/>
              <a:t>+4)</a:t>
            </a:r>
            <a:r>
              <a:rPr lang="en-US" b="1" u="sng" dirty="0" smtClean="0"/>
              <a:t>        </a:t>
            </a:r>
            <a:r>
              <a:rPr lang="en-US" b="1" dirty="0" smtClean="0"/>
              <a:t> </a:t>
            </a:r>
            <a:r>
              <a:rPr lang="en-US" dirty="0" smtClean="0"/>
              <a:t>sister </a:t>
            </a:r>
            <a:r>
              <a:rPr lang="en-US" b="1" u="sng" dirty="0" smtClean="0"/>
              <a:t>       </a:t>
            </a:r>
            <a:r>
              <a:rPr lang="en-US" dirty="0" smtClean="0"/>
              <a:t> I like to read books about animals.</a:t>
            </a:r>
            <a:endParaRPr lang="ru-RU" dirty="0" smtClean="0"/>
          </a:p>
          <a:p>
            <a:r>
              <a:rPr lang="en-US" dirty="0" smtClean="0"/>
              <a:t>-5) </a:t>
            </a:r>
            <a:r>
              <a:rPr lang="en-US" b="1" u="sng" dirty="0" smtClean="0"/>
              <a:t>           </a:t>
            </a:r>
            <a:r>
              <a:rPr lang="en-US" dirty="0" smtClean="0"/>
              <a:t> dad </a:t>
            </a:r>
            <a:r>
              <a:rPr lang="en-US" b="1" u="sng" dirty="0" smtClean="0"/>
              <a:t>       </a:t>
            </a:r>
            <a:r>
              <a:rPr lang="en-US" dirty="0" smtClean="0"/>
              <a:t> grandfather  chooses books by the title.</a:t>
            </a: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714876" y="198809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		         and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2488164"/>
            <a:ext cx="173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Neither        no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9126" y="3345420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Either	                 no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9422" y="4702742"/>
            <a:ext cx="2206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                   and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38" y="514351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Neither                no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</TotalTime>
  <Words>549</Words>
  <PresentationFormat>Экран (4:3)</PresentationFormat>
  <Paragraphs>69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Books in our life Сочинительные союзы either…or, neither…no, both…and.</vt:lpstr>
      <vt:lpstr>Слайд 2</vt:lpstr>
      <vt:lpstr>Слайд 3</vt:lpstr>
      <vt:lpstr>Слайд 4</vt:lpstr>
      <vt:lpstr>Use the passive constructions</vt:lpstr>
      <vt:lpstr>Ключи</vt:lpstr>
      <vt:lpstr>Самостоятельная работа №1</vt:lpstr>
      <vt:lpstr>Пошаговая инструкция для работы в группе.</vt:lpstr>
      <vt:lpstr>Самостоятельная работа №1</vt:lpstr>
      <vt:lpstr>  Работа в группах</vt:lpstr>
      <vt:lpstr>Физкульминутка</vt:lpstr>
      <vt:lpstr>Самостоятельная работа №2</vt:lpstr>
      <vt:lpstr>Эталон</vt:lpstr>
      <vt:lpstr>Слайд 14</vt:lpstr>
      <vt:lpstr>Слайд 15</vt:lpstr>
      <vt:lpstr>Домашнее задание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Books in our life</dc:title>
  <cp:lastModifiedBy>12</cp:lastModifiedBy>
  <cp:revision>15</cp:revision>
  <dcterms:modified xsi:type="dcterms:W3CDTF">2016-04-11T08:50:02Z</dcterms:modified>
</cp:coreProperties>
</file>