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002AA-F092-43F5-95C4-29128EB4EE34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CC097-89A8-4BAD-A17E-9826A6598D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51A20D-29A6-47F9-A098-E434A8AAD7C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9C83-45B1-4220-8AC3-47E50B557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0F3CE-649C-4C18-9148-65194902A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1EC99-5E7D-45D7-B2E6-80388BFFF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5360-2608-484D-A397-FD2D27A24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974C68-1B1F-46DB-9FE4-88B3FED7270B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92BB9C-A670-4CF6-9730-7DBAC31BB0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ts val="600"/>
              </a:spcBef>
              <a:defRPr/>
            </a:pPr>
            <a:r>
              <a:rPr lang="ru-RU" smtClean="0">
                <a:latin typeface="PragmaticaKMM" pitchFamily="2" charset="0"/>
              </a:rPr>
              <a:t>  </a:t>
            </a:r>
            <a:endParaRPr lang="ru-RU" smtClean="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7724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dirty="0" smtClean="0"/>
              <a:t>Охрана животных и растений</a:t>
            </a:r>
          </a:p>
        </p:txBody>
      </p:sp>
      <p:pic>
        <p:nvPicPr>
          <p:cNvPr id="3076" name="Picture 9" descr="p676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932238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z_014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914775"/>
            <a:ext cx="24479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Пицундская сосна</a:t>
            </a:r>
          </a:p>
        </p:txBody>
      </p:sp>
      <p:pic>
        <p:nvPicPr>
          <p:cNvPr id="12291" name="Picture 25" descr="S6649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00213"/>
            <a:ext cx="2881313" cy="3887787"/>
          </a:xfrm>
          <a:noFill/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3692" name="Rectangle 28"/>
          <p:cNvSpPr>
            <a:spLocks noGrp="1" noChangeArrowheads="1"/>
          </p:cNvSpPr>
          <p:nvPr>
            <p:ph type="body" sz="half" idx="3"/>
          </p:nvPr>
        </p:nvSpPr>
        <p:spPr>
          <a:xfrm>
            <a:off x="3419475" y="1600200"/>
            <a:ext cx="5724525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Сосен более 100 видов.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5 охраняется. Это вечнозелёное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хвойное растение. Используется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не только как древесина, но и 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химической промышленности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( скипидар, канифоль,витамин С- из молодой хвои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Редкие животные</a:t>
            </a:r>
          </a:p>
        </p:txBody>
      </p:sp>
      <p:pic>
        <p:nvPicPr>
          <p:cNvPr id="13317" name="Picture 14" descr="o_204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3024187" cy="2447925"/>
          </a:xfrm>
          <a:noFill/>
        </p:spPr>
      </p:pic>
      <p:pic>
        <p:nvPicPr>
          <p:cNvPr id="13316" name="Picture 10" descr="d_515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860800"/>
            <a:ext cx="3095625" cy="2808288"/>
          </a:xfrm>
          <a:noFill/>
        </p:spPr>
      </p:pic>
      <p:sp>
        <p:nvSpPr>
          <p:cNvPr id="11981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708400" y="1196975"/>
            <a:ext cx="5435600" cy="540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chemeClr val="hlink"/>
                </a:solidFill>
              </a:rPr>
              <a:t> Осетровые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chemeClr val="hlink"/>
                </a:solidFill>
              </a:rPr>
              <a:t>(СЕВРЮГА)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chemeClr val="hlink"/>
                </a:solidFill>
              </a:rPr>
              <a:t>Дельфины - афалины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Имеют более70 зубов.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Способны к звукоподражанию,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ныряют на большую глубину,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поддаются дрессировке.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14" descr="vip3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716338"/>
            <a:ext cx="2852738" cy="2881312"/>
          </a:xfrm>
          <a:noFill/>
        </p:spPr>
      </p:pic>
      <p:pic>
        <p:nvPicPr>
          <p:cNvPr id="14341" name="Picture 15" descr="d03103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620713"/>
            <a:ext cx="2808288" cy="2879725"/>
          </a:xfrm>
          <a:noFill/>
        </p:spPr>
      </p:pic>
      <p:sp>
        <p:nvSpPr>
          <p:cNvPr id="12186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635375" y="333375"/>
            <a:ext cx="5329238" cy="5762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chemeClr val="hlink"/>
                </a:solidFill>
              </a:rPr>
              <a:t>Дрофа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Крупные птицы достигают 20-23 кг,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мелкие – 2-3кг. Неутомимы 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ходьбе, быстро бегают, хорошо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маскируются в траве.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chemeClr val="hlink"/>
                </a:solidFill>
              </a:rPr>
              <a:t>Выпь </a:t>
            </a:r>
            <a:r>
              <a:rPr lang="ru-RU" sz="2400" smtClean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Живёт в плавнях, лиманах.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БЕРКУТ</a:t>
            </a:r>
          </a:p>
        </p:txBody>
      </p:sp>
      <p:pic>
        <p:nvPicPr>
          <p:cNvPr id="15364" name="Picture 7" descr="b_026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3671888" cy="4033837"/>
          </a:xfrm>
          <a:noFill/>
        </p:spPr>
      </p:pic>
      <p:sp>
        <p:nvSpPr>
          <p:cNvPr id="1239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268413"/>
            <a:ext cx="4859337" cy="4827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Используется как ловчая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птица. Охотится на птиц, сусликов, зайцев, лисиц, . Может долго парить в воздухе, выслеживая добычу. Образуют пары на всю жизнь. Выводят не более 2 птенцов в год.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8" descr="o_005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60350"/>
            <a:ext cx="3671888" cy="4032250"/>
          </a:xfrm>
          <a:noFill/>
        </p:spPr>
      </p:pic>
      <p:pic>
        <p:nvPicPr>
          <p:cNvPr id="16389" name="Picture 9" descr="z_014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60350"/>
            <a:ext cx="3887787" cy="4032250"/>
          </a:xfrm>
          <a:noFill/>
        </p:spPr>
      </p:pic>
      <p:sp>
        <p:nvSpPr>
          <p:cNvPr id="12595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1600200"/>
            <a:ext cx="86042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Пятнистый олень                   Зубр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( Красный лес)           (Кавказский биосферный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          заповедник)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2" name="Picture 8" descr="enot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60350"/>
            <a:ext cx="3889375" cy="4608513"/>
          </a:xfrm>
          <a:noFill/>
        </p:spPr>
      </p:pic>
      <p:pic>
        <p:nvPicPr>
          <p:cNvPr id="17413" name="Picture 9" descr="belka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260350"/>
            <a:ext cx="3816350" cy="4608513"/>
          </a:xfrm>
          <a:noFill/>
        </p:spPr>
      </p:pic>
      <p:sp>
        <p:nvSpPr>
          <p:cNvPr id="12800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042988" y="1600200"/>
            <a:ext cx="7643812" cy="4495800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Енот-полоскун                    Белка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8" descr="zhaba_s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333375"/>
            <a:ext cx="2952750" cy="3167063"/>
          </a:xfrm>
          <a:noFill/>
        </p:spPr>
      </p:pic>
      <p:pic>
        <p:nvPicPr>
          <p:cNvPr id="18437" name="Picture 9" descr="kvaksh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60350"/>
            <a:ext cx="3313112" cy="3240088"/>
          </a:xfrm>
          <a:noFill/>
        </p:spPr>
      </p:pic>
      <p:sp>
        <p:nvSpPr>
          <p:cNvPr id="13005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1600200"/>
            <a:ext cx="836295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</a:t>
            </a:r>
            <a:r>
              <a:rPr lang="ru-RU" sz="3600" smtClean="0">
                <a:solidFill>
                  <a:schemeClr val="hlink"/>
                </a:solidFill>
              </a:rPr>
              <a:t>Жаба    </a:t>
            </a:r>
            <a:r>
              <a:rPr lang="ru-RU" sz="2800" smtClean="0"/>
              <a:t>                              </a:t>
            </a:r>
            <a:r>
              <a:rPr lang="ru-RU" sz="3600" smtClean="0">
                <a:solidFill>
                  <a:schemeClr val="hlink"/>
                </a:solidFill>
              </a:rPr>
              <a:t>Квакша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Имеет длинный         Живут на деревьях. На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липкий язык.           пальцах имеются присоски,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 что позволяет квакшам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держаться за ветку в любом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положении.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Причины исчезновения растений и животных</a:t>
            </a:r>
          </a:p>
        </p:txBody>
      </p:sp>
      <p:pic>
        <p:nvPicPr>
          <p:cNvPr id="19462" name="Picture 15" descr="vzr003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3037" y="1914525"/>
            <a:ext cx="2066925" cy="1543050"/>
          </a:xfrm>
          <a:noFill/>
        </p:spPr>
      </p:pic>
      <p:pic>
        <p:nvPicPr>
          <p:cNvPr id="19459" name="Picture 6" descr="6dvs073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634037" y="1914525"/>
            <a:ext cx="2066925" cy="1543050"/>
          </a:xfrm>
          <a:noFill/>
        </p:spPr>
      </p:pic>
      <p:pic>
        <p:nvPicPr>
          <p:cNvPr id="19460" name="Picture 10" descr="ecol01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4581525"/>
            <a:ext cx="2592387" cy="1830388"/>
          </a:xfrm>
          <a:noFill/>
        </p:spPr>
      </p:pic>
      <p:pic>
        <p:nvPicPr>
          <p:cNvPr id="19463" name="Picture 16" descr="swamp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76825" y="1628775"/>
            <a:ext cx="3641725" cy="2090738"/>
          </a:xfrm>
          <a:noFill/>
        </p:spPr>
      </p:pic>
      <p:sp>
        <p:nvSpPr>
          <p:cNvPr id="135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7740650" cy="28082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Пожары</a:t>
            </a:r>
          </a:p>
          <a:p>
            <a:pPr eaLnBrk="1" hangingPunct="1">
              <a:defRPr/>
            </a:pPr>
            <a:r>
              <a:rPr lang="ru-RU" sz="2400" smtClean="0"/>
              <a:t>Вырубка лесов</a:t>
            </a:r>
          </a:p>
          <a:p>
            <a:pPr eaLnBrk="1" hangingPunct="1">
              <a:defRPr/>
            </a:pPr>
            <a:r>
              <a:rPr lang="ru-RU" sz="2400" smtClean="0"/>
              <a:t>Охота на редких животных</a:t>
            </a:r>
          </a:p>
          <a:p>
            <a:pPr eaLnBrk="1" hangingPunct="1">
              <a:defRPr/>
            </a:pPr>
            <a:r>
              <a:rPr lang="ru-RU" sz="2400" smtClean="0"/>
              <a:t>Сбор редких растений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( особенно первоцветов)</a:t>
            </a:r>
          </a:p>
          <a:p>
            <a:pPr eaLnBrk="1" hangingPunct="1">
              <a:defRPr/>
            </a:pPr>
            <a:r>
              <a:rPr lang="ru-RU" sz="2400" smtClean="0"/>
              <a:t>Загрязнение водоёмов и окружающей среды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Как сохранить исчезающие виды растений и животных?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Создание заказников, заповедников и национальных парков</a:t>
            </a:r>
          </a:p>
          <a:p>
            <a:pPr eaLnBrk="1" hangingPunct="1">
              <a:defRPr/>
            </a:pPr>
            <a:r>
              <a:rPr lang="ru-RU" smtClean="0"/>
              <a:t>Разведение растений и животных человеком в питомниках и зоопарках</a:t>
            </a:r>
          </a:p>
          <a:p>
            <a:pPr eaLnBrk="1" hangingPunct="1">
              <a:defRPr/>
            </a:pPr>
            <a:r>
              <a:rPr lang="ru-RU" smtClean="0"/>
              <a:t>Бережное отношение к окружающей среде</a:t>
            </a:r>
          </a:p>
          <a:p>
            <a:pPr eaLnBrk="1" hangingPunct="1">
              <a:defRPr/>
            </a:pPr>
            <a:r>
              <a:rPr lang="ru-RU" smtClean="0"/>
              <a:t>Восстановление среды обитания (посадка лесов, очистка водоёмов)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WordArt 2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2390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Правила друзей природы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7620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1. Находясь в природе, не будем срывать растения для букетов. Будем составлять букеты только из тех растений, которые выращены человеком.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838200" y="3573463"/>
            <a:ext cx="7772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2. Собирать лекарственные растения будем только в тех местах, где их много. Часть растений обязательно оставим в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87" grpId="0" autoUpdateAnimBg="0"/>
      <p:bldP spid="14438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Почему была создана Красная книга?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16113"/>
            <a:ext cx="8229600" cy="4608512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С 1600 года на нашей планете вымерло около 150 видов животных.</a:t>
            </a:r>
          </a:p>
          <a:p>
            <a:pPr algn="ctr" eaLnBrk="1" hangingPunct="1">
              <a:defRPr/>
            </a:pPr>
            <a:r>
              <a:rPr lang="ru-RU" sz="3600" dirty="0" smtClean="0"/>
              <a:t>Более половины из них за последние 50 лет.</a:t>
            </a:r>
          </a:p>
          <a:p>
            <a:pPr algn="ctr" eaLnBrk="1" hangingPunct="1">
              <a:defRPr/>
            </a:pPr>
            <a:r>
              <a:rPr lang="ru-RU" sz="3600" dirty="0" smtClean="0"/>
              <a:t>За малым исключением,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это случилось по вине человека.</a:t>
            </a:r>
          </a:p>
          <a:p>
            <a:pPr algn="ctr" eaLnBrk="1" hangingPunct="1">
              <a:defRPr/>
            </a:pPr>
            <a:endParaRPr lang="ru-RU" sz="3600" dirty="0" smtClean="0"/>
          </a:p>
          <a:p>
            <a:pPr algn="ctr" eaLnBrk="1" hangingPunct="1">
              <a:defRPr/>
            </a:pPr>
            <a:endParaRPr lang="ru-RU" sz="3600" dirty="0" smtClean="0"/>
          </a:p>
          <a:p>
            <a:pPr algn="ctr" eaLnBrk="1" hangingPunct="1">
              <a:defRPr/>
            </a:pPr>
            <a:endParaRPr lang="ru-RU" sz="3600" dirty="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  <p:bldP spid="1464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33375"/>
            <a:ext cx="8229600" cy="57626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800" smtClean="0">
                <a:effectLst/>
              </a:rPr>
              <a:t>3. В лесу будем стараться ходить только по тропинкам, чтобы растения не погибали от вытаптывания.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4. Не будем брать птенцов в руки, разорять птичьи гнёзда.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5. Не будем брать в руки или уносить с собой детёнышей лесных зверей.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6. Не будем шуметь в лесу.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Почему была создана Красная книга?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6575" y="2425700"/>
            <a:ext cx="7994650" cy="284480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> К началу 20 века стало очевидным, что необходимо принимать специальные меры по спасению животного и растительного мира.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Что сделали люди для защиты животных и растений?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3663"/>
            <a:ext cx="8229600" cy="2784475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Международный союз охраны природы и природных ресурсов  (МСОП).</a:t>
            </a:r>
          </a:p>
          <a:p>
            <a:pPr eaLnBrk="1" hangingPunct="1">
              <a:defRPr/>
            </a:pPr>
            <a:r>
              <a:rPr lang="ru-RU" smtClean="0"/>
              <a:t>Создан в 1948 году.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531495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/>
              <a:t>Красная книга</a:t>
            </a:r>
            <a:r>
              <a:rPr lang="ru-RU" dirty="0" smtClean="0"/>
              <a:t> </a:t>
            </a:r>
            <a:r>
              <a:rPr lang="ru-RU" sz="6600" dirty="0" smtClean="0">
                <a:solidFill>
                  <a:schemeClr val="folHlink"/>
                </a:solidFill>
              </a:rPr>
              <a:t>Краснодарского края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Редкие растения</a:t>
            </a:r>
          </a:p>
        </p:txBody>
      </p:sp>
      <p:pic>
        <p:nvPicPr>
          <p:cNvPr id="8195" name="Picture 3" descr="c01018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90675" y="1196975"/>
            <a:ext cx="2476500" cy="2736850"/>
          </a:xfrm>
          <a:noFill/>
        </p:spPr>
      </p:pic>
      <p:pic>
        <p:nvPicPr>
          <p:cNvPr id="8196" name="Picture 4" descr="c_003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196975"/>
            <a:ext cx="2735263" cy="2808288"/>
          </a:xfrm>
          <a:noFill/>
        </p:spPr>
      </p:pic>
      <p:sp>
        <p:nvSpPr>
          <p:cNvPr id="15155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lvl="3" eaLnBrk="1" hangingPunct="1">
              <a:lnSpc>
                <a:spcPct val="80000"/>
              </a:lnSpc>
              <a:buFontTx/>
              <a:buNone/>
              <a:defRPr/>
            </a:pPr>
            <a:r>
              <a:rPr lang="ru-RU" smtClean="0">
                <a:solidFill>
                  <a:srgbClr val="00FF00"/>
                </a:solidFill>
              </a:rPr>
              <a:t>               </a:t>
            </a:r>
            <a:r>
              <a:rPr lang="ru-RU" sz="4000" smtClean="0">
                <a:solidFill>
                  <a:srgbClr val="00FF00"/>
                </a:solidFill>
              </a:rPr>
              <a:t>Цикламены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Около 15 видов. Используют для выращивания в комнатных условиях. Ядовиты.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колокольчики</a:t>
            </a:r>
          </a:p>
        </p:txBody>
      </p:sp>
      <p:pic>
        <p:nvPicPr>
          <p:cNvPr id="9219" name="Picture 15" descr="k00021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96975"/>
            <a:ext cx="1987550" cy="2403475"/>
          </a:xfrm>
          <a:noFill/>
        </p:spPr>
      </p:pic>
      <p:pic>
        <p:nvPicPr>
          <p:cNvPr id="9220" name="Picture 19" descr="k01338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1196975"/>
            <a:ext cx="2087563" cy="2403475"/>
          </a:xfrm>
          <a:noFill/>
        </p:spPr>
      </p:pic>
      <p:sp>
        <p:nvSpPr>
          <p:cNvPr id="97306" name="Rectangle 2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1 – колокольчик широколистный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2 – колокольчик скученный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3 – колокольчик персиколистный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4 – колокольчик крапиволистный</a:t>
            </a:r>
          </a:p>
        </p:txBody>
      </p:sp>
      <p:pic>
        <p:nvPicPr>
          <p:cNvPr id="9222" name="Picture 24" descr="k_071i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99313" y="1196975"/>
            <a:ext cx="1944687" cy="2403475"/>
          </a:xfrm>
          <a:noFill/>
        </p:spPr>
      </p:pic>
      <p:pic>
        <p:nvPicPr>
          <p:cNvPr id="9223" name="Picture 25" descr="k_562i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910388" y="1196975"/>
            <a:ext cx="2233612" cy="240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первоцветы</a:t>
            </a:r>
          </a:p>
        </p:txBody>
      </p:sp>
      <p:pic>
        <p:nvPicPr>
          <p:cNvPr id="10243" name="Picture 12" descr="p6764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268413"/>
            <a:ext cx="2663825" cy="2447925"/>
          </a:xfrm>
          <a:noFill/>
        </p:spPr>
      </p:pic>
      <p:sp>
        <p:nvSpPr>
          <p:cNvPr id="106527" name="Rectangle 31"/>
          <p:cNvSpPr>
            <a:spLocks noGrp="1" noChangeArrowheads="1"/>
          </p:cNvSpPr>
          <p:nvPr>
            <p:ph type="body" sz="half" idx="2"/>
          </p:nvPr>
        </p:nvSpPr>
        <p:spPr>
          <a:xfrm>
            <a:off x="6443663" y="1600200"/>
            <a:ext cx="2700337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подснежник              лютик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пролеска                              ветреница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  <p:pic>
        <p:nvPicPr>
          <p:cNvPr id="10245" name="Picture 15" descr="P6032i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05263"/>
            <a:ext cx="2736850" cy="2592387"/>
          </a:xfrm>
          <a:noFill/>
        </p:spPr>
      </p:pic>
      <p:pic>
        <p:nvPicPr>
          <p:cNvPr id="10246" name="Picture 19" descr="v01118i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92838" y="4076700"/>
            <a:ext cx="2951162" cy="2592388"/>
          </a:xfrm>
          <a:noFill/>
        </p:spPr>
      </p:pic>
      <p:pic>
        <p:nvPicPr>
          <p:cNvPr id="10247" name="Picture 29" descr="l01111i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262688" y="1268413"/>
            <a:ext cx="2881312" cy="244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hlink"/>
                </a:solidFill>
              </a:rPr>
              <a:t>Самшит </a:t>
            </a:r>
          </a:p>
        </p:txBody>
      </p:sp>
      <p:pic>
        <p:nvPicPr>
          <p:cNvPr id="11268" name="Picture 8" descr="p00001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3037" y="1914525"/>
            <a:ext cx="2066925" cy="1543050"/>
          </a:xfrm>
          <a:noFill/>
        </p:spPr>
      </p:pic>
      <p:pic>
        <p:nvPicPr>
          <p:cNvPr id="11269" name="Picture 9" descr="s00029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196975"/>
            <a:ext cx="3673475" cy="3024188"/>
          </a:xfrm>
          <a:noFill/>
        </p:spPr>
      </p:pic>
      <p:sp>
        <p:nvSpPr>
          <p:cNvPr id="11162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1052513"/>
            <a:ext cx="8675687" cy="5472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                   Это растение растёт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                  очень медленно(за год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                  не более 1мм  в толщину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                   и 4см в высоту).Ценится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                   древесина. Из неё делают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                         флейты, клорнеты, шкатулки.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chemeClr val="hlink"/>
                </a:solidFill>
              </a:rPr>
              <a:t>Папоротник женский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</TotalTime>
  <Words>530</Words>
  <Application>Microsoft Office PowerPoint</Application>
  <PresentationFormat>Экран (4:3)</PresentationFormat>
  <Paragraphs>120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Охрана животных и растений</vt:lpstr>
      <vt:lpstr>Почему была создана Красная книга?</vt:lpstr>
      <vt:lpstr>Почему была создана Красная книга?</vt:lpstr>
      <vt:lpstr>Что сделали люди для защиты животных и растений?</vt:lpstr>
      <vt:lpstr>Красная книга Краснодарского края</vt:lpstr>
      <vt:lpstr>Редкие растения</vt:lpstr>
      <vt:lpstr>колокольчики</vt:lpstr>
      <vt:lpstr>первоцветы</vt:lpstr>
      <vt:lpstr>Самшит </vt:lpstr>
      <vt:lpstr>Пицундская сосна</vt:lpstr>
      <vt:lpstr>Редкие животные</vt:lpstr>
      <vt:lpstr>Слайд 12</vt:lpstr>
      <vt:lpstr>БЕРКУТ</vt:lpstr>
      <vt:lpstr>Слайд 14</vt:lpstr>
      <vt:lpstr>Слайд 15</vt:lpstr>
      <vt:lpstr>Слайд 16</vt:lpstr>
      <vt:lpstr>Причины исчезновения растений и животных</vt:lpstr>
      <vt:lpstr>Как сохранить исчезающие виды растений и животных?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животных и растений</dc:title>
  <dc:creator>Windows User</dc:creator>
  <cp:lastModifiedBy>Windows User</cp:lastModifiedBy>
  <cp:revision>1</cp:revision>
  <dcterms:created xsi:type="dcterms:W3CDTF">2016-04-03T13:55:40Z</dcterms:created>
  <dcterms:modified xsi:type="dcterms:W3CDTF">2016-04-03T14:02:04Z</dcterms:modified>
</cp:coreProperties>
</file>