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56" r:id="rId5"/>
    <p:sldId id="257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1A46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3611B4-533C-4D7B-8D44-5FCC8821DBA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B94830-58BE-419A-9DFD-81100EA14B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14290"/>
            <a:ext cx="864399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СОШ №1 г. Камешково</a:t>
            </a:r>
          </a:p>
          <a:p>
            <a:pPr algn="ctr"/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Семинар для руководителей ОУ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16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«Управление </a:t>
            </a:r>
            <a:r>
              <a:rPr lang="en-US" sz="32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методической работой  </a:t>
            </a:r>
          </a:p>
          <a:p>
            <a:pPr algn="ctr"/>
            <a:r>
              <a:rPr lang="ru-RU" sz="32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условиях введения ФГОС»</a:t>
            </a:r>
          </a:p>
          <a:p>
            <a:pPr algn="ctr"/>
            <a:endParaRPr lang="ru-RU" sz="20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Щергунова Л.Е, зам. директор по УР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248823">
            <a:off x="2397041" y="2873094"/>
            <a:ext cx="2145480" cy="287230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44022">
            <a:off x="5065908" y="3099346"/>
            <a:ext cx="1681171" cy="223164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14290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alibri" pitchFamily="34" charset="0"/>
              </a:rPr>
              <a:t>КАЧЕСТВО  МЕТОДИЧЕСКОЙ  РАБОТЫ </a:t>
            </a:r>
            <a:endParaRPr lang="ru-RU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142984"/>
            <a:ext cx="8572560" cy="530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u="sng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Обеспечено</a:t>
            </a:r>
            <a:r>
              <a:rPr lang="ru-RU" sz="2000" b="1" u="sng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принятие  всеми педагогами школы идеологии ФГОС;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оптимальное вхождение педагогов в систему ценностей современного образования 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освоение новой системы требований к структуре ООП, условиям ее реализации и оценке достижений обучающихся;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овладение  учебно-методическими и информационно-методическими ресурсами, необходимыми для успешного решения задач ФГОС.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100% педагогов школы охвачено методической работой;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100% педагогов включены в инновационную деятельность;  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100% учителей начальных классов прошли обучение по ФГОС;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88%   имеют высшую и первую квалификационные категории; 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80% владеют ИКТ и широко используют их на практике;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30%  учителей применяют системно- </a:t>
            </a:r>
            <a:r>
              <a:rPr lang="ru-RU" sz="2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подход</a:t>
            </a: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разработано 5  программ  внеурочной деятельности младших школьников</a:t>
            </a:r>
            <a:endParaRPr lang="ru-RU" sz="2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643998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bg2"/>
              </a:buClr>
              <a:buSzPct val="70000"/>
              <a:buNone/>
            </a:pP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Методическая работа  в школе – </a:t>
            </a:r>
          </a:p>
          <a:p>
            <a:pPr>
              <a:lnSpc>
                <a:spcPct val="80000"/>
              </a:lnSpc>
              <a:buClr>
                <a:schemeClr val="bg2"/>
              </a:buClr>
              <a:buSzPct val="70000"/>
              <a:buNone/>
            </a:pP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lnSpc>
                <a:spcPct val="80000"/>
              </a:lnSpc>
              <a:buClr>
                <a:schemeClr val="bg2"/>
              </a:buClr>
              <a:buSzPct val="70000"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это основанная на науке и прогрессивном педагогическом и управленческом опыте целостная система взаимосвязанных мер, нацеленная на обеспечение </a:t>
            </a:r>
            <a:r>
              <a:rPr lang="ru-RU" sz="2800" b="1" i="1" dirty="0" smtClean="0">
                <a:solidFill>
                  <a:srgbClr val="CC0000"/>
                </a:solidFill>
              </a:rPr>
              <a:t>профессионального роста учителя</a:t>
            </a:r>
            <a:r>
              <a:rPr lang="ru-RU" sz="2800" b="1" dirty="0" smtClean="0">
                <a:solidFill>
                  <a:srgbClr val="002060"/>
                </a:solidFill>
              </a:rPr>
              <a:t>, развитие его творческого потенциала, и, в конечном итоге, на повышение качества и эффективности </a:t>
            </a:r>
            <a:r>
              <a:rPr lang="ru-RU" sz="2800" b="1" dirty="0" err="1" smtClean="0">
                <a:solidFill>
                  <a:srgbClr val="002060"/>
                </a:solidFill>
              </a:rPr>
              <a:t>учебно</a:t>
            </a:r>
            <a:r>
              <a:rPr lang="ru-RU" sz="2800" b="1" dirty="0" smtClean="0">
                <a:solidFill>
                  <a:srgbClr val="002060"/>
                </a:solidFill>
              </a:rPr>
              <a:t>- воспитательного процесса, на рост уровня образованности, воспитанности, развитости, социализации и сохранение здоровья учащихся.</a:t>
            </a:r>
          </a:p>
          <a:p>
            <a:pPr>
              <a:lnSpc>
                <a:spcPct val="80000"/>
              </a:lnSpc>
              <a:buClr>
                <a:schemeClr val="bg2"/>
              </a:buClr>
              <a:buSzPct val="70000"/>
              <a:buNone/>
            </a:pPr>
            <a:endParaRPr lang="ru-RU" sz="2800" dirty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Clr>
                <a:schemeClr val="bg2"/>
              </a:buClr>
              <a:buSzPct val="70000"/>
            </a:pPr>
            <a:r>
              <a:rPr lang="ru-RU" sz="2800" i="1" dirty="0" smtClean="0">
                <a:solidFill>
                  <a:srgbClr val="000000"/>
                </a:solidFill>
              </a:rPr>
              <a:t>Поташник М.М. </a:t>
            </a:r>
          </a:p>
          <a:p>
            <a:pPr algn="r">
              <a:lnSpc>
                <a:spcPct val="80000"/>
              </a:lnSpc>
              <a:buClr>
                <a:schemeClr val="bg2"/>
              </a:buClr>
              <a:buSzPct val="70000"/>
            </a:pPr>
            <a:r>
              <a:rPr lang="ru-RU" sz="2800" i="1" dirty="0" smtClean="0">
                <a:solidFill>
                  <a:srgbClr val="000000"/>
                </a:solidFill>
              </a:rPr>
              <a:t>Управление профессиональным ростом учителя в современной школе. Методическое пособие. – М.: Центр педагогического образования, 2010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715436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chemeClr val="bg2"/>
              </a:buClr>
              <a:buSzPct val="70000"/>
            </a:pPr>
            <a:r>
              <a:rPr lang="ru-RU" sz="42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Цель методической работы </a:t>
            </a:r>
          </a:p>
          <a:p>
            <a:pPr algn="ctr">
              <a:lnSpc>
                <a:spcPct val="80000"/>
              </a:lnSpc>
              <a:buClr>
                <a:schemeClr val="bg2"/>
              </a:buClr>
              <a:buSzPct val="70000"/>
            </a:pP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 algn="ctr">
              <a:lnSpc>
                <a:spcPct val="80000"/>
              </a:lnSpc>
              <a:buClr>
                <a:schemeClr val="bg2"/>
              </a:buClr>
              <a:buSzPct val="70000"/>
            </a:pPr>
            <a:r>
              <a:rPr lang="ru-RU" sz="4000" b="1" i="1" dirty="0" smtClean="0">
                <a:solidFill>
                  <a:srgbClr val="FF0000"/>
                </a:solidFill>
              </a:rPr>
              <a:t>в условиях введения ФГОС</a:t>
            </a:r>
            <a:r>
              <a:rPr lang="ru-RU" sz="4000" b="1" dirty="0" smtClean="0">
                <a:solidFill>
                  <a:srgbClr val="000000"/>
                </a:solidFill>
              </a:rPr>
              <a:t> – </a:t>
            </a:r>
          </a:p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003399"/>
                </a:solidFill>
              </a:rPr>
              <a:t>обеспечить профессиональную готовность педагогических работников  к реализации ФГОС через создание системы </a:t>
            </a:r>
          </a:p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непрерывного </a:t>
            </a:r>
          </a:p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профессионального </a:t>
            </a:r>
          </a:p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развития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43131">
            <a:off x="521833" y="4383799"/>
            <a:ext cx="1500198" cy="192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071546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Критерии готовности методической </a:t>
            </a:r>
          </a:p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службы ОУ к введению ФГОС: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357430"/>
            <a:ext cx="87154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SzPct val="70000"/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3399"/>
                </a:solidFill>
              </a:rPr>
              <a:t>  разработан </a:t>
            </a:r>
            <a:r>
              <a:rPr lang="ru-RU" sz="3200" b="1" dirty="0" smtClean="0">
                <a:solidFill>
                  <a:srgbClr val="C00000"/>
                </a:solidFill>
              </a:rPr>
              <a:t>план методической работы</a:t>
            </a:r>
            <a:r>
              <a:rPr lang="ru-RU" sz="3200" b="1" dirty="0" smtClean="0">
                <a:solidFill>
                  <a:srgbClr val="003399"/>
                </a:solidFill>
              </a:rPr>
              <a:t>, обеспечивающей сопровождение введения ФГОС;</a:t>
            </a:r>
          </a:p>
          <a:p>
            <a:pPr>
              <a:lnSpc>
                <a:spcPct val="80000"/>
              </a:lnSpc>
              <a:buSzPct val="70000"/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3399"/>
                </a:solidFill>
              </a:rPr>
              <a:t>  осуществлено </a:t>
            </a:r>
            <a:r>
              <a:rPr lang="ru-RU" sz="3200" b="1" dirty="0" smtClean="0">
                <a:solidFill>
                  <a:srgbClr val="C00000"/>
                </a:solidFill>
              </a:rPr>
              <a:t>повышение квалификации</a:t>
            </a:r>
            <a:r>
              <a:rPr lang="ru-RU" sz="3200" b="1" dirty="0" smtClean="0">
                <a:solidFill>
                  <a:srgbClr val="003399"/>
                </a:solidFill>
              </a:rPr>
              <a:t> всех учителей начальных классов;</a:t>
            </a:r>
          </a:p>
          <a:p>
            <a:pPr>
              <a:lnSpc>
                <a:spcPct val="80000"/>
              </a:lnSpc>
              <a:buSzPct val="70000"/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3399"/>
                </a:solidFill>
              </a:rPr>
              <a:t>  обеспечены кадровые, финансовые, материально-технические и иные </a:t>
            </a:r>
            <a:r>
              <a:rPr lang="ru-RU" sz="3200" b="1" dirty="0" smtClean="0">
                <a:solidFill>
                  <a:srgbClr val="C00000"/>
                </a:solidFill>
              </a:rPr>
              <a:t>условия реализации </a:t>
            </a:r>
            <a:r>
              <a:rPr lang="ru-RU" sz="3200" b="1" dirty="0" smtClean="0">
                <a:solidFill>
                  <a:srgbClr val="003399"/>
                </a:solidFill>
              </a:rPr>
              <a:t>основной образовательной программы начального общего образования в соответствии с требованиями  ФГОС</a:t>
            </a:r>
          </a:p>
        </p:txBody>
      </p:sp>
      <p:pic>
        <p:nvPicPr>
          <p:cNvPr id="6" name="Picture 7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42852"/>
            <a:ext cx="20716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71546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Индивидуально ориентированный подход </a:t>
            </a:r>
          </a:p>
          <a:p>
            <a:pPr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организации методической работы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3116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Corbe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Corbel" pitchFamily="34" charset="0"/>
                <a:cs typeface="Arial" pitchFamily="34" charset="0"/>
              </a:rPr>
              <a:t>.</a:t>
            </a:r>
            <a:r>
              <a:rPr lang="ru-RU" sz="3200" dirty="0" smtClean="0">
                <a:latin typeface="Corbel" pitchFamily="34" charset="0"/>
                <a:cs typeface="Arial" pitchFamily="34" charset="0"/>
              </a:rPr>
              <a:t>  Ориентация на достижение "</a:t>
            </a:r>
            <a:r>
              <a:rPr lang="ru-RU" sz="3200" dirty="0" smtClean="0">
                <a:solidFill>
                  <a:srgbClr val="C00000"/>
                </a:solidFill>
                <a:latin typeface="Corbel" pitchFamily="34" charset="0"/>
                <a:cs typeface="Arial" pitchFamily="34" charset="0"/>
              </a:rPr>
              <a:t>зоны ближайшего развития"</a:t>
            </a:r>
            <a:r>
              <a:rPr lang="ru-RU" sz="3200" dirty="0" smtClean="0">
                <a:latin typeface="Corbel" pitchFamily="34" charset="0"/>
                <a:cs typeface="Arial" pitchFamily="34" charset="0"/>
              </a:rPr>
              <a:t> каждого педагога</a:t>
            </a:r>
          </a:p>
          <a:p>
            <a:pPr>
              <a:buNone/>
            </a:pPr>
            <a:r>
              <a:rPr lang="ru-RU" sz="3200" dirty="0" smtClean="0">
                <a:latin typeface="Corbel" pitchFamily="34" charset="0"/>
                <a:cs typeface="Arial" pitchFamily="34" charset="0"/>
              </a:rPr>
              <a:t>2. Сочетания </a:t>
            </a:r>
            <a:r>
              <a:rPr lang="ru-RU" sz="3200" dirty="0" smtClean="0">
                <a:solidFill>
                  <a:srgbClr val="C00000"/>
                </a:solidFill>
                <a:latin typeface="Corbel" pitchFamily="34" charset="0"/>
                <a:cs typeface="Arial" pitchFamily="34" charset="0"/>
              </a:rPr>
              <a:t>индивидуальных и групповых форм </a:t>
            </a:r>
            <a:r>
              <a:rPr lang="ru-RU" sz="3200" dirty="0" smtClean="0">
                <a:latin typeface="Corbel" pitchFamily="34" charset="0"/>
                <a:cs typeface="Arial" pitchFamily="34" charset="0"/>
              </a:rPr>
              <a:t>деятельности с педагогами как основы</a:t>
            </a:r>
            <a:r>
              <a:rPr lang="en-US" sz="32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Corbel" pitchFamily="34" charset="0"/>
                <a:cs typeface="Arial" pitchFamily="34" charset="0"/>
              </a:rPr>
              <a:t>профессионального диалога</a:t>
            </a:r>
          </a:p>
          <a:p>
            <a:pPr>
              <a:buNone/>
            </a:pPr>
            <a:r>
              <a:rPr lang="ru-RU" sz="3200" dirty="0" smtClean="0">
                <a:latin typeface="Corbel" pitchFamily="34" charset="0"/>
                <a:cs typeface="Arial" pitchFamily="34" charset="0"/>
              </a:rPr>
              <a:t>3. Использование методов </a:t>
            </a:r>
            <a:r>
              <a:rPr lang="ru-RU" sz="3200" dirty="0" smtClean="0">
                <a:solidFill>
                  <a:srgbClr val="C00000"/>
                </a:solidFill>
                <a:latin typeface="Corbel" pitchFamily="34" charset="0"/>
                <a:cs typeface="Arial" pitchFamily="34" charset="0"/>
              </a:rPr>
              <a:t>стимулирования творческого роста</a:t>
            </a:r>
          </a:p>
          <a:p>
            <a:pPr>
              <a:buNone/>
            </a:pPr>
            <a:r>
              <a:rPr lang="ru-RU" sz="3200" dirty="0" smtClean="0">
                <a:latin typeface="Corbel" pitchFamily="34" charset="0"/>
                <a:cs typeface="Arial" pitchFamily="34" charset="0"/>
              </a:rPr>
              <a:t>4. Непрерывность и преемственность методической деятельности</a:t>
            </a:r>
          </a:p>
        </p:txBody>
      </p:sp>
      <p:pic>
        <p:nvPicPr>
          <p:cNvPr id="6" name="Picture 7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42852"/>
            <a:ext cx="2000264" cy="89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6066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Направления методической работы</a:t>
            </a:r>
            <a:endParaRPr lang="ru-RU" sz="4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142984"/>
            <a:ext cx="87154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1. </a:t>
            </a:r>
            <a:r>
              <a:rPr lang="ru-RU" sz="1600" dirty="0" smtClean="0">
                <a:solidFill>
                  <a:srgbClr val="CC0000"/>
                </a:solidFill>
                <a:latin typeface="Arial Black" pitchFamily="34" charset="0"/>
              </a:rPr>
              <a:t>Внедрение требований ФГОС в практику ОУ</a:t>
            </a: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анализ нормативных, научных и методических источников; выявление рекомендаций, соответствующих возникающим в практике проблемам;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детализация рекомендаций с целью облегчить их внедрение в реальную практику;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оценка эффективности применения рекомендаций, разработанных на основе научных исследований. </a:t>
            </a:r>
          </a:p>
          <a:p>
            <a:pPr>
              <a:buFontTx/>
              <a:buNone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2. </a:t>
            </a:r>
            <a:r>
              <a:rPr lang="ru-RU" sz="1600" dirty="0" smtClean="0">
                <a:solidFill>
                  <a:srgbClr val="CC0000"/>
                </a:solidFill>
                <a:latin typeface="Arial Black" pitchFamily="34" charset="0"/>
              </a:rPr>
              <a:t>Анализ и обобщение педагогического опыта в решении проблем введения ФГОС</a:t>
            </a: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анализ практики решения педагогических задач;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выявление педагогических средств, обеспечивающих наилучший педагогический результат;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анализ наиболее типичных трудностей, встречающихся в педагогической практике; создание методических рекомендаций по их преодолению. </a:t>
            </a:r>
          </a:p>
          <a:p>
            <a:pPr>
              <a:buFontTx/>
              <a:buNone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3. </a:t>
            </a:r>
            <a:r>
              <a:rPr lang="ru-RU" sz="1600" dirty="0" smtClean="0">
                <a:solidFill>
                  <a:srgbClr val="CC0000"/>
                </a:solidFill>
                <a:latin typeface="Arial Black" pitchFamily="34" charset="0"/>
              </a:rPr>
              <a:t>Текущая методическая помощь</a:t>
            </a: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консультирование педагогов с целью помощи им в выборе литературы для решения педагогических задач;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анализ возникающих у педагогов затруднений и трудностей, оказание им помощи в решении профессиональных проблем;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3399"/>
                </a:solidFill>
                <a:latin typeface="Arial Black" pitchFamily="34" charset="0"/>
              </a:rPr>
              <a:t>разработка текущих методических материалов для проведения с учащимися разнообразных занятий и мероприятий.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85728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Формы  методической работы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3571876"/>
            <a:ext cx="3714776" cy="256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Индивидуальные консультации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Стажировка 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Наставничество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Самообразование 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Работа над методической темой 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Сетевое взаимодействие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Обобщение опыта</a:t>
            </a:r>
            <a:endParaRPr lang="ru-RU" sz="20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1472" y="1357298"/>
            <a:ext cx="3214710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Групповые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1571612"/>
            <a:ext cx="3714776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Индивидуальные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643314"/>
            <a:ext cx="37052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Творческая группа 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МО, 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rgbClr val="003399"/>
                </a:solidFill>
                <a:latin typeface="Arial Black" pitchFamily="34" charset="0"/>
              </a:rPr>
              <a:t>Пед</a:t>
            </a: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. мастерские 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Групповые консультации 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Мастер-классы </a:t>
            </a: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Участие в </a:t>
            </a:r>
            <a:r>
              <a:rPr lang="ru-RU" sz="2000" dirty="0" err="1" smtClean="0">
                <a:solidFill>
                  <a:srgbClr val="003399"/>
                </a:solidFill>
                <a:latin typeface="Arial Black" pitchFamily="34" charset="0"/>
              </a:rPr>
              <a:t>вебинарах</a:t>
            </a:r>
            <a:endParaRPr lang="ru-RU" sz="2000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marL="263525" indent="-263525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3399"/>
                </a:solidFill>
                <a:latin typeface="Arial Black" pitchFamily="34" charset="0"/>
              </a:rPr>
              <a:t>Участие в работе проектных  команд</a:t>
            </a:r>
            <a:endParaRPr lang="ru-RU" sz="20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sz="3200" b="1" dirty="0" smtClean="0">
                <a:solidFill>
                  <a:srgbClr val="7030A0"/>
                </a:solidFill>
                <a:cs typeface="Times New Roman" pitchFamily="18" charset="0"/>
              </a:rPr>
              <a:t>ПЕРСПЕКТИВНЫЕ  МЕТОДИЧЕСКИЕ  ТЕМЫ</a:t>
            </a:r>
            <a:endParaRPr lang="ru-RU" sz="32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142984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0" indent="-449263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60A8"/>
                </a:solidFill>
                <a:latin typeface="Times New Roman" pitchFamily="18" charset="0"/>
                <a:cs typeface="Times New Roman" pitchFamily="18" charset="0"/>
              </a:rPr>
              <a:t>«Приоритетные направления развития школы в условиях введения ФГОС»</a:t>
            </a:r>
          </a:p>
          <a:p>
            <a:pPr marL="449263" lvl="0" indent="-449263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1A4628"/>
                </a:solidFill>
                <a:latin typeface="Times New Roman" pitchFamily="18" charset="0"/>
                <a:cs typeface="Times New Roman" pitchFamily="18" charset="0"/>
              </a:rPr>
              <a:t> «Интерактивные  стратегии в обучении и воспитании в условиях введения ФГОС»</a:t>
            </a:r>
          </a:p>
          <a:p>
            <a:pPr marL="449263" lvl="0" indent="-449263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60A8"/>
                </a:solidFill>
                <a:latin typeface="Times New Roman" pitchFamily="18" charset="0"/>
                <a:cs typeface="Times New Roman" pitchFamily="18" charset="0"/>
              </a:rPr>
              <a:t>« ИКТ – как средство повышения качества образования в свете требований ФГОС» </a:t>
            </a:r>
          </a:p>
          <a:p>
            <a:pPr marL="449263" lvl="0" indent="-449263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1A4628"/>
                </a:solidFill>
                <a:latin typeface="Times New Roman" pitchFamily="18" charset="0"/>
                <a:cs typeface="Times New Roman" pitchFamily="18" charset="0"/>
              </a:rPr>
              <a:t>«Внедрение новых систем оценивания достижений обучающихся в условиях введения ФГОС» </a:t>
            </a:r>
          </a:p>
          <a:p>
            <a:pPr marL="449263" lvl="0" indent="-449263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60A8"/>
                </a:solidFill>
                <a:latin typeface="Times New Roman" pitchFamily="18" charset="0"/>
                <a:cs typeface="Times New Roman" pitchFamily="18" charset="0"/>
              </a:rPr>
              <a:t>« Профессиональная деятельность учителя в информационной образовательной среде»</a:t>
            </a:r>
          </a:p>
          <a:p>
            <a:pPr marL="449263" lvl="0" indent="-449263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1A4628"/>
                </a:solidFill>
                <a:latin typeface="Times New Roman" pitchFamily="18" charset="0"/>
                <a:cs typeface="Times New Roman" pitchFamily="18" charset="0"/>
              </a:rPr>
              <a:t>«Построение индивидуальных познавательных траекторий учащихся»</a:t>
            </a:r>
          </a:p>
          <a:p>
            <a:pPr marL="449263" lvl="0" indent="-449263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60A8"/>
                </a:solidFill>
                <a:latin typeface="Times New Roman" pitchFamily="18" charset="0"/>
                <a:cs typeface="Times New Roman" pitchFamily="18" charset="0"/>
              </a:rPr>
              <a:t>«Проектирование  УУД в начальной и основной школе в соответствии с ФГОС второго поколения»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МЕТОДИЧЕСКАЯ  СЛУЖБА   ШКОЛЫ В УСЛОВИЯХ  ВВЕДЕНИЯ ФГОС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1500174"/>
            <a:ext cx="60722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 СОВЕТ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643182"/>
            <a:ext cx="671517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МЕТОДИЧЕСКИЙ  СОВЕТ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000504"/>
            <a:ext cx="307183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  ПО  ВВЕДЕНИЮ  ФГОС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4000504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ТВОРЧЕСКИЕ ГРУППЫ  УЧИТЕЛЕЙ-ПРЕДМЕТНИКОВ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500702"/>
            <a:ext cx="314327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ОБЪЕДИНЕНИЯ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5500702"/>
            <a:ext cx="285752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ТВОРЧЕСКИЕ МАСТЕРСКИЕ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86248" y="221455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571604" y="3500438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571604" y="500063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215206" y="500063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286644" y="3500438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589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«Управление введением ФГОС начальной  и основной школы»                                                                                                                              24.10.2012            </dc:title>
  <dc:creator>Admin</dc:creator>
  <cp:lastModifiedBy>Надежда</cp:lastModifiedBy>
  <cp:revision>19</cp:revision>
  <dcterms:created xsi:type="dcterms:W3CDTF">2012-10-21T13:10:07Z</dcterms:created>
  <dcterms:modified xsi:type="dcterms:W3CDTF">2012-10-29T11:13:23Z</dcterms:modified>
</cp:coreProperties>
</file>