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9" r:id="rId13"/>
    <p:sldId id="270"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40971E9B-E6F1-472B-A467-2F91929C58AA}">
          <p14:sldIdLst>
            <p14:sldId id="256"/>
            <p14:sldId id="257"/>
            <p14:sldId id="258"/>
            <p14:sldId id="259"/>
            <p14:sldId id="260"/>
            <p14:sldId id="261"/>
            <p14:sldId id="262"/>
            <p14:sldId id="263"/>
          </p14:sldIdLst>
        </p14:section>
        <p14:section name="Раздел без заголовка" id="{5E9B52C0-55D6-4BD5-8D29-9E6E0D4A48C8}">
          <p14:sldIdLst>
            <p14:sldId id="264"/>
            <p14:sldId id="266"/>
            <p14:sldId id="267"/>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1A03824-9F80-4DA6-9045-52BBDAA771EE}" type="datetimeFigureOut">
              <a:rPr lang="ru-RU" smtClean="0"/>
              <a:t>27.03.2017</a:t>
            </a:fld>
            <a:endParaRPr lang="ru-RU"/>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ru-RU"/>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31CB734-2F73-4C8F-A1AB-98953971C297}" type="slidenum">
              <a:rPr lang="ru-RU" smtClean="0"/>
              <a:t>‹#›</a:t>
            </a:fld>
            <a:endParaRPr lang="ru-RU"/>
          </a:p>
        </p:txBody>
      </p:sp>
    </p:spTree>
    <p:extLst>
      <p:ext uri="{BB962C8B-B14F-4D97-AF65-F5344CB8AC3E}">
        <p14:creationId xmlns:p14="http://schemas.microsoft.com/office/powerpoint/2010/main" val="2262735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1A03824-9F80-4DA6-9045-52BBDAA771EE}" type="datetimeFigureOut">
              <a:rPr lang="ru-RU" smtClean="0"/>
              <a:t>27.03.2017</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31CB734-2F73-4C8F-A1AB-98953971C297}" type="slidenum">
              <a:rPr lang="ru-RU" smtClean="0"/>
              <a:t>‹#›</a:t>
            </a:fld>
            <a:endParaRPr lang="ru-RU"/>
          </a:p>
        </p:txBody>
      </p:sp>
    </p:spTree>
    <p:extLst>
      <p:ext uri="{BB962C8B-B14F-4D97-AF65-F5344CB8AC3E}">
        <p14:creationId xmlns:p14="http://schemas.microsoft.com/office/powerpoint/2010/main" val="183444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81A03824-9F80-4DA6-9045-52BBDAA771EE}" type="datetimeFigureOut">
              <a:rPr lang="ru-RU" smtClean="0"/>
              <a:t>27.03.2017</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1CB734-2F73-4C8F-A1AB-98953971C297}" type="slidenum">
              <a:rPr lang="ru-RU" smtClean="0"/>
              <a:t>‹#›</a:t>
            </a:fld>
            <a:endParaRPr lang="ru-RU"/>
          </a:p>
        </p:txBody>
      </p:sp>
    </p:spTree>
    <p:extLst>
      <p:ext uri="{BB962C8B-B14F-4D97-AF65-F5344CB8AC3E}">
        <p14:creationId xmlns:p14="http://schemas.microsoft.com/office/powerpoint/2010/main" val="1190820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81A03824-9F80-4DA6-9045-52BBDAA771EE}" type="datetimeFigureOut">
              <a:rPr lang="ru-RU" smtClean="0"/>
              <a:t>27.03.2017</a:t>
            </a:fld>
            <a:endParaRPr lang="ru-RU"/>
          </a:p>
        </p:txBody>
      </p:sp>
      <p:sp>
        <p:nvSpPr>
          <p:cNvPr id="5" name="Footer Placeholder 4"/>
          <p:cNvSpPr>
            <a:spLocks noGrp="1"/>
          </p:cNvSpPr>
          <p:nvPr>
            <p:ph type="ftr" sz="quarter" idx="11"/>
          </p:nvPr>
        </p:nvSpPr>
        <p:spPr/>
        <p:txBody>
          <a:bodyPr/>
          <a:lstStyle/>
          <a:p>
            <a:endParaRPr lang="ru-RU"/>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1CB734-2F73-4C8F-A1AB-98953971C297}" type="slidenum">
              <a:rPr lang="ru-RU" smtClean="0"/>
              <a:t>‹#›</a:t>
            </a:fld>
            <a:endParaRPr lang="ru-RU"/>
          </a:p>
        </p:txBody>
      </p:sp>
    </p:spTree>
    <p:extLst>
      <p:ext uri="{BB962C8B-B14F-4D97-AF65-F5344CB8AC3E}">
        <p14:creationId xmlns:p14="http://schemas.microsoft.com/office/powerpoint/2010/main" val="2913602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1A03824-9F80-4DA6-9045-52BBDAA771EE}" type="datetimeFigureOut">
              <a:rPr lang="ru-RU" smtClean="0"/>
              <a:t>27.03.2017</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1CB734-2F73-4C8F-A1AB-98953971C297}" type="slidenum">
              <a:rPr lang="ru-RU" smtClean="0"/>
              <a:t>‹#›</a:t>
            </a:fld>
            <a:endParaRPr lang="ru-RU"/>
          </a:p>
        </p:txBody>
      </p:sp>
    </p:spTree>
    <p:extLst>
      <p:ext uri="{BB962C8B-B14F-4D97-AF65-F5344CB8AC3E}">
        <p14:creationId xmlns:p14="http://schemas.microsoft.com/office/powerpoint/2010/main" val="3019063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1A03824-9F80-4DA6-9045-52BBDAA771EE}" type="datetimeFigureOut">
              <a:rPr lang="ru-RU" smtClean="0"/>
              <a:t>27.03.2017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31CB734-2F73-4C8F-A1AB-98953971C297}" type="slidenum">
              <a:rPr lang="ru-RU" smtClean="0"/>
              <a:t>‹#›</a:t>
            </a:fld>
            <a:endParaRPr lang="ru-RU"/>
          </a:p>
        </p:txBody>
      </p:sp>
    </p:spTree>
    <p:extLst>
      <p:ext uri="{BB962C8B-B14F-4D97-AF65-F5344CB8AC3E}">
        <p14:creationId xmlns:p14="http://schemas.microsoft.com/office/powerpoint/2010/main" val="1300017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1A03824-9F80-4DA6-9045-52BBDAA771EE}" type="datetimeFigureOut">
              <a:rPr lang="ru-RU" smtClean="0"/>
              <a:t>27.03.2017</a:t>
            </a:fld>
            <a:endParaRPr lang="ru-RU"/>
          </a:p>
        </p:txBody>
      </p:sp>
      <p:sp>
        <p:nvSpPr>
          <p:cNvPr id="8" name="Footer Placeholder 7"/>
          <p:cNvSpPr>
            <a:spLocks noGrp="1"/>
          </p:cNvSpPr>
          <p:nvPr>
            <p:ph type="ftr" sz="quarter" idx="11"/>
          </p:nvPr>
        </p:nvSpPr>
        <p:spPr>
          <a:xfrm>
            <a:off x="561111" y="6391838"/>
            <a:ext cx="3644282" cy="304801"/>
          </a:xfrm>
        </p:spPr>
        <p:txBody>
          <a:bodyPr/>
          <a:lstStyle/>
          <a:p>
            <a:endParaRPr lang="ru-RU"/>
          </a:p>
        </p:txBody>
      </p:sp>
      <p:sp>
        <p:nvSpPr>
          <p:cNvPr id="9" name="Slide Number Placeholder 8"/>
          <p:cNvSpPr>
            <a:spLocks noGrp="1"/>
          </p:cNvSpPr>
          <p:nvPr>
            <p:ph type="sldNum" sz="quarter" idx="12"/>
          </p:nvPr>
        </p:nvSpPr>
        <p:spPr/>
        <p:txBody>
          <a:bodyPr/>
          <a:lstStyle/>
          <a:p>
            <a:fld id="{531CB734-2F73-4C8F-A1AB-98953971C297}" type="slidenum">
              <a:rPr lang="ru-RU" smtClean="0"/>
              <a:t>‹#›</a:t>
            </a:fld>
            <a:endParaRPr lang="ru-RU"/>
          </a:p>
        </p:txBody>
      </p:sp>
    </p:spTree>
    <p:extLst>
      <p:ext uri="{BB962C8B-B14F-4D97-AF65-F5344CB8AC3E}">
        <p14:creationId xmlns:p14="http://schemas.microsoft.com/office/powerpoint/2010/main" val="474000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1A03824-9F80-4DA6-9045-52BBDAA771EE}" type="datetimeFigureOut">
              <a:rPr lang="ru-RU" smtClean="0"/>
              <a:t>27.03.2017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1CB734-2F73-4C8F-A1AB-98953971C297}" type="slidenum">
              <a:rPr lang="ru-RU" smtClean="0"/>
              <a:t>‹#›</a:t>
            </a:fld>
            <a:endParaRPr lang="ru-RU"/>
          </a:p>
        </p:txBody>
      </p:sp>
    </p:spTree>
    <p:extLst>
      <p:ext uri="{BB962C8B-B14F-4D97-AF65-F5344CB8AC3E}">
        <p14:creationId xmlns:p14="http://schemas.microsoft.com/office/powerpoint/2010/main" val="2815079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1A03824-9F80-4DA6-9045-52BBDAA771EE}" type="datetimeFigureOut">
              <a:rPr lang="ru-RU" smtClean="0"/>
              <a:t>27.03.2017</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1CB734-2F73-4C8F-A1AB-98953971C297}" type="slidenum">
              <a:rPr lang="ru-RU" smtClean="0"/>
              <a:t>‹#›</a:t>
            </a:fld>
            <a:endParaRPr lang="ru-RU"/>
          </a:p>
        </p:txBody>
      </p:sp>
    </p:spTree>
    <p:extLst>
      <p:ext uri="{BB962C8B-B14F-4D97-AF65-F5344CB8AC3E}">
        <p14:creationId xmlns:p14="http://schemas.microsoft.com/office/powerpoint/2010/main" val="6707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1A03824-9F80-4DA6-9045-52BBDAA771EE}" type="datetimeFigureOut">
              <a:rPr lang="ru-RU" smtClean="0"/>
              <a:t>27.03.2017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1CB734-2F73-4C8F-A1AB-98953971C297}" type="slidenum">
              <a:rPr lang="ru-RU" smtClean="0"/>
              <a:t>‹#›</a:t>
            </a:fld>
            <a:endParaRPr lang="ru-RU"/>
          </a:p>
        </p:txBody>
      </p:sp>
    </p:spTree>
    <p:extLst>
      <p:ext uri="{BB962C8B-B14F-4D97-AF65-F5344CB8AC3E}">
        <p14:creationId xmlns:p14="http://schemas.microsoft.com/office/powerpoint/2010/main" val="2754148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1A03824-9F80-4DA6-9045-52BBDAA771EE}" type="datetimeFigureOut">
              <a:rPr lang="ru-RU" smtClean="0"/>
              <a:t>27.03.2017</a:t>
            </a:fld>
            <a:endParaRPr lang="ru-RU"/>
          </a:p>
        </p:txBody>
      </p:sp>
      <p:sp>
        <p:nvSpPr>
          <p:cNvPr id="5" name="Footer Placeholder 4"/>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1CB734-2F73-4C8F-A1AB-98953971C297}" type="slidenum">
              <a:rPr lang="ru-RU" smtClean="0"/>
              <a:t>‹#›</a:t>
            </a:fld>
            <a:endParaRPr lang="ru-RU"/>
          </a:p>
        </p:txBody>
      </p:sp>
    </p:spTree>
    <p:extLst>
      <p:ext uri="{BB962C8B-B14F-4D97-AF65-F5344CB8AC3E}">
        <p14:creationId xmlns:p14="http://schemas.microsoft.com/office/powerpoint/2010/main" val="375727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1A03824-9F80-4DA6-9045-52BBDAA771EE}" type="datetimeFigureOut">
              <a:rPr lang="ru-RU" smtClean="0"/>
              <a:t>27.03.2017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31CB734-2F73-4C8F-A1AB-98953971C297}" type="slidenum">
              <a:rPr lang="ru-RU" smtClean="0"/>
              <a:t>‹#›</a:t>
            </a:fld>
            <a:endParaRPr lang="ru-RU"/>
          </a:p>
        </p:txBody>
      </p:sp>
    </p:spTree>
    <p:extLst>
      <p:ext uri="{BB962C8B-B14F-4D97-AF65-F5344CB8AC3E}">
        <p14:creationId xmlns:p14="http://schemas.microsoft.com/office/powerpoint/2010/main" val="171806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1A03824-9F80-4DA6-9045-52BBDAA771EE}" type="datetimeFigureOut">
              <a:rPr lang="ru-RU" smtClean="0"/>
              <a:t>27.03.2017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31CB734-2F73-4C8F-A1AB-98953971C297}" type="slidenum">
              <a:rPr lang="ru-RU" smtClean="0"/>
              <a:t>‹#›</a:t>
            </a:fld>
            <a:endParaRPr lang="ru-RU"/>
          </a:p>
        </p:txBody>
      </p:sp>
    </p:spTree>
    <p:extLst>
      <p:ext uri="{BB962C8B-B14F-4D97-AF65-F5344CB8AC3E}">
        <p14:creationId xmlns:p14="http://schemas.microsoft.com/office/powerpoint/2010/main" val="223635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1A03824-9F80-4DA6-9045-52BBDAA771EE}" type="datetimeFigureOut">
              <a:rPr lang="ru-RU" smtClean="0"/>
              <a:t>27.03.2017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31CB734-2F73-4C8F-A1AB-98953971C297}" type="slidenum">
              <a:rPr lang="ru-RU" smtClean="0"/>
              <a:t>‹#›</a:t>
            </a:fld>
            <a:endParaRPr lang="ru-RU"/>
          </a:p>
        </p:txBody>
      </p:sp>
    </p:spTree>
    <p:extLst>
      <p:ext uri="{BB962C8B-B14F-4D97-AF65-F5344CB8AC3E}">
        <p14:creationId xmlns:p14="http://schemas.microsoft.com/office/powerpoint/2010/main" val="3809160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03824-9F80-4DA6-9045-52BBDAA771EE}" type="datetimeFigureOut">
              <a:rPr lang="ru-RU" smtClean="0"/>
              <a:t>27.03.2017</a:t>
            </a:fld>
            <a:endParaRPr lang="ru-RU"/>
          </a:p>
        </p:txBody>
      </p:sp>
      <p:sp>
        <p:nvSpPr>
          <p:cNvPr id="3" name="Footer Placeholder 2"/>
          <p:cNvSpPr>
            <a:spLocks noGrp="1"/>
          </p:cNvSpPr>
          <p:nvPr>
            <p:ph type="ftr" sz="quarter" idx="11"/>
          </p:nvPr>
        </p:nvSpPr>
        <p:spPr/>
        <p:txBody>
          <a:bodyPr/>
          <a:lstStyle/>
          <a:p>
            <a:endParaRPr lang="ru-R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31CB734-2F73-4C8F-A1AB-98953971C297}" type="slidenum">
              <a:rPr lang="ru-RU" smtClean="0"/>
              <a:t>‹#›</a:t>
            </a:fld>
            <a:endParaRPr lang="ru-RU"/>
          </a:p>
        </p:txBody>
      </p:sp>
    </p:spTree>
    <p:extLst>
      <p:ext uri="{BB962C8B-B14F-4D97-AF65-F5344CB8AC3E}">
        <p14:creationId xmlns:p14="http://schemas.microsoft.com/office/powerpoint/2010/main" val="325818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1A03824-9F80-4DA6-9045-52BBDAA771EE}" type="datetimeFigureOut">
              <a:rPr lang="ru-RU" smtClean="0"/>
              <a:t>27.03.2017</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31CB734-2F73-4C8F-A1AB-98953971C297}" type="slidenum">
              <a:rPr lang="ru-RU" smtClean="0"/>
              <a:t>‹#›</a:t>
            </a:fld>
            <a:endParaRPr lang="ru-RU"/>
          </a:p>
        </p:txBody>
      </p:sp>
    </p:spTree>
    <p:extLst>
      <p:ext uri="{BB962C8B-B14F-4D97-AF65-F5344CB8AC3E}">
        <p14:creationId xmlns:p14="http://schemas.microsoft.com/office/powerpoint/2010/main" val="131141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smtClean="0"/>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1A03824-9F80-4DA6-9045-52BBDAA771EE}" type="datetimeFigureOut">
              <a:rPr lang="ru-RU" smtClean="0"/>
              <a:t>27.03.2017</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31CB734-2F73-4C8F-A1AB-98953971C297}" type="slidenum">
              <a:rPr lang="ru-RU" smtClean="0"/>
              <a:t>‹#›</a:t>
            </a:fld>
            <a:endParaRPr lang="ru-RU"/>
          </a:p>
        </p:txBody>
      </p:sp>
    </p:spTree>
    <p:extLst>
      <p:ext uri="{BB962C8B-B14F-4D97-AF65-F5344CB8AC3E}">
        <p14:creationId xmlns:p14="http://schemas.microsoft.com/office/powerpoint/2010/main" val="40947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1A03824-9F80-4DA6-9045-52BBDAA771EE}" type="datetimeFigureOut">
              <a:rPr lang="ru-RU" smtClean="0"/>
              <a:t>27.03.2017</a:t>
            </a:fld>
            <a:endParaRPr lang="ru-RU"/>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ru-RU"/>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31CB734-2F73-4C8F-A1AB-98953971C297}" type="slidenum">
              <a:rPr lang="ru-RU" smtClean="0"/>
              <a:t>‹#›</a:t>
            </a:fld>
            <a:endParaRPr lang="ru-RU"/>
          </a:p>
        </p:txBody>
      </p:sp>
    </p:spTree>
    <p:extLst>
      <p:ext uri="{BB962C8B-B14F-4D97-AF65-F5344CB8AC3E}">
        <p14:creationId xmlns:p14="http://schemas.microsoft.com/office/powerpoint/2010/main" val="298431094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1120462"/>
            <a:ext cx="10101180" cy="3656919"/>
          </a:xfrm>
        </p:spPr>
        <p:txBody>
          <a:bodyPr>
            <a:normAutofit/>
          </a:bodyPr>
          <a:lstStyle/>
          <a:p>
            <a:pPr algn="ctr"/>
            <a:r>
              <a:rPr lang="ru-RU" b="1" dirty="0" smtClean="0">
                <a:latin typeface="Times New Roman" panose="02020603050405020304" pitchFamily="18" charset="0"/>
                <a:cs typeface="Times New Roman" panose="02020603050405020304" pitchFamily="18" charset="0"/>
              </a:rPr>
              <a:t>Семинар-практикум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«Речевое развитие дошкольников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с ФГОС ДО»</a:t>
            </a:r>
            <a:endParaRPr lang="ru-RU"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154955" y="4777380"/>
            <a:ext cx="10101180" cy="861420"/>
          </a:xfrm>
        </p:spPr>
        <p:txBody>
          <a:bodyPr/>
          <a:lstStyle/>
          <a:p>
            <a:pPr algn="r"/>
            <a:r>
              <a:rPr lang="ru-RU" dirty="0" smtClean="0"/>
              <a:t>Разработала: старший воспитатель </a:t>
            </a:r>
          </a:p>
          <a:p>
            <a:r>
              <a:rPr lang="ru-RU" dirty="0" smtClean="0"/>
              <a:t>                                                                                Медведева Н.А.</a:t>
            </a:r>
            <a:endParaRPr lang="ru-RU" dirty="0"/>
          </a:p>
        </p:txBody>
      </p:sp>
      <p:pic>
        <p:nvPicPr>
          <p:cNvPr id="4" name="Рисунок 3"/>
          <p:cNvPicPr>
            <a:picLocks noChangeAspect="1"/>
          </p:cNvPicPr>
          <p:nvPr/>
        </p:nvPicPr>
        <p:blipFill>
          <a:blip r:embed="rId2"/>
          <a:stretch>
            <a:fillRect/>
          </a:stretch>
        </p:blipFill>
        <p:spPr>
          <a:xfrm>
            <a:off x="1015083" y="3734874"/>
            <a:ext cx="2706911" cy="23408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8851" y="798490"/>
            <a:ext cx="2137893" cy="2137893"/>
          </a:xfrm>
          <a:prstGeom prst="roundRect">
            <a:avLst>
              <a:gd name="adj" fmla="val 16667"/>
            </a:avLst>
          </a:prstGeom>
          <a:ln>
            <a:solidFill>
              <a:srgbClr val="D60093"/>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079537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2732" y="1997839"/>
            <a:ext cx="10354614" cy="4893647"/>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Монологическая речь- </a:t>
            </a:r>
            <a:r>
              <a:rPr lang="ru-RU" sz="2400" dirty="0">
                <a:latin typeface="Times New Roman" panose="02020603050405020304" pitchFamily="18" charset="0"/>
                <a:cs typeface="Times New Roman" panose="02020603050405020304" pitchFamily="18" charset="0"/>
              </a:rPr>
              <a:t>связное, логически последовательное высказывание, протекающее относительно долго во времени, не рассчитанное на не медленную реакцию слушателей. Она имеет несравненно более сложное строение, выражает  мысль одного человека, которая неизвестна слушателям. Поэтому высказывание содержит более полную формулировку информации, оно более развернуто. Здесь тоже важны неречевые средства (жесты, мимика, интонация), умение говорить эмоционально, живо, выразительно</a:t>
            </a:r>
            <a:r>
              <a:rPr lang="ru-RU" sz="2400" dirty="0" smtClean="0">
                <a:latin typeface="Times New Roman" panose="02020603050405020304" pitchFamily="18" charset="0"/>
                <a:cs typeface="Times New Roman" panose="02020603050405020304" pitchFamily="18" charset="0"/>
              </a:rPr>
              <a:t>. В монологе необходимы внутренняя подготовка, более длительное предварительное обдумывание высказывания, сосредоточение мысли на главном. Для монолога характерны: литературная лексика; развернутость высказывания, законченность, логическая завершенность. Следовательно, монологическая речь является более сложным , произвольным, более организованным видом речи и поэтому требует специального речевого воспитания.</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563" y="0"/>
            <a:ext cx="4005330" cy="1997839"/>
          </a:xfrm>
          <a:prstGeom prst="round2DiagRect">
            <a:avLst>
              <a:gd name="adj1" fmla="val 16667"/>
              <a:gd name="adj2" fmla="val 0"/>
            </a:avLst>
          </a:prstGeom>
          <a:ln w="88900" cap="sq">
            <a:solidFill>
              <a:schemeClr val="accent2">
                <a:lumMod val="75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25498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65915" y="2136339"/>
            <a:ext cx="9736429" cy="3970318"/>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Развитие обеих форм связной речи играет ведущую роль в процессе речевого развития ребенка и занимает центральное место в общей системе работы по развитию речи в детском саду. </a:t>
            </a:r>
          </a:p>
          <a:p>
            <a:r>
              <a:rPr lang="ru-RU" sz="2800" b="1" dirty="0">
                <a:latin typeface="Times New Roman" panose="02020603050405020304" pitchFamily="18" charset="0"/>
                <a:cs typeface="Times New Roman" panose="02020603050405020304" pitchFamily="18" charset="0"/>
              </a:rPr>
              <a:t>Связная речь выполняет важнейшие социальные функции: помогает ребенку устанавливать связи с окружающими людьми, определяет и регулирует нормы поведения в обществе, что является решающим условием для развития его личности.</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62" y="309094"/>
            <a:ext cx="3876541" cy="1918952"/>
          </a:xfrm>
          <a:prstGeom prst="snip2DiagRect">
            <a:avLst/>
          </a:prstGeom>
          <a:solidFill>
            <a:srgbClr val="FFFFFF">
              <a:shade val="85000"/>
            </a:srgbClr>
          </a:solidFill>
          <a:ln w="762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9520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763" y="2099257"/>
            <a:ext cx="10354614" cy="4649272"/>
          </a:xfrm>
        </p:spPr>
      </p:pic>
      <p:sp>
        <p:nvSpPr>
          <p:cNvPr id="2" name="Заголовок 1"/>
          <p:cNvSpPr>
            <a:spLocks noGrp="1"/>
          </p:cNvSpPr>
          <p:nvPr>
            <p:ph type="title"/>
          </p:nvPr>
        </p:nvSpPr>
        <p:spPr>
          <a:xfrm>
            <a:off x="1917114" y="850006"/>
            <a:ext cx="8357772" cy="3377485"/>
          </a:xfrm>
          <a:ln>
            <a:noFill/>
          </a:ln>
        </p:spPr>
        <p:txBody>
          <a:bodyPr>
            <a:prstTxWarp prst="textArchUp">
              <a:avLst/>
            </a:prstTxWarp>
          </a:bodyPr>
          <a:lstStyle/>
          <a:p>
            <a:pPr algn="ctr"/>
            <a:r>
              <a:rPr lang="ru-RU" dirty="0" smtClean="0"/>
              <a:t>            </a:t>
            </a:r>
            <a:br>
              <a:rPr lang="ru-RU" dirty="0" smtClean="0"/>
            </a:br>
            <a:r>
              <a:rPr lang="ru-RU" dirty="0"/>
              <a:t/>
            </a:r>
            <a:br>
              <a:rPr lang="ru-RU" dirty="0"/>
            </a:br>
            <a:r>
              <a:rPr lang="ru-RU" b="1" dirty="0" smtClean="0"/>
              <a:t>Спасибо за внимание!</a:t>
            </a:r>
            <a:endParaRPr lang="ru-RU" b="1" dirty="0"/>
          </a:p>
        </p:txBody>
      </p:sp>
    </p:spTree>
    <p:extLst>
      <p:ext uri="{BB962C8B-B14F-4D97-AF65-F5344CB8AC3E}">
        <p14:creationId xmlns:p14="http://schemas.microsoft.com/office/powerpoint/2010/main" val="263358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b="1" dirty="0" smtClean="0">
                <a:latin typeface="Times New Roman" panose="02020603050405020304" pitchFamily="18" charset="0"/>
                <a:cs typeface="Times New Roman" panose="02020603050405020304" pitchFamily="18" charset="0"/>
              </a:rPr>
              <a:t>КВН</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54954" y="2279561"/>
            <a:ext cx="8825659" cy="3740239"/>
          </a:xfrm>
        </p:spPr>
        <p:txBody>
          <a:bodyPr>
            <a:normAutofit lnSpcReduction="10000"/>
          </a:bodyPr>
          <a:lstStyle/>
          <a:p>
            <a:pPr marL="0" indent="0">
              <a:buNone/>
            </a:pPr>
            <a:r>
              <a:rPr lang="ru-RU" b="1" dirty="0" smtClean="0">
                <a:latin typeface="Times New Roman" panose="02020603050405020304" pitchFamily="18" charset="0"/>
                <a:cs typeface="Times New Roman" panose="02020603050405020304" pitchFamily="18" charset="0"/>
              </a:rPr>
              <a:t>Задание 1.</a:t>
            </a:r>
          </a:p>
          <a:p>
            <a:pPr marL="0" indent="0">
              <a:buNone/>
            </a:pPr>
            <a:r>
              <a:rPr lang="ru-RU" b="1" dirty="0" smtClean="0">
                <a:latin typeface="Times New Roman" panose="02020603050405020304" pitchFamily="18" charset="0"/>
                <a:cs typeface="Times New Roman" panose="02020603050405020304" pitchFamily="18" charset="0"/>
              </a:rPr>
              <a:t>Вопросы 1 команде:</a:t>
            </a:r>
          </a:p>
          <a:p>
            <a:pPr marL="0" indent="0">
              <a:buNone/>
            </a:pPr>
            <a:r>
              <a:rPr lang="ru-RU" sz="2000" dirty="0" smtClean="0">
                <a:latin typeface="Times New Roman" panose="02020603050405020304" pitchFamily="18" charset="0"/>
                <a:cs typeface="Times New Roman" panose="02020603050405020304" pitchFamily="18" charset="0"/>
              </a:rPr>
              <a:t>Назовите формы речи?</a:t>
            </a:r>
          </a:p>
          <a:p>
            <a:pPr marL="0" indent="0">
              <a:buNone/>
            </a:pPr>
            <a:r>
              <a:rPr lang="ru-RU" sz="2000" dirty="0" smtClean="0">
                <a:latin typeface="Times New Roman" panose="02020603050405020304" pitchFamily="18" charset="0"/>
                <a:cs typeface="Times New Roman" panose="02020603050405020304" pitchFamily="18" charset="0"/>
              </a:rPr>
              <a:t>Какие умения развиваются в диалоге?</a:t>
            </a:r>
          </a:p>
          <a:p>
            <a:pPr marL="0" indent="0">
              <a:buNone/>
            </a:pPr>
            <a:r>
              <a:rPr lang="ru-RU" sz="2000" dirty="0" smtClean="0">
                <a:latin typeface="Times New Roman" panose="02020603050405020304" pitchFamily="18" charset="0"/>
                <a:cs typeface="Times New Roman" panose="02020603050405020304" pitchFamily="18" charset="0"/>
              </a:rPr>
              <a:t>Какие формы работы используют при обучении детей связной речи?</a:t>
            </a:r>
          </a:p>
          <a:p>
            <a:pPr marL="0" indent="0">
              <a:buNone/>
            </a:pPr>
            <a:r>
              <a:rPr lang="ru-RU" sz="2000" dirty="0" smtClean="0">
                <a:latin typeface="Times New Roman" panose="02020603050405020304" pitchFamily="18" charset="0"/>
                <a:cs typeface="Times New Roman" panose="02020603050405020304" pitchFamily="18" charset="0"/>
              </a:rPr>
              <a:t>Назовите структуру повествования?</a:t>
            </a:r>
          </a:p>
          <a:p>
            <a:pPr marL="0" indent="0">
              <a:buNone/>
            </a:pPr>
            <a:r>
              <a:rPr lang="ru-RU" sz="2000" dirty="0" smtClean="0">
                <a:latin typeface="Times New Roman" panose="02020603050405020304" pitchFamily="18" charset="0"/>
                <a:cs typeface="Times New Roman" panose="02020603050405020304" pitchFamily="18" charset="0"/>
              </a:rPr>
              <a:t>Разговор двоих или нескольких на тему, связанную с какой-либо ситуацией?</a:t>
            </a:r>
          </a:p>
          <a:p>
            <a:pPr marL="0" indent="0">
              <a:buNone/>
            </a:pPr>
            <a:r>
              <a:rPr lang="ru-RU" sz="2000" dirty="0" smtClean="0">
                <a:latin typeface="Times New Roman" panose="02020603050405020304" pitchFamily="18" charset="0"/>
                <a:cs typeface="Times New Roman" panose="02020603050405020304" pitchFamily="18" charset="0"/>
              </a:rPr>
              <a:t>Речь одного собеседника, обращенная к слушателям?</a:t>
            </a:r>
          </a:p>
          <a:p>
            <a:pPr marL="0" indent="0">
              <a:buNone/>
            </a:pP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028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669701"/>
            <a:ext cx="8761413" cy="1313645"/>
          </a:xfrm>
        </p:spPr>
        <p:txBody>
          <a:bodyPr/>
          <a:lstStyle/>
          <a:p>
            <a:r>
              <a:rPr lang="ru-RU" sz="2000" b="1" dirty="0" smtClean="0">
                <a:latin typeface="Times New Roman" panose="02020603050405020304" pitchFamily="18" charset="0"/>
                <a:cs typeface="Times New Roman" panose="02020603050405020304" pitchFamily="18" charset="0"/>
              </a:rPr>
              <a:t>Цель: создание условий для совершенствования профессиональной компетентности педагогов ДОУ в области знаний ФГОС дошкольного образования.</a:t>
            </a:r>
            <a:endParaRPr lang="ru-RU" sz="2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54954" y="1983346"/>
            <a:ext cx="8825659" cy="4649273"/>
          </a:xfrm>
        </p:spPr>
        <p:txBody>
          <a:bodyPr>
            <a:normAutofit/>
          </a:bodyPr>
          <a:lstStyle/>
          <a:p>
            <a:r>
              <a:rPr lang="ru-RU" sz="2000" dirty="0" smtClean="0">
                <a:latin typeface="Times New Roman" panose="02020603050405020304" pitchFamily="18" charset="0"/>
                <a:cs typeface="Times New Roman" panose="02020603050405020304" pitchFamily="18" charset="0"/>
              </a:rPr>
              <a:t>Задачи:</a:t>
            </a:r>
          </a:p>
          <a:p>
            <a:r>
              <a:rPr lang="ru-RU" sz="2000" dirty="0" smtClean="0">
                <a:latin typeface="Times New Roman" panose="02020603050405020304" pitchFamily="18" charset="0"/>
                <a:cs typeface="Times New Roman" panose="02020603050405020304" pitchFamily="18" charset="0"/>
              </a:rPr>
              <a:t>- обсудить содержание образовательной области: речевое развитие ребенка в ФГОС ДО;</a:t>
            </a:r>
          </a:p>
          <a:p>
            <a:r>
              <a:rPr lang="ru-RU" sz="2000" dirty="0" smtClean="0">
                <a:latin typeface="Times New Roman" panose="02020603050405020304" pitchFamily="18" charset="0"/>
                <a:cs typeface="Times New Roman" panose="02020603050405020304" pitchFamily="18" charset="0"/>
              </a:rPr>
              <a:t>- совершенствование работы педагогов по речевому развитию дошкольников;</a:t>
            </a:r>
          </a:p>
          <a:p>
            <a:r>
              <a:rPr lang="ru-RU" sz="2000" dirty="0" smtClean="0">
                <a:latin typeface="Times New Roman" panose="02020603050405020304" pitchFamily="18" charset="0"/>
                <a:cs typeface="Times New Roman" panose="02020603050405020304" pitchFamily="18" charset="0"/>
              </a:rPr>
              <a:t>- в игровой форме систематизировать теоритические знания педагогов по формированию связной речи у дошкольников, развивать кругозор;</a:t>
            </a:r>
          </a:p>
          <a:p>
            <a:r>
              <a:rPr lang="ru-RU" sz="2000" dirty="0" smtClean="0">
                <a:latin typeface="Times New Roman" panose="02020603050405020304" pitchFamily="18" charset="0"/>
                <a:cs typeface="Times New Roman" panose="02020603050405020304" pitchFamily="18" charset="0"/>
              </a:rPr>
              <a:t>- развивать у педагогов умения применять современные педагогические технологии, игровые методы и приемы для формирования речи дошкольников;</a:t>
            </a:r>
          </a:p>
          <a:p>
            <a:r>
              <a:rPr lang="ru-RU" sz="2000" dirty="0" smtClean="0">
                <a:latin typeface="Times New Roman" panose="02020603050405020304" pitchFamily="18" charset="0"/>
                <a:cs typeface="Times New Roman" panose="02020603050405020304" pitchFamily="18" charset="0"/>
              </a:rPr>
              <a:t>- повысить интерес педагогов к проблеме формирования речи дошкольников.</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165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7200" b="1" dirty="0" smtClean="0">
                <a:latin typeface="Times New Roman" panose="02020603050405020304" pitchFamily="18" charset="0"/>
                <a:cs typeface="Times New Roman" panose="02020603050405020304" pitchFamily="18" charset="0"/>
              </a:rPr>
              <a:t>Повестка.</a:t>
            </a:r>
            <a:endParaRPr lang="ru-RU" sz="7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54954" y="2228045"/>
            <a:ext cx="8825659" cy="3791755"/>
          </a:xfrm>
        </p:spPr>
        <p:txBody>
          <a:bodyPr>
            <a:normAutofit fontScale="85000" lnSpcReduction="20000"/>
          </a:bodyPr>
          <a:lstStyle/>
          <a:p>
            <a:pPr marL="0" indent="0">
              <a:buNone/>
            </a:pPr>
            <a:r>
              <a:rPr lang="ru-RU" sz="2800" dirty="0" smtClean="0">
                <a:latin typeface="Times New Roman" panose="02020603050405020304" pitchFamily="18" charset="0"/>
                <a:cs typeface="Times New Roman" panose="02020603050405020304" pitchFamily="18" charset="0"/>
              </a:rPr>
              <a:t>1.Теоритическая часть:</a:t>
            </a:r>
          </a:p>
          <a:p>
            <a:pPr marL="0" indent="0">
              <a:buNone/>
            </a:pPr>
            <a:r>
              <a:rPr lang="ru-RU" sz="2800" dirty="0" smtClean="0">
                <a:latin typeface="Times New Roman" panose="02020603050405020304" pitchFamily="18" charset="0"/>
                <a:cs typeface="Times New Roman" panose="02020603050405020304" pitchFamily="18" charset="0"/>
              </a:rPr>
              <a:t>- ФГОС: речевое развитие.</a:t>
            </a:r>
          </a:p>
          <a:p>
            <a:pPr marL="0" indent="0">
              <a:buNone/>
            </a:pPr>
            <a:r>
              <a:rPr lang="ru-RU" sz="2800" dirty="0" smtClean="0">
                <a:latin typeface="Times New Roman" panose="02020603050405020304" pitchFamily="18" charset="0"/>
                <a:cs typeface="Times New Roman" panose="02020603050405020304" pitchFamily="18" charset="0"/>
              </a:rPr>
              <a:t>-Актуальность проблемы речевого развития детей дошкольного возраста.</a:t>
            </a:r>
          </a:p>
          <a:p>
            <a:pPr marL="0" indent="0">
              <a:buNone/>
            </a:pPr>
            <a:r>
              <a:rPr lang="ru-RU" sz="2800" dirty="0" smtClean="0">
                <a:latin typeface="Times New Roman" panose="02020603050405020304" pitchFamily="18" charset="0"/>
                <a:cs typeface="Times New Roman" panose="02020603050405020304" pitchFamily="18" charset="0"/>
              </a:rPr>
              <a:t>2. Практическая часть:</a:t>
            </a:r>
          </a:p>
          <a:p>
            <a:pPr marL="0" indent="0">
              <a:buNone/>
            </a:pPr>
            <a:r>
              <a:rPr lang="ru-RU" sz="2800" dirty="0" smtClean="0">
                <a:latin typeface="Times New Roman" panose="02020603050405020304" pitchFamily="18" charset="0"/>
                <a:cs typeface="Times New Roman" panose="02020603050405020304" pitchFamily="18" charset="0"/>
              </a:rPr>
              <a:t>- Выступление педагогов: использование игровых форм и методов, современных педагогических технологий, направленных на развитие речи дошкольников.</a:t>
            </a:r>
          </a:p>
          <a:p>
            <a:pPr marL="0" indent="0">
              <a:buNone/>
            </a:pPr>
            <a:r>
              <a:rPr lang="ru-RU" sz="2800" dirty="0" smtClean="0">
                <a:latin typeface="Times New Roman" panose="02020603050405020304" pitchFamily="18" charset="0"/>
                <a:cs typeface="Times New Roman" panose="02020603050405020304" pitchFamily="18" charset="0"/>
              </a:rPr>
              <a:t>-КВН (деловая игра) для педагогов.</a:t>
            </a:r>
          </a:p>
          <a:p>
            <a:pPr marL="0" indent="0">
              <a:buNone/>
            </a:pPr>
            <a:r>
              <a:rPr lang="ru-RU" sz="2800" dirty="0" smtClean="0">
                <a:latin typeface="Times New Roman" panose="02020603050405020304" pitchFamily="18" charset="0"/>
                <a:cs typeface="Times New Roman" panose="02020603050405020304" pitchFamily="18" charset="0"/>
              </a:rPr>
              <a:t>- Проект решения.</a:t>
            </a:r>
          </a:p>
        </p:txBody>
      </p:sp>
    </p:spTree>
    <p:extLst>
      <p:ext uri="{BB962C8B-B14F-4D97-AF65-F5344CB8AC3E}">
        <p14:creationId xmlns:p14="http://schemas.microsoft.com/office/powerpoint/2010/main" val="2112249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800" b="1" dirty="0" smtClean="0">
                <a:cs typeface="Aharoni" panose="02010803020104030203" pitchFamily="2" charset="-79"/>
              </a:rPr>
              <a:t>    ФГОС пункт 1.9.</a:t>
            </a:r>
            <a:endParaRPr lang="ru-RU" sz="4800" b="1" dirty="0">
              <a:cs typeface="Aharoni" panose="02010803020104030203" pitchFamily="2" charset="-79"/>
            </a:endParaRPr>
          </a:p>
        </p:txBody>
      </p:sp>
      <p:sp>
        <p:nvSpPr>
          <p:cNvPr id="3" name="Объект 2"/>
          <p:cNvSpPr>
            <a:spLocks noGrp="1"/>
          </p:cNvSpPr>
          <p:nvPr>
            <p:ph idx="1"/>
          </p:nvPr>
        </p:nvSpPr>
        <p:spPr/>
        <p:txBody>
          <a:bodyPr>
            <a:normAutofit/>
          </a:bodyPr>
          <a:lstStyle/>
          <a:p>
            <a:r>
              <a:rPr lang="ru-RU" sz="3200" dirty="0" smtClean="0">
                <a:latin typeface="Times New Roman" panose="02020603050405020304" pitchFamily="18" charset="0"/>
                <a:cs typeface="Times New Roman" panose="02020603050405020304" pitchFamily="18" charset="0"/>
              </a:rPr>
              <a:t>Образовательные программы ДОО реализуются на государственном языке. Программа может быть реализована и на языке народов России, но не в ущерб русскому языку. Т.е. русский язык в Российской Федерации все должны изучать с детства.</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300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772732"/>
            <a:ext cx="8761413" cy="901522"/>
          </a:xfrm>
        </p:spPr>
        <p:txBody>
          <a:bodyPr/>
          <a:lstStyle/>
          <a:p>
            <a:pPr algn="ctr"/>
            <a:r>
              <a:rPr lang="ru-RU" sz="2800" b="1" dirty="0" smtClean="0">
                <a:latin typeface="Times New Roman" panose="02020603050405020304" pitchFamily="18" charset="0"/>
                <a:cs typeface="Times New Roman" panose="02020603050405020304" pitchFamily="18" charset="0"/>
              </a:rPr>
              <a:t>ФГОС 2 раздел </a:t>
            </a:r>
            <a:br>
              <a:rPr lang="ru-RU" sz="28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«Требования к структуре образовательной программы и ее объему»  </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54954" y="2176529"/>
            <a:ext cx="8825659" cy="4301543"/>
          </a:xfrm>
        </p:spPr>
        <p:txBody>
          <a:bodyPr>
            <a:normAutofit/>
          </a:bodyPr>
          <a:lstStyle/>
          <a:p>
            <a:r>
              <a:rPr lang="ru-RU" dirty="0" smtClean="0">
                <a:latin typeface="Times New Roman" panose="02020603050405020304" pitchFamily="18" charset="0"/>
                <a:cs typeface="Times New Roman" panose="02020603050405020304" pitchFamily="18" charset="0"/>
              </a:rPr>
              <a:t>П.2.6. материалы о структуре программы по речевому развитию.</a:t>
            </a:r>
          </a:p>
          <a:p>
            <a:pPr marL="0" indent="0">
              <a:buNone/>
            </a:pPr>
            <a:r>
              <a:rPr lang="ru-RU" b="1" dirty="0" smtClean="0">
                <a:latin typeface="Times New Roman" panose="02020603050405020304" pitchFamily="18" charset="0"/>
                <a:cs typeface="Times New Roman" panose="02020603050405020304" pitchFamily="18" charset="0"/>
              </a:rPr>
              <a:t>      7 компонентов речевого развития:</a:t>
            </a:r>
          </a:p>
          <a:p>
            <a:pPr marL="0" indent="0">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 Владение речью как средством общения и культуры;</a:t>
            </a:r>
          </a:p>
          <a:p>
            <a:pPr marL="0" indent="0">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 Обогащение активного словаря;</a:t>
            </a:r>
          </a:p>
          <a:p>
            <a:pPr marL="0" indent="0">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 Развитие связной речи (диалогической, монологической);</a:t>
            </a:r>
          </a:p>
          <a:p>
            <a:pPr marL="0" indent="0">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 Развитие речевого творчества;</a:t>
            </a:r>
          </a:p>
          <a:p>
            <a:pPr marL="0" indent="0">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 Развитие звуковой и интонационной культуры речи, фонематического слуха;</a:t>
            </a:r>
          </a:p>
          <a:p>
            <a:pPr marL="0" indent="0">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 Знакомство с книжной культурой, понимание на слух текстов различных жанров детской литературы;</a:t>
            </a:r>
          </a:p>
          <a:p>
            <a:pPr marL="0" indent="0">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 формирование звуковой аналитико-синтетической активности, как предпосылки обучения грамоте.</a:t>
            </a:r>
          </a:p>
          <a:p>
            <a:pPr marL="0" indent="0">
              <a:buNone/>
            </a:pPr>
            <a:endParaRPr lang="ru-RU" dirty="0"/>
          </a:p>
        </p:txBody>
      </p:sp>
    </p:spTree>
    <p:extLst>
      <p:ext uri="{BB962C8B-B14F-4D97-AF65-F5344CB8AC3E}">
        <p14:creationId xmlns:p14="http://schemas.microsoft.com/office/powerpoint/2010/main" val="2640265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973668"/>
            <a:ext cx="10011029" cy="706964"/>
          </a:xfrm>
        </p:spPr>
        <p:txBody>
          <a:bodyPr/>
          <a:lstStyle/>
          <a:p>
            <a:pPr algn="ctr"/>
            <a:r>
              <a:rPr lang="ru-RU" sz="2800" b="1" dirty="0" smtClean="0">
                <a:latin typeface="Times New Roman" panose="02020603050405020304" pitchFamily="18" charset="0"/>
                <a:cs typeface="Times New Roman" panose="02020603050405020304" pitchFamily="18" charset="0"/>
              </a:rPr>
              <a:t>Актуальность  проблемы речевого </a:t>
            </a:r>
            <a:br>
              <a:rPr lang="ru-RU" sz="28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развития </a:t>
            </a:r>
            <a:br>
              <a:rPr lang="ru-RU" sz="28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детей дошкольного возраста</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86773" y="2241609"/>
            <a:ext cx="8825659" cy="3424407"/>
          </a:xfrm>
        </p:spPr>
        <p:txBody>
          <a:bodyPr>
            <a:noAutofit/>
          </a:bodyPr>
          <a:lstStyle/>
          <a:p>
            <a:pPr marL="0" indent="0">
              <a:buNone/>
            </a:pPr>
            <a:r>
              <a:rPr lang="ru-RU" sz="2800" b="1" dirty="0" smtClean="0">
                <a:latin typeface="Times New Roman" panose="02020603050405020304" pitchFamily="18" charset="0"/>
                <a:cs typeface="Times New Roman" panose="02020603050405020304" pitchFamily="18" charset="0"/>
              </a:rPr>
              <a:t>Говорить умеют почти все, но говорить правильно умеют лишь единицы из нас. Разговаривая с другими, мы пользуемся речью как средством передачи своих мыслей. Речь является для нас одной из главных потребностей и функций человека. Именно через общение с другими людьми </a:t>
            </a:r>
          </a:p>
          <a:p>
            <a:pPr marL="0" indent="0">
              <a:buNone/>
            </a:pPr>
            <a:r>
              <a:rPr lang="ru-RU" sz="2800" b="1" dirty="0" smtClean="0">
                <a:latin typeface="Times New Roman" panose="02020603050405020304" pitchFamily="18" charset="0"/>
                <a:cs typeface="Times New Roman" panose="02020603050405020304" pitchFamily="18" charset="0"/>
              </a:rPr>
              <a:t>человек реализует себя как личность.</a:t>
            </a:r>
            <a:endParaRPr lang="ru-RU" sz="28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397025" y="4533362"/>
            <a:ext cx="3644721" cy="1898693"/>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43615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973668"/>
            <a:ext cx="8761413" cy="1331650"/>
          </a:xfrm>
        </p:spPr>
        <p:txBody>
          <a:bodyPr/>
          <a:lstStyle/>
          <a:p>
            <a:pPr algn="ctr"/>
            <a:r>
              <a:rPr lang="ru-RU" b="1" dirty="0" smtClean="0">
                <a:latin typeface="Times New Roman" panose="02020603050405020304" pitchFamily="18" charset="0"/>
                <a:cs typeface="Times New Roman" panose="02020603050405020304" pitchFamily="18" charset="0"/>
              </a:rPr>
              <a:t>Причины низкого уровня развития речи:</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20000"/>
          </a:bodyPr>
          <a:lstStyle/>
          <a:p>
            <a:pPr>
              <a:buFontTx/>
              <a:buChar char="-"/>
            </a:pPr>
            <a:r>
              <a:rPr lang="ru-RU" sz="2800" dirty="0" smtClean="0">
                <a:latin typeface="Times New Roman" panose="02020603050405020304" pitchFamily="18" charset="0"/>
                <a:cs typeface="Times New Roman" panose="02020603050405020304" pitchFamily="18" charset="0"/>
              </a:rPr>
              <a:t>Половина детей дошкольного возраста отличаются недостаточно сформированным навыком </a:t>
            </a:r>
            <a:r>
              <a:rPr lang="ru-RU" sz="2800" dirty="0">
                <a:latin typeface="Times New Roman" panose="02020603050405020304" pitchFamily="18" charset="0"/>
                <a:cs typeface="Times New Roman" panose="02020603050405020304" pitchFamily="18" charset="0"/>
              </a:rPr>
              <a:t>с</a:t>
            </a:r>
            <a:r>
              <a:rPr lang="ru-RU" sz="2800" dirty="0" smtClean="0">
                <a:latin typeface="Times New Roman" panose="02020603050405020304" pitchFamily="18" charset="0"/>
                <a:cs typeface="Times New Roman" panose="02020603050405020304" pitchFamily="18" charset="0"/>
              </a:rPr>
              <a:t>вязного высказывания</a:t>
            </a:r>
            <a:r>
              <a:rPr lang="ru-RU" sz="2800" dirty="0" smtClean="0">
                <a:latin typeface="Times New Roman" panose="02020603050405020304" pitchFamily="18" charset="0"/>
                <a:cs typeface="Times New Roman" panose="02020603050405020304" pitchFamily="18" charset="0"/>
              </a:rPr>
              <a:t>;</a:t>
            </a:r>
          </a:p>
          <a:p>
            <a:pPr>
              <a:buFontTx/>
              <a:buChar char="-"/>
            </a:pPr>
            <a:r>
              <a:rPr lang="ru-RU" sz="2800" dirty="0" smtClean="0">
                <a:latin typeface="Times New Roman" panose="02020603050405020304" pitchFamily="18" charset="0"/>
                <a:cs typeface="Times New Roman" panose="02020603050405020304" pitchFamily="18" charset="0"/>
              </a:rPr>
              <a:t>Национальный состав групп (двуязычные </a:t>
            </a:r>
          </a:p>
          <a:p>
            <a:pPr>
              <a:buFontTx/>
              <a:buChar char="-"/>
            </a:pPr>
            <a:r>
              <a:rPr lang="ru-RU" sz="2800" dirty="0" smtClean="0">
                <a:latin typeface="Times New Roman" panose="02020603050405020304" pitchFamily="18" charset="0"/>
                <a:cs typeface="Times New Roman" panose="02020603050405020304" pitchFamily="18" charset="0"/>
              </a:rPr>
              <a:t>дети - </a:t>
            </a:r>
            <a:r>
              <a:rPr lang="ru-RU" sz="2800" dirty="0" err="1" smtClean="0">
                <a:latin typeface="Times New Roman" panose="02020603050405020304" pitchFamily="18" charset="0"/>
                <a:cs typeface="Times New Roman" panose="02020603050405020304" pitchFamily="18" charset="0"/>
              </a:rPr>
              <a:t>белингвы</a:t>
            </a:r>
            <a:r>
              <a:rPr lang="ru-RU" sz="2800" dirty="0" smtClean="0">
                <a:latin typeface="Times New Roman" panose="02020603050405020304" pitchFamily="18" charset="0"/>
                <a:cs typeface="Times New Roman" panose="02020603050405020304" pitchFamily="18" charset="0"/>
              </a:rPr>
              <a:t>);</a:t>
            </a:r>
            <a:endParaRPr lang="ru-RU" sz="2800" dirty="0" smtClean="0">
              <a:latin typeface="Times New Roman" panose="02020603050405020304" pitchFamily="18" charset="0"/>
              <a:cs typeface="Times New Roman" panose="02020603050405020304" pitchFamily="18" charset="0"/>
            </a:endParaRPr>
          </a:p>
          <a:p>
            <a:pPr marL="0" indent="0">
              <a:buNone/>
            </a:pPr>
            <a:r>
              <a:rPr lang="ru-RU" sz="2800" dirty="0" smtClean="0">
                <a:latin typeface="Times New Roman" panose="02020603050405020304" pitchFamily="18" charset="0"/>
                <a:cs typeface="Times New Roman" panose="02020603050405020304" pitchFamily="18" charset="0"/>
              </a:rPr>
              <a:t>-   Недостаточная подготовка к занятию;</a:t>
            </a:r>
          </a:p>
          <a:p>
            <a:pPr marL="0" indent="0">
              <a:buNone/>
            </a:pPr>
            <a:r>
              <a:rPr lang="ru-RU" sz="2800" dirty="0" smtClean="0">
                <a:latin typeface="Times New Roman" panose="02020603050405020304" pitchFamily="18" charset="0"/>
                <a:cs typeface="Times New Roman" panose="02020603050405020304" pitchFamily="18" charset="0"/>
              </a:rPr>
              <a:t>-   Культура речи педагога; </a:t>
            </a:r>
          </a:p>
          <a:p>
            <a:pPr>
              <a:buFontTx/>
              <a:buChar char="-"/>
            </a:pPr>
            <a:r>
              <a:rPr lang="ru-RU" sz="2800" dirty="0" smtClean="0">
                <a:latin typeface="Times New Roman" panose="02020603050405020304" pitchFamily="18" charset="0"/>
                <a:cs typeface="Times New Roman" panose="02020603050405020304" pitchFamily="18" charset="0"/>
              </a:rPr>
              <a:t>Родители. </a:t>
            </a:r>
            <a:endParaRPr lang="ru-RU" sz="2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5662" y="3773511"/>
            <a:ext cx="3451538" cy="2768958"/>
          </a:xfrm>
          <a:prstGeom prst="rect">
            <a:avLst/>
          </a:prstGeom>
          <a:solidFill>
            <a:srgbClr val="FFFFFF">
              <a:shade val="85000"/>
            </a:srgbClr>
          </a:solidFill>
          <a:ln w="190500" cap="sq">
            <a:solidFill>
              <a:schemeClr val="accent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20925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Понятие связной речи и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её значение для развития ребенка</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54954" y="2215165"/>
            <a:ext cx="8825659" cy="4314423"/>
          </a:xfrm>
        </p:spPr>
        <p:txBody>
          <a:bodyPr>
            <a:normAutofit lnSpcReduction="10000"/>
          </a:bodyPr>
          <a:lstStyle/>
          <a:p>
            <a:pPr marL="0" indent="0">
              <a:buNone/>
            </a:pPr>
            <a:r>
              <a:rPr lang="ru-RU" sz="2400" dirty="0" smtClean="0">
                <a:latin typeface="Times New Roman" panose="02020603050405020304" pitchFamily="18" charset="0"/>
                <a:cs typeface="Times New Roman" panose="02020603050405020304" pitchFamily="18" charset="0"/>
              </a:rPr>
              <a:t>Под связной речью понимают смысловое развернутое высказывание (ряд логически сочетающихся предложений), обеспечивающее общение и взаимопонимание. Связность, считал </a:t>
            </a:r>
            <a:r>
              <a:rPr lang="ru-RU" sz="2400" dirty="0" err="1" smtClean="0">
                <a:latin typeface="Times New Roman" panose="02020603050405020304" pitchFamily="18" charset="0"/>
                <a:cs typeface="Times New Roman" panose="02020603050405020304" pitchFamily="18" charset="0"/>
              </a:rPr>
              <a:t>С.Л.Рубинштейн</a:t>
            </a:r>
            <a:r>
              <a:rPr lang="ru-RU" sz="2400" dirty="0" smtClean="0">
                <a:latin typeface="Times New Roman" panose="02020603050405020304" pitchFamily="18" charset="0"/>
                <a:cs typeface="Times New Roman" panose="02020603050405020304" pitchFamily="18" charset="0"/>
              </a:rPr>
              <a:t>, это «адекватность речевого оформления мысли говорящего или пишущего с точки зрения ее понятности для слушателя или читателя». Следовательно, основной характеристикой связной речи является ее понятность для собеседника.</a:t>
            </a:r>
          </a:p>
          <a:p>
            <a:pPr marL="0" indent="0">
              <a:buNone/>
            </a:pPr>
            <a:r>
              <a:rPr lang="ru-RU" sz="3200" b="1" dirty="0" smtClean="0">
                <a:latin typeface="Times New Roman" panose="02020603050405020304" pitchFamily="18" charset="0"/>
                <a:cs typeface="Times New Roman" panose="02020603050405020304" pitchFamily="18" charset="0"/>
              </a:rPr>
              <a:t>Связная речь – это такая речь, которая отражает все существенные стороны </a:t>
            </a:r>
          </a:p>
          <a:p>
            <a:pPr marL="0" indent="0">
              <a:buNone/>
            </a:pPr>
            <a:r>
              <a:rPr lang="ru-RU" sz="3200" b="1" dirty="0" smtClean="0">
                <a:latin typeface="Times New Roman" panose="02020603050405020304" pitchFamily="18" charset="0"/>
                <a:cs typeface="Times New Roman" panose="02020603050405020304" pitchFamily="18" charset="0"/>
              </a:rPr>
              <a:t>своего предметного содержания.</a:t>
            </a:r>
            <a:endParaRPr lang="ru-RU" sz="32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2180" y="3593206"/>
            <a:ext cx="3142445" cy="3264795"/>
          </a:xfrm>
          <a:prstGeom prst="rect">
            <a:avLst/>
          </a:prstGeom>
          <a:solidFill>
            <a:srgbClr val="FFFFFF">
              <a:shade val="85000"/>
            </a:srgbClr>
          </a:solidFill>
          <a:ln w="101600" cap="sq">
            <a:solidFill>
              <a:schemeClr val="accent1"/>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322090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695459"/>
            <a:ext cx="8761413" cy="985173"/>
          </a:xfrm>
        </p:spPr>
        <p:txBody>
          <a:bodyPr/>
          <a:lstStyle/>
          <a:p>
            <a:pPr algn="ctr"/>
            <a:r>
              <a:rPr lang="ru-RU" b="1" dirty="0" smtClean="0">
                <a:latin typeface="Times New Roman" panose="02020603050405020304" pitchFamily="18" charset="0"/>
                <a:cs typeface="Times New Roman" panose="02020603050405020304" pitchFamily="18" charset="0"/>
              </a:rPr>
              <a:t>Основная функция связной речи- коммуникативная</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90708" y="2279561"/>
            <a:ext cx="7950261" cy="3714482"/>
          </a:xfrm>
        </p:spPr>
        <p:txBody>
          <a:bodyPr>
            <a:normAutofit fontScale="92500" lnSpcReduction="20000"/>
          </a:bodyPr>
          <a:lstStyle/>
          <a:p>
            <a:pPr marL="0" indent="0">
              <a:buNone/>
            </a:pPr>
            <a:r>
              <a:rPr lang="ru-RU" sz="2800" dirty="0" smtClean="0">
                <a:latin typeface="Times New Roman" panose="02020603050405020304" pitchFamily="18" charset="0"/>
                <a:cs typeface="Times New Roman" panose="02020603050405020304" pitchFamily="18" charset="0"/>
              </a:rPr>
              <a:t>Она осуществляется в двух основных формах </a:t>
            </a:r>
            <a:r>
              <a:rPr lang="ru-RU" sz="2800" b="1" dirty="0" smtClean="0">
                <a:latin typeface="Times New Roman" panose="02020603050405020304" pitchFamily="18" charset="0"/>
                <a:cs typeface="Times New Roman" panose="02020603050405020304" pitchFamily="18" charset="0"/>
              </a:rPr>
              <a:t>– диалоге и монологе. </a:t>
            </a:r>
            <a:r>
              <a:rPr lang="ru-RU" sz="2800" dirty="0" smtClean="0">
                <a:latin typeface="Times New Roman" panose="02020603050405020304" pitchFamily="18" charset="0"/>
                <a:cs typeface="Times New Roman" panose="02020603050405020304" pitchFamily="18" charset="0"/>
              </a:rPr>
              <a:t>Каждая из этих форм имеет свои особенности, которые определяют характер методики их формирования. </a:t>
            </a:r>
          </a:p>
          <a:p>
            <a:pPr marL="0" indent="0">
              <a:buNone/>
            </a:pPr>
            <a:endParaRPr lang="ru-RU" sz="2800" b="1" dirty="0" smtClean="0">
              <a:latin typeface="Times New Roman" panose="02020603050405020304" pitchFamily="18" charset="0"/>
              <a:cs typeface="Times New Roman" panose="02020603050405020304" pitchFamily="18" charset="0"/>
            </a:endParaRPr>
          </a:p>
          <a:p>
            <a:pPr marL="0" indent="0">
              <a:buNone/>
            </a:pPr>
            <a:r>
              <a:rPr lang="ru-RU" sz="2800" b="1" dirty="0" smtClean="0">
                <a:latin typeface="Times New Roman" panose="02020603050405020304" pitchFamily="18" charset="0"/>
                <a:cs typeface="Times New Roman" panose="02020603050405020304" pitchFamily="18" charset="0"/>
              </a:rPr>
              <a:t>Диалогическая речь </a:t>
            </a:r>
            <a:r>
              <a:rPr lang="ru-RU" sz="2800" dirty="0" smtClean="0">
                <a:latin typeface="Times New Roman" panose="02020603050405020304" pitchFamily="18" charset="0"/>
                <a:cs typeface="Times New Roman" panose="02020603050405020304" pitchFamily="18" charset="0"/>
              </a:rPr>
              <a:t>представляет  собой особенно яркое проявление коммуникативной функции языка. Главной особенностью диалога является чередование говорения одного собеседника с прослушиванием и последующим говорением другого.</a:t>
            </a:r>
            <a:endParaRPr lang="ru-RU" sz="2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1391" y="3193774"/>
            <a:ext cx="3472070" cy="3399198"/>
          </a:xfrm>
          <a:prstGeom prst="rect">
            <a:avLst/>
          </a:prstGeom>
          <a:solidFill>
            <a:srgbClr val="FFFFFF">
              <a:shade val="85000"/>
            </a:srgbClr>
          </a:solidFill>
          <a:ln w="190500" cap="rnd">
            <a:solidFill>
              <a:schemeClr val="accent1"/>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528063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конференц-зал)">
  <a:themeElements>
    <a:clrScheme name="Ион (конференц-зал)">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Ион (конференц-зал)">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конференц-зал)">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965</TotalTime>
  <Words>751</Words>
  <Application>Microsoft Office PowerPoint</Application>
  <PresentationFormat>Широкоэкранный</PresentationFormat>
  <Paragraphs>62</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Aharoni</vt:lpstr>
      <vt:lpstr>Arial</vt:lpstr>
      <vt:lpstr>Century Gothic</vt:lpstr>
      <vt:lpstr>Times New Roman</vt:lpstr>
      <vt:lpstr>Wingdings 3</vt:lpstr>
      <vt:lpstr>Ион (конференц-зал)</vt:lpstr>
      <vt:lpstr>Семинар-практикум  «Речевое развитие дошкольников  с ФГОС ДО»</vt:lpstr>
      <vt:lpstr>Цель: создание условий для совершенствования профессиональной компетентности педагогов ДОУ в области знаний ФГОС дошкольного образования.</vt:lpstr>
      <vt:lpstr>Повестка.</vt:lpstr>
      <vt:lpstr>    ФГОС пункт 1.9.</vt:lpstr>
      <vt:lpstr>ФГОС 2 раздел  «Требования к структуре образовательной программы и ее объему»  </vt:lpstr>
      <vt:lpstr>Актуальность  проблемы речевого  развития  детей дошкольного возраста</vt:lpstr>
      <vt:lpstr>Причины низкого уровня развития речи:</vt:lpstr>
      <vt:lpstr>Понятие связной речи и  её значение для развития ребенка</vt:lpstr>
      <vt:lpstr>Основная функция связной речи- коммуникативная</vt:lpstr>
      <vt:lpstr>Презентация PowerPoint</vt:lpstr>
      <vt:lpstr>Презентация PowerPoint</vt:lpstr>
      <vt:lpstr>              Спасибо за внимание!</vt:lpstr>
      <vt:lpstr>                             КВН</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Семинар-практикум «Речевое развитие дошкольников с ФГОС ДО»</dc:title>
  <dc:creator>Admin</dc:creator>
  <cp:lastModifiedBy>Admin</cp:lastModifiedBy>
  <cp:revision>46</cp:revision>
  <dcterms:created xsi:type="dcterms:W3CDTF">2017-01-23T13:00:48Z</dcterms:created>
  <dcterms:modified xsi:type="dcterms:W3CDTF">2017-03-27T09:41:39Z</dcterms:modified>
</cp:coreProperties>
</file>