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346" r:id="rId5"/>
    <p:sldId id="259" r:id="rId6"/>
    <p:sldId id="347" r:id="rId7"/>
    <p:sldId id="341" r:id="rId8"/>
    <p:sldId id="349" r:id="rId9"/>
    <p:sldId id="288" r:id="rId10"/>
    <p:sldId id="335" r:id="rId11"/>
    <p:sldId id="350" r:id="rId12"/>
    <p:sldId id="292" r:id="rId13"/>
    <p:sldId id="295" r:id="rId14"/>
    <p:sldId id="338" r:id="rId15"/>
    <p:sldId id="337" r:id="rId16"/>
    <p:sldId id="345" r:id="rId17"/>
    <p:sldId id="298" r:id="rId18"/>
    <p:sldId id="300" r:id="rId19"/>
    <p:sldId id="302" r:id="rId20"/>
    <p:sldId id="306" r:id="rId21"/>
    <p:sldId id="308" r:id="rId22"/>
    <p:sldId id="310" r:id="rId23"/>
    <p:sldId id="339" r:id="rId24"/>
    <p:sldId id="312" r:id="rId25"/>
    <p:sldId id="314" r:id="rId26"/>
    <p:sldId id="316" r:id="rId27"/>
    <p:sldId id="317" r:id="rId28"/>
    <p:sldId id="277" r:id="rId29"/>
    <p:sldId id="318" r:id="rId30"/>
    <p:sldId id="343" r:id="rId31"/>
    <p:sldId id="320" r:id="rId32"/>
    <p:sldId id="322" r:id="rId33"/>
    <p:sldId id="324" r:id="rId34"/>
    <p:sldId id="326" r:id="rId35"/>
    <p:sldId id="328" r:id="rId36"/>
    <p:sldId id="330" r:id="rId37"/>
    <p:sldId id="331" r:id="rId38"/>
    <p:sldId id="332" r:id="rId39"/>
    <p:sldId id="273" r:id="rId40"/>
    <p:sldId id="27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00"/>
    <a:srgbClr val="E09A0E"/>
    <a:srgbClr val="EEF40C"/>
    <a:srgbClr val="48E21E"/>
    <a:srgbClr val="F21AB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221" autoAdjust="0"/>
    <p:restoredTop sz="95196" autoAdjust="0"/>
  </p:normalViewPr>
  <p:slideViewPr>
    <p:cSldViewPr>
      <p:cViewPr varScale="1">
        <p:scale>
          <a:sx n="59" d="100"/>
          <a:sy n="59" d="100"/>
        </p:scale>
        <p:origin x="-61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51331C-BB01-4660-9B33-EC699E31E51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1A14E8-AFA9-44C7-8B2A-BECF30F63D07}">
      <dgm:prSet/>
      <dgm:spPr>
        <a:solidFill>
          <a:srgbClr val="92D050"/>
        </a:solidFill>
      </dgm:spPr>
      <dgm:t>
        <a:bodyPr/>
        <a:lstStyle/>
        <a:p>
          <a:pPr rtl="0"/>
          <a:r>
            <a:rPr lang="ru-RU" dirty="0" smtClean="0"/>
            <a:t>1 Знакомство с разными видами растений.</a:t>
          </a:r>
          <a:endParaRPr lang="ru-RU" dirty="0"/>
        </a:p>
      </dgm:t>
    </dgm:pt>
    <dgm:pt modelId="{7BC90D99-650C-46EA-9A5A-E9DF6B35A085}" type="parTrans" cxnId="{86B69E23-81AF-4867-AEA0-F9A9085CFBEF}">
      <dgm:prSet/>
      <dgm:spPr/>
      <dgm:t>
        <a:bodyPr/>
        <a:lstStyle/>
        <a:p>
          <a:endParaRPr lang="ru-RU"/>
        </a:p>
      </dgm:t>
    </dgm:pt>
    <dgm:pt modelId="{B6AD2152-2128-4986-9B5B-707B2E50E3F6}" type="sibTrans" cxnId="{86B69E23-81AF-4867-AEA0-F9A9085CFBEF}">
      <dgm:prSet/>
      <dgm:spPr/>
      <dgm:t>
        <a:bodyPr/>
        <a:lstStyle/>
        <a:p>
          <a:endParaRPr lang="ru-RU"/>
        </a:p>
      </dgm:t>
    </dgm:pt>
    <dgm:pt modelId="{5D5F0DD9-EA3E-4D5D-9FE1-10BBA425A1B0}">
      <dgm:prSet/>
      <dgm:spPr>
        <a:solidFill>
          <a:srgbClr val="92D050"/>
        </a:solidFill>
      </dgm:spPr>
      <dgm:t>
        <a:bodyPr/>
        <a:lstStyle/>
        <a:p>
          <a:pPr rtl="0"/>
          <a:r>
            <a:rPr lang="ru-RU" dirty="0" smtClean="0"/>
            <a:t>2.Наблюдения за деревьями.</a:t>
          </a:r>
          <a:endParaRPr lang="ru-RU" dirty="0"/>
        </a:p>
      </dgm:t>
    </dgm:pt>
    <dgm:pt modelId="{2D354D52-D86F-407C-B80F-AC8EAE1AB71A}" type="parTrans" cxnId="{487FE353-0817-4E29-B245-C5A3DE85365C}">
      <dgm:prSet/>
      <dgm:spPr/>
      <dgm:t>
        <a:bodyPr/>
        <a:lstStyle/>
        <a:p>
          <a:endParaRPr lang="ru-RU"/>
        </a:p>
      </dgm:t>
    </dgm:pt>
    <dgm:pt modelId="{7BA2F128-C5F2-45D8-8B04-70A8BDA54D91}" type="sibTrans" cxnId="{487FE353-0817-4E29-B245-C5A3DE85365C}">
      <dgm:prSet/>
      <dgm:spPr/>
      <dgm:t>
        <a:bodyPr/>
        <a:lstStyle/>
        <a:p>
          <a:endParaRPr lang="ru-RU"/>
        </a:p>
      </dgm:t>
    </dgm:pt>
    <dgm:pt modelId="{5B7CD48D-69AC-4798-9A2A-1A5B5A6B7F58}">
      <dgm:prSet/>
      <dgm:spPr>
        <a:solidFill>
          <a:srgbClr val="92D050"/>
        </a:solidFill>
      </dgm:spPr>
      <dgm:t>
        <a:bodyPr/>
        <a:lstStyle/>
        <a:p>
          <a:pPr rtl="0"/>
          <a:r>
            <a:rPr lang="ru-RU" dirty="0" smtClean="0"/>
            <a:t>3.Сезонные изменения растений</a:t>
          </a:r>
          <a:endParaRPr lang="ru-RU" dirty="0"/>
        </a:p>
      </dgm:t>
    </dgm:pt>
    <dgm:pt modelId="{43C92A52-4D57-4E54-91DD-272CB58E8503}" type="parTrans" cxnId="{F9FD739D-BB42-43D0-9B82-8B802B19BC75}">
      <dgm:prSet/>
      <dgm:spPr/>
      <dgm:t>
        <a:bodyPr/>
        <a:lstStyle/>
        <a:p>
          <a:endParaRPr lang="ru-RU"/>
        </a:p>
      </dgm:t>
    </dgm:pt>
    <dgm:pt modelId="{1C608231-3802-4EAF-B2F6-670AF232F5A0}" type="sibTrans" cxnId="{F9FD739D-BB42-43D0-9B82-8B802B19BC75}">
      <dgm:prSet/>
      <dgm:spPr/>
      <dgm:t>
        <a:bodyPr/>
        <a:lstStyle/>
        <a:p>
          <a:endParaRPr lang="ru-RU"/>
        </a:p>
      </dgm:t>
    </dgm:pt>
    <dgm:pt modelId="{B362EB05-15A8-44F5-B47E-55F3B72AEE09}" type="pres">
      <dgm:prSet presAssocID="{6851331C-BB01-4660-9B33-EC699E31E51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647108-E1D2-42A7-A1B5-B10114A878D6}" type="pres">
      <dgm:prSet presAssocID="{DE1A14E8-AFA9-44C7-8B2A-BECF30F63D07}" presName="horFlow" presStyleCnt="0"/>
      <dgm:spPr/>
    </dgm:pt>
    <dgm:pt modelId="{43FA784F-B608-4DD3-92E3-5D6F73735977}" type="pres">
      <dgm:prSet presAssocID="{DE1A14E8-AFA9-44C7-8B2A-BECF30F63D07}" presName="bigChev" presStyleLbl="node1" presStyleIdx="0" presStyleCnt="3"/>
      <dgm:spPr/>
      <dgm:t>
        <a:bodyPr/>
        <a:lstStyle/>
        <a:p>
          <a:endParaRPr lang="ru-RU"/>
        </a:p>
      </dgm:t>
    </dgm:pt>
    <dgm:pt modelId="{02C1F278-A952-47A1-BAD3-7854850CE519}" type="pres">
      <dgm:prSet presAssocID="{DE1A14E8-AFA9-44C7-8B2A-BECF30F63D07}" presName="vSp" presStyleCnt="0"/>
      <dgm:spPr/>
    </dgm:pt>
    <dgm:pt modelId="{173B65C3-24CE-44A8-A06C-9CC3E4AE1128}" type="pres">
      <dgm:prSet presAssocID="{5D5F0DD9-EA3E-4D5D-9FE1-10BBA425A1B0}" presName="horFlow" presStyleCnt="0"/>
      <dgm:spPr/>
    </dgm:pt>
    <dgm:pt modelId="{0D054B83-8F9E-4F37-A3F9-3E6DD0936BA4}" type="pres">
      <dgm:prSet presAssocID="{5D5F0DD9-EA3E-4D5D-9FE1-10BBA425A1B0}" presName="bigChev" presStyleLbl="node1" presStyleIdx="1" presStyleCnt="3"/>
      <dgm:spPr/>
      <dgm:t>
        <a:bodyPr/>
        <a:lstStyle/>
        <a:p>
          <a:endParaRPr lang="ru-RU"/>
        </a:p>
      </dgm:t>
    </dgm:pt>
    <dgm:pt modelId="{F02690B4-B06E-4569-BD9E-BBC5E442640E}" type="pres">
      <dgm:prSet presAssocID="{5D5F0DD9-EA3E-4D5D-9FE1-10BBA425A1B0}" presName="vSp" presStyleCnt="0"/>
      <dgm:spPr/>
    </dgm:pt>
    <dgm:pt modelId="{2351D869-1396-443D-875F-5E7AC935E777}" type="pres">
      <dgm:prSet presAssocID="{5B7CD48D-69AC-4798-9A2A-1A5B5A6B7F58}" presName="horFlow" presStyleCnt="0"/>
      <dgm:spPr/>
    </dgm:pt>
    <dgm:pt modelId="{DBE19E30-88C5-40AF-A700-EF8BC1D3A4D1}" type="pres">
      <dgm:prSet presAssocID="{5B7CD48D-69AC-4798-9A2A-1A5B5A6B7F58}" presName="bigChev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F9FD739D-BB42-43D0-9B82-8B802B19BC75}" srcId="{6851331C-BB01-4660-9B33-EC699E31E517}" destId="{5B7CD48D-69AC-4798-9A2A-1A5B5A6B7F58}" srcOrd="2" destOrd="0" parTransId="{43C92A52-4D57-4E54-91DD-272CB58E8503}" sibTransId="{1C608231-3802-4EAF-B2F6-670AF232F5A0}"/>
    <dgm:cxn modelId="{2FE409DF-2F23-4551-A277-154B77E7DAD3}" type="presOf" srcId="{DE1A14E8-AFA9-44C7-8B2A-BECF30F63D07}" destId="{43FA784F-B608-4DD3-92E3-5D6F73735977}" srcOrd="0" destOrd="0" presId="urn:microsoft.com/office/officeart/2005/8/layout/lProcess3"/>
    <dgm:cxn modelId="{11DD4A79-B5E5-46D7-A5B5-127D2D197F8B}" type="presOf" srcId="{5D5F0DD9-EA3E-4D5D-9FE1-10BBA425A1B0}" destId="{0D054B83-8F9E-4F37-A3F9-3E6DD0936BA4}" srcOrd="0" destOrd="0" presId="urn:microsoft.com/office/officeart/2005/8/layout/lProcess3"/>
    <dgm:cxn modelId="{487FE353-0817-4E29-B245-C5A3DE85365C}" srcId="{6851331C-BB01-4660-9B33-EC699E31E517}" destId="{5D5F0DD9-EA3E-4D5D-9FE1-10BBA425A1B0}" srcOrd="1" destOrd="0" parTransId="{2D354D52-D86F-407C-B80F-AC8EAE1AB71A}" sibTransId="{7BA2F128-C5F2-45D8-8B04-70A8BDA54D91}"/>
    <dgm:cxn modelId="{86B69E23-81AF-4867-AEA0-F9A9085CFBEF}" srcId="{6851331C-BB01-4660-9B33-EC699E31E517}" destId="{DE1A14E8-AFA9-44C7-8B2A-BECF30F63D07}" srcOrd="0" destOrd="0" parTransId="{7BC90D99-650C-46EA-9A5A-E9DF6B35A085}" sibTransId="{B6AD2152-2128-4986-9B5B-707B2E50E3F6}"/>
    <dgm:cxn modelId="{4FF09FEE-B8A5-4992-B072-F7FE0CCF6D3B}" type="presOf" srcId="{5B7CD48D-69AC-4798-9A2A-1A5B5A6B7F58}" destId="{DBE19E30-88C5-40AF-A700-EF8BC1D3A4D1}" srcOrd="0" destOrd="0" presId="urn:microsoft.com/office/officeart/2005/8/layout/lProcess3"/>
    <dgm:cxn modelId="{68F6DDB1-358A-45D8-AACE-DB94C3A0770D}" type="presOf" srcId="{6851331C-BB01-4660-9B33-EC699E31E517}" destId="{B362EB05-15A8-44F5-B47E-55F3B72AEE09}" srcOrd="0" destOrd="0" presId="urn:microsoft.com/office/officeart/2005/8/layout/lProcess3"/>
    <dgm:cxn modelId="{92400CCD-1F81-46B5-89E1-A64FFF20762F}" type="presParOf" srcId="{B362EB05-15A8-44F5-B47E-55F3B72AEE09}" destId="{35647108-E1D2-42A7-A1B5-B10114A878D6}" srcOrd="0" destOrd="0" presId="urn:microsoft.com/office/officeart/2005/8/layout/lProcess3"/>
    <dgm:cxn modelId="{B54EA907-E03D-47CC-AE40-01365D22A743}" type="presParOf" srcId="{35647108-E1D2-42A7-A1B5-B10114A878D6}" destId="{43FA784F-B608-4DD3-92E3-5D6F73735977}" srcOrd="0" destOrd="0" presId="urn:microsoft.com/office/officeart/2005/8/layout/lProcess3"/>
    <dgm:cxn modelId="{A85A3C77-C365-4F05-B065-C188B699EB26}" type="presParOf" srcId="{B362EB05-15A8-44F5-B47E-55F3B72AEE09}" destId="{02C1F278-A952-47A1-BAD3-7854850CE519}" srcOrd="1" destOrd="0" presId="urn:microsoft.com/office/officeart/2005/8/layout/lProcess3"/>
    <dgm:cxn modelId="{17745E8F-9461-4796-A6A2-E030CF0262C9}" type="presParOf" srcId="{B362EB05-15A8-44F5-B47E-55F3B72AEE09}" destId="{173B65C3-24CE-44A8-A06C-9CC3E4AE1128}" srcOrd="2" destOrd="0" presId="urn:microsoft.com/office/officeart/2005/8/layout/lProcess3"/>
    <dgm:cxn modelId="{D69D40FA-0EA0-45BF-B7E1-CE0333E0546B}" type="presParOf" srcId="{173B65C3-24CE-44A8-A06C-9CC3E4AE1128}" destId="{0D054B83-8F9E-4F37-A3F9-3E6DD0936BA4}" srcOrd="0" destOrd="0" presId="urn:microsoft.com/office/officeart/2005/8/layout/lProcess3"/>
    <dgm:cxn modelId="{881903AB-A5DF-4263-8B72-4F73258D0A96}" type="presParOf" srcId="{B362EB05-15A8-44F5-B47E-55F3B72AEE09}" destId="{F02690B4-B06E-4569-BD9E-BBC5E442640E}" srcOrd="3" destOrd="0" presId="urn:microsoft.com/office/officeart/2005/8/layout/lProcess3"/>
    <dgm:cxn modelId="{9D0D6238-E7D2-4B91-ABBB-8E94D28D0065}" type="presParOf" srcId="{B362EB05-15A8-44F5-B47E-55F3B72AEE09}" destId="{2351D869-1396-443D-875F-5E7AC935E777}" srcOrd="4" destOrd="0" presId="urn:microsoft.com/office/officeart/2005/8/layout/lProcess3"/>
    <dgm:cxn modelId="{40B5BA18-7C38-4C66-B190-B80F069552C6}" type="presParOf" srcId="{2351D869-1396-443D-875F-5E7AC935E777}" destId="{DBE19E30-88C5-40AF-A700-EF8BC1D3A4D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476FCD-91C0-4174-A173-F307352E084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A2FF0E-13F8-467C-ADF9-223E85FB6380}">
      <dgm:prSet/>
      <dgm:spPr>
        <a:solidFill>
          <a:srgbClr val="92D050">
            <a:alpha val="84000"/>
          </a:srgbClr>
        </a:solidFill>
      </dgm:spPr>
      <dgm:t>
        <a:bodyPr/>
        <a:lstStyle/>
        <a:p>
          <a:pPr rtl="0"/>
          <a:r>
            <a:rPr lang="ru-RU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Формирование высокого уровня самосознания, самодисциплины, понимания учащимися ценности человеческой жизни, справедливости, бескорыстия, уважения человеческого достоинства, милосердия, доброжелательности, способности к сопереживанию.</a:t>
          </a:r>
          <a:endParaRPr lang="ru-RU" dirty="0"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a:endParaRPr>
        </a:p>
      </dgm:t>
    </dgm:pt>
    <dgm:pt modelId="{82236693-812F-48F5-88F2-78BA65706988}" type="parTrans" cxnId="{6C6521EE-0E7A-464D-8A4B-907FD4F7061D}">
      <dgm:prSet/>
      <dgm:spPr/>
      <dgm:t>
        <a:bodyPr/>
        <a:lstStyle/>
        <a:p>
          <a:endParaRPr lang="ru-RU"/>
        </a:p>
      </dgm:t>
    </dgm:pt>
    <dgm:pt modelId="{AD82BAC6-4E86-4222-AB26-5830373AB036}" type="sibTrans" cxnId="{6C6521EE-0E7A-464D-8A4B-907FD4F7061D}">
      <dgm:prSet/>
      <dgm:spPr/>
      <dgm:t>
        <a:bodyPr/>
        <a:lstStyle/>
        <a:p>
          <a:endParaRPr lang="ru-RU"/>
        </a:p>
      </dgm:t>
    </dgm:pt>
    <dgm:pt modelId="{F413D7BB-A958-4F6C-BE2A-9950D14773D3}" type="pres">
      <dgm:prSet presAssocID="{CD476FCD-91C0-4174-A173-F307352E08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0D0C3C-7738-4CF1-9269-AEFD3160FC20}" type="pres">
      <dgm:prSet presAssocID="{0BA2FF0E-13F8-467C-ADF9-223E85FB6380}" presName="node" presStyleLbl="node1" presStyleIdx="0" presStyleCnt="1" custLinFactNeighborX="1876" custLinFactNeighborY="-3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6521EE-0E7A-464D-8A4B-907FD4F7061D}" srcId="{CD476FCD-91C0-4174-A173-F307352E0848}" destId="{0BA2FF0E-13F8-467C-ADF9-223E85FB6380}" srcOrd="0" destOrd="0" parTransId="{82236693-812F-48F5-88F2-78BA65706988}" sibTransId="{AD82BAC6-4E86-4222-AB26-5830373AB036}"/>
    <dgm:cxn modelId="{F226DA5C-43C0-460C-ADFD-160A2B8F8A10}" type="presOf" srcId="{CD476FCD-91C0-4174-A173-F307352E0848}" destId="{F413D7BB-A958-4F6C-BE2A-9950D14773D3}" srcOrd="0" destOrd="0" presId="urn:microsoft.com/office/officeart/2005/8/layout/process1"/>
    <dgm:cxn modelId="{4968175C-66B6-4FC4-B4D5-5338CCC9910D}" type="presOf" srcId="{0BA2FF0E-13F8-467C-ADF9-223E85FB6380}" destId="{070D0C3C-7738-4CF1-9269-AEFD3160FC20}" srcOrd="0" destOrd="0" presId="urn:microsoft.com/office/officeart/2005/8/layout/process1"/>
    <dgm:cxn modelId="{7419E7D4-93CA-4A9B-B762-C96CBD793015}" type="presParOf" srcId="{F413D7BB-A958-4F6C-BE2A-9950D14773D3}" destId="{070D0C3C-7738-4CF1-9269-AEFD3160FC20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226D6-CB4A-475D-968D-FAF92673D198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3950C-B5C9-4315-8A50-310D9F074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173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2764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Выступление с песней «О той войне»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Ежегодная акция «Посылка солдату»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«Бессмертный полк»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Конкурс патриотической песни «Солнечный круг»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«Мой папа – солдат»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Всекубанский</a:t>
            </a:r>
            <a:r>
              <a:rPr lang="ru-RU" baseline="0" dirty="0" smtClean="0"/>
              <a:t> классный час «Имя Кубань»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Каждому</a:t>
            </a:r>
            <a:r>
              <a:rPr lang="ru-RU" baseline="0" dirty="0" smtClean="0"/>
              <a:t> скворцу – свой дом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Конкурс «Зажги звезду»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067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067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dirty="0" smtClean="0"/>
              <a:t/>
            </a:r>
            <a:br>
              <a:rPr lang="ru-RU" sz="1200" b="1" i="1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067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dirty="0" smtClean="0"/>
              <a:t/>
            </a:r>
            <a:br>
              <a:rPr lang="ru-RU" sz="1200" b="1" i="1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178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067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dirty="0" smtClean="0"/>
              <a:t/>
            </a:r>
            <a:br>
              <a:rPr lang="ru-RU" sz="1200" b="1" i="1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3411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067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Акция «Наша</a:t>
            </a:r>
            <a:r>
              <a:rPr lang="ru-RU" baseline="0" dirty="0" smtClean="0"/>
              <a:t>  улица – самая чистая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dirty="0" smtClean="0"/>
              <a:t/>
            </a:r>
            <a:br>
              <a:rPr lang="ru-RU" sz="1200" b="1" i="1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795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3950C-B5C9-4315-8A50-310D9F074E5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483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92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8200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7930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90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128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44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8104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959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978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272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2AFAB-78CE-47DC-A792-A991E55BB8B4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0CC98-3366-48B7-934D-0C4E2E254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031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2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3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7984" y="908720"/>
            <a:ext cx="39604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494043"/>
            <a:ext cx="37444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ru-RU" sz="4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3" y="25400"/>
            <a:ext cx="916781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764704"/>
            <a:ext cx="4104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FFFF00"/>
                </a:solidFill>
                <a:latin typeface="Times New Roman" pitchFamily="16" charset="0"/>
                <a:cs typeface="Times New Roman" pitchFamily="16" charset="0"/>
              </a:rPr>
              <a:t>Духовно-нравственное воспитание младших школьников в рамках реализации ФГОС.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 dirty="0">
                <a:solidFill>
                  <a:srgbClr val="00B0F0"/>
                </a:solidFill>
                <a:latin typeface="Times New Roman" pitchFamily="16" charset="0"/>
                <a:cs typeface="Times New Roman" pitchFamily="16" charset="0"/>
              </a:rPr>
              <a:t>(</a:t>
            </a:r>
            <a:r>
              <a:rPr lang="ru-RU" sz="2000" b="1" dirty="0">
                <a:solidFill>
                  <a:srgbClr val="00B0F0"/>
                </a:solidFill>
                <a:latin typeface="Times New Roman" pitchFamily="16" charset="0"/>
                <a:cs typeface="Times New Roman" pitchFamily="16" charset="0"/>
              </a:rPr>
              <a:t>обобщение опыта работы)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3789039"/>
            <a:ext cx="288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47FFD1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Выполнила</a:t>
            </a:r>
            <a:r>
              <a:rPr lang="ru-RU" sz="2400" dirty="0">
                <a:solidFill>
                  <a:srgbClr val="FFFF00"/>
                </a:solidFill>
              </a:rPr>
              <a:t>: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учитель </a:t>
            </a:r>
            <a:r>
              <a:rPr lang="ru-RU" sz="2400" b="1" dirty="0" smtClean="0">
                <a:solidFill>
                  <a:srgbClr val="FF0000"/>
                </a:solidFill>
              </a:rPr>
              <a:t>начальных классов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Косьянова Л.Н.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87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:\Все фото 2011-2015г\фото 2012-2013г\IMG_20130322_105114.jpg"/>
          <p:cNvPicPr>
            <a:picLocks noGrp="1"/>
          </p:cNvPicPr>
          <p:nvPr>
            <p:ph type="pic"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836712"/>
            <a:ext cx="460851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J:\Все фото 2011-2015г\фото 2012-2013г\IMG_20130322_104837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936" y="3429000"/>
            <a:ext cx="410445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63688" y="1412776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Мы довольны своей работой! 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2246233"/>
            <a:ext cx="7200800" cy="2031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sz="3600" b="1" dirty="0">
                <a:ln/>
                <a:solidFill>
                  <a:schemeClr val="accent3"/>
                </a:solidFill>
                <a:latin typeface="Algerian" pitchFamily="82" charset="0"/>
              </a:rPr>
              <a:t>Духовно – нравственное воспитание имеет целый ряд направлений:</a:t>
            </a:r>
            <a:endParaRPr lang="ru-RU" sz="3600" b="1" dirty="0">
              <a:ln/>
              <a:solidFill>
                <a:schemeClr val="accent3"/>
              </a:solidFill>
            </a:endParaRP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493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420938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400" b="1" dirty="0">
                <a:ln/>
                <a:solidFill>
                  <a:schemeClr val="accent3"/>
                </a:solidFill>
              </a:rPr>
              <a:t/>
            </a:r>
            <a:br>
              <a:rPr lang="ru-RU" sz="3400" b="1" dirty="0">
                <a:ln/>
                <a:solidFill>
                  <a:schemeClr val="accent3"/>
                </a:solidFill>
              </a:rPr>
            </a:br>
            <a:r>
              <a:rPr lang="ru-RU" sz="3600" b="1" dirty="0">
                <a:ln/>
                <a:solidFill>
                  <a:schemeClr val="accent3"/>
                </a:solidFill>
              </a:rPr>
              <a:t>Интеллектуально – краеведческое</a:t>
            </a:r>
            <a:br>
              <a:rPr lang="ru-RU" sz="3600" b="1" dirty="0">
                <a:ln/>
                <a:solidFill>
                  <a:schemeClr val="accent3"/>
                </a:solidFill>
              </a:rPr>
            </a:br>
            <a:r>
              <a:rPr lang="ru-RU" sz="3600" b="1" dirty="0">
                <a:ln/>
                <a:solidFill>
                  <a:schemeClr val="accent3"/>
                </a:solidFill>
              </a:rPr>
              <a:t>Направлено на изучение истории, природы, экономики, культуры своей местности.</a:t>
            </a:r>
            <a:br>
              <a:rPr lang="ru-RU" sz="3600" b="1" dirty="0">
                <a:ln/>
                <a:solidFill>
                  <a:schemeClr val="accent3"/>
                </a:solidFill>
              </a:rPr>
            </a:br>
            <a:endParaRPr lang="ru-RU" sz="36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 descr="G:\DCIM\112___02\IMG_0627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1974862"/>
            <a:ext cx="31683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DCIM\131___02\IMG_1631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64751" y="4077072"/>
            <a:ext cx="421449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DCIM\112___02\IMG_0625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12160" y="1987693"/>
            <a:ext cx="2520280" cy="3372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Удивительное рядом!</a:t>
            </a:r>
          </a:p>
        </p:txBody>
      </p:sp>
      <p:pic>
        <p:nvPicPr>
          <p:cNvPr id="40965" name="Picture 5" descr="100_829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4048" y="1196753"/>
            <a:ext cx="2592288" cy="2524780"/>
          </a:xfrm>
          <a:prstGeom prst="rect">
            <a:avLst/>
          </a:prstGeom>
          <a:noFill/>
        </p:spPr>
      </p:pic>
      <p:pic>
        <p:nvPicPr>
          <p:cNvPr id="7" name="Рисунок 6" descr="J:\Все фото 2011-2015г\фото2\SAM_1815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84604" y="1196752"/>
            <a:ext cx="372124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J:\Все фото 2011-2015г\экскурси 2015\IMG_0444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990447" y="3717032"/>
            <a:ext cx="3715400" cy="245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J:\Все фото 2011-2015г\фото2\SAM_1812.JPG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932040" y="3832736"/>
            <a:ext cx="3096344" cy="22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DCIM\118___11\IMG_1104.JPG"/>
          <p:cNvPicPr/>
          <p:nvPr/>
        </p:nvPicPr>
        <p:blipFill>
          <a:blip r:embed="rId3" cstate="screen"/>
          <a:srcRect r="-77"/>
          <a:stretch>
            <a:fillRect/>
          </a:stretch>
        </p:blipFill>
        <p:spPr bwMode="auto">
          <a:xfrm>
            <a:off x="734008" y="620688"/>
            <a:ext cx="4896543" cy="302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G:\DCIM\118___11\IMG_1113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82279" y="2298169"/>
            <a:ext cx="3536426" cy="326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Документы\Рабочий стол\1 класс 2015-2016\фото1кл2016зима и не только\IMG_1233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580112" y="3789040"/>
            <a:ext cx="29523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475656" y="187467"/>
            <a:ext cx="6696744" cy="1162050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800" dirty="0" err="1" smtClean="0">
                <a:ln/>
                <a:solidFill>
                  <a:schemeClr val="accent3"/>
                </a:solidFill>
                <a:latin typeface="+mn-lt"/>
              </a:rPr>
              <a:t>Интенсив</a:t>
            </a:r>
            <a:r>
              <a:rPr lang="ru-RU" sz="2800" dirty="0" smtClean="0">
                <a:ln/>
                <a:solidFill>
                  <a:schemeClr val="accent3"/>
                </a:solidFill>
                <a:latin typeface="+mn-lt"/>
              </a:rPr>
              <a:t> «По тропинке в парк пойдём»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525953320"/>
              </p:ext>
            </p:extLst>
          </p:nvPr>
        </p:nvGraphicFramePr>
        <p:xfrm>
          <a:off x="699591" y="1340768"/>
          <a:ext cx="3008313" cy="4691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484" name="Picture 2" descr="C:\Documents and Settings\Настя\Рабочий стол\фото2\1363934956095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743645" y="1922103"/>
            <a:ext cx="4704523" cy="3528392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\krasivye-kartinki-dlya-fon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60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Двойная волна 4"/>
          <p:cNvSpPr/>
          <p:nvPr/>
        </p:nvSpPr>
        <p:spPr>
          <a:xfrm>
            <a:off x="828653" y="404664"/>
            <a:ext cx="7488832" cy="1080120"/>
          </a:xfrm>
          <a:prstGeom prst="doubleWave">
            <a:avLst>
              <a:gd name="adj1" fmla="val 6250"/>
              <a:gd name="adj2" fmla="val -1358"/>
            </a:avLst>
          </a:prstGeom>
          <a:solidFill>
            <a:srgbClr val="F21AB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«Мы за здоровый образ жизни»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1" y="3212976"/>
            <a:ext cx="1939925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875453" y="1625585"/>
            <a:ext cx="2592387" cy="13684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0F6FC6"/>
          </a:solidFill>
          <a:ln w="9360" cap="sq">
            <a:solidFill>
              <a:srgbClr val="FFFFFF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FFFF00"/>
                </a:solidFill>
              </a:rPr>
              <a:t>Зимние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забавы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5652120" y="3673428"/>
            <a:ext cx="2952750" cy="2735263"/>
          </a:xfrm>
          <a:prstGeom prst="cloudCallout">
            <a:avLst>
              <a:gd name="adj1" fmla="val -34056"/>
              <a:gd name="adj2" fmla="val -54037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360" cap="sq">
            <a:solidFill>
              <a:srgbClr val="FFFFFF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FFFF00"/>
                </a:solidFill>
              </a:rPr>
              <a:t>Зимние экскурсии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1835696" y="5721133"/>
            <a:ext cx="4608512" cy="57626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360" cap="sq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3333CC"/>
                </a:solidFill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rgbClr val="800000"/>
                </a:solidFill>
                <a:cs typeface="Times New Roman" panose="02020603050405020304" pitchFamily="18" charset="0"/>
              </a:rPr>
              <a:t>В здоровом теле – здоровый дух</a:t>
            </a:r>
            <a:r>
              <a:rPr lang="ru-RU" sz="2000" b="1" dirty="0">
                <a:solidFill>
                  <a:srgbClr val="3333CC"/>
                </a:solidFill>
                <a:cs typeface="Times New Roman" panose="02020603050405020304" pitchFamily="18" charset="0"/>
              </a:rPr>
              <a:t>!»</a:t>
            </a:r>
          </a:p>
        </p:txBody>
      </p:sp>
      <p:pic>
        <p:nvPicPr>
          <p:cNvPr id="12290" name="Picture 2" descr="C:\Users\Наталья\Desktop\к шмо классных руководителй\Новая папка\DSCF466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3357" y="1657204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099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Экскурсия 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в пожарную часть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980728"/>
            <a:ext cx="4464496" cy="3240360"/>
          </a:xfrm>
          <a:prstGeom prst="rect">
            <a:avLst/>
          </a:prstGeom>
          <a:noFill/>
        </p:spPr>
      </p:pic>
      <p:pic>
        <p:nvPicPr>
          <p:cNvPr id="8" name="Рисунок 7" descr="C:\Documents and Settings\Настя\Рабочий стол\Фото 1кл.2011г\неделя пож. безопасн\IMG_4857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87824" y="3140968"/>
            <a:ext cx="5472607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492375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400" b="1" dirty="0" err="1">
                <a:ln/>
                <a:solidFill>
                  <a:schemeClr val="accent3"/>
                </a:solidFill>
              </a:rPr>
              <a:t>Героико</a:t>
            </a:r>
            <a:r>
              <a:rPr lang="ru-RU" sz="3400" b="1" dirty="0">
                <a:ln/>
                <a:solidFill>
                  <a:schemeClr val="accent3"/>
                </a:solidFill>
              </a:rPr>
              <a:t> – патриотическое.</a:t>
            </a:r>
            <a:br>
              <a:rPr lang="ru-RU" sz="3400" b="1" dirty="0">
                <a:ln/>
                <a:solidFill>
                  <a:schemeClr val="accent3"/>
                </a:solidFill>
              </a:rPr>
            </a:br>
            <a:r>
              <a:rPr lang="ru-RU" sz="3400" b="1" dirty="0">
                <a:ln/>
                <a:solidFill>
                  <a:schemeClr val="accent3"/>
                </a:solidFill>
              </a:rPr>
              <a:t>Служит сохранению памяти о героических событиях, подвигах, формированию уважения к военной </a:t>
            </a:r>
            <a:r>
              <a:rPr lang="ru-RU" sz="3400" b="1" dirty="0" smtClean="0">
                <a:ln/>
                <a:solidFill>
                  <a:schemeClr val="accent3"/>
                </a:solidFill>
              </a:rPr>
              <a:t>профессии</a:t>
            </a:r>
            <a:endParaRPr lang="ru-RU" sz="3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 descr="J:\Все фото 2011-2015г\8мая 2015г\IMG_0815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3" y="2564904"/>
            <a:ext cx="4032447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83768" y="5445224"/>
            <a:ext cx="4680520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Выступление с песней «О той войне»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Рисунок 6" descr="D:\Документы\Рабочий стол\1 класс 2015-2016\к 9 мая 2016г\IMG_1342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598248" y="2564904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SAM_331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43983" y="3621496"/>
            <a:ext cx="3888432" cy="2698737"/>
          </a:xfrm>
          <a:prstGeom prst="rect">
            <a:avLst/>
          </a:prstGeom>
          <a:noFill/>
        </p:spPr>
      </p:pic>
      <p:pic>
        <p:nvPicPr>
          <p:cNvPr id="6" name="Рисунок 5" descr="D:\Документы\Рабочий стол\1 класс 2015-2016\к 9 мая 2016г\IMG_06052016_114819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88199" y="1093387"/>
            <a:ext cx="3888432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Документы\Рабочий стол\1 класс 2015-2016\к 9 мая 2016г\IMG_06052016_103448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28604" y="1093387"/>
            <a:ext cx="4159595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77877" y="3075544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Посещение школьного музея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11208" y="3078748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История моего прадеда 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15991" y="5411209"/>
            <a:ext cx="3744416" cy="651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Ежегодная акция «Посылка солдату»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48" y="3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656"/>
            <a:ext cx="3848100" cy="612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332657"/>
            <a:ext cx="40324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cs typeface="Times New Roman" pitchFamily="18" charset="0"/>
              </a:rPr>
              <a:t>«Важнейшей целью современного отечественного образования и одной из приоритетных задач общества и государства является воспитание, социально-педагогическая поддержка становления и развития высоконравственного, ответственного, творческого, инициативного, компетентного гражданина России».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xmlns="" val="349445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Цветы для ветеранов.</a:t>
            </a:r>
          </a:p>
        </p:txBody>
      </p:sp>
      <p:pic>
        <p:nvPicPr>
          <p:cNvPr id="5" name="Рисунок 4" descr="C:\Documents and Settings\Admin\Local Settings\Temporary Internet Files\Content.Word\P70504-114341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1196752"/>
            <a:ext cx="374441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Local Settings\Temporary Internet Files\Content.Word\P70504-115828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16016" y="1196753"/>
            <a:ext cx="36724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DCIM\124___05\IMG_1334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25552" y="3937112"/>
            <a:ext cx="4050704" cy="24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4618" y="4270611"/>
            <a:ext cx="1374379" cy="1718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105251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ДЕНЬ ПОБЕДЫ</a:t>
            </a:r>
          </a:p>
        </p:txBody>
      </p:sp>
      <p:pic>
        <p:nvPicPr>
          <p:cNvPr id="4" name="Рисунок 3" descr="G:\DCIM\124___05\IMG_1343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63587" y="1241153"/>
            <a:ext cx="7416824" cy="423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87824" y="5458431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«Бессмертный полк»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937" y="4985695"/>
            <a:ext cx="1187537" cy="1484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16632"/>
            <a:ext cx="8316416" cy="2133600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800" b="1" dirty="0">
                <a:ln/>
                <a:solidFill>
                  <a:schemeClr val="accent3"/>
                </a:solidFill>
              </a:rPr>
              <a:t>Гражданское.</a:t>
            </a:r>
            <a:br>
              <a:rPr lang="ru-RU" sz="3800" b="1" dirty="0">
                <a:ln/>
                <a:solidFill>
                  <a:schemeClr val="accent3"/>
                </a:solidFill>
              </a:rPr>
            </a:br>
            <a:r>
              <a:rPr lang="ru-RU" sz="2000" b="1" dirty="0">
                <a:ln/>
                <a:solidFill>
                  <a:schemeClr val="accent3"/>
                </a:solidFill>
              </a:rPr>
              <a:t>Связано с формированием гражданского самосознания, правовой культуры учащихся, гражданской позиции, сознания долга перед семьёй, народом, </a:t>
            </a:r>
            <a:r>
              <a:rPr lang="ru-RU" sz="2000" b="1" dirty="0" smtClean="0">
                <a:ln/>
                <a:solidFill>
                  <a:schemeClr val="accent3"/>
                </a:solidFill>
              </a:rPr>
              <a:t>Родиной</a:t>
            </a:r>
            <a:endParaRPr lang="ru-RU" sz="2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6" name="Рисунок 5" descr="C:\Documents and Settings\Admin\Local Settings\Temporary Internet Files\Content.Word\P70210-113044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65898" y="1988840"/>
            <a:ext cx="626248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11760" y="5733256"/>
            <a:ext cx="5814392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Конкурс патриотической песни «Солнечный круг»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Local Settings\Temporary Internet Files\Content.Word\P70220-154603.jpg"/>
          <p:cNvPicPr/>
          <p:nvPr/>
        </p:nvPicPr>
        <p:blipFill>
          <a:blip r:embed="rId4" cstate="screen"/>
          <a:srcRect r="-1526"/>
          <a:stretch>
            <a:fillRect/>
          </a:stretch>
        </p:blipFill>
        <p:spPr bwMode="auto">
          <a:xfrm>
            <a:off x="1259632" y="764704"/>
            <a:ext cx="662473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347864" y="5805264"/>
            <a:ext cx="3219215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«Мой папа – солдат»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966" y="215850"/>
            <a:ext cx="9144000" cy="2205038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800" b="1" dirty="0" err="1">
                <a:ln/>
                <a:solidFill>
                  <a:schemeClr val="accent3"/>
                </a:solidFill>
              </a:rPr>
              <a:t>Творческо</a:t>
            </a:r>
            <a:r>
              <a:rPr lang="ru-RU" sz="3800" b="1" dirty="0">
                <a:ln/>
                <a:solidFill>
                  <a:schemeClr val="accent3"/>
                </a:solidFill>
              </a:rPr>
              <a:t> – краеведческое.</a:t>
            </a:r>
            <a:br>
              <a:rPr lang="ru-RU" sz="3800" b="1" dirty="0">
                <a:ln/>
                <a:solidFill>
                  <a:schemeClr val="accent3"/>
                </a:solidFill>
              </a:rPr>
            </a:br>
            <a:r>
              <a:rPr lang="ru-RU" sz="3800" b="1" dirty="0">
                <a:ln/>
                <a:solidFill>
                  <a:schemeClr val="accent3"/>
                </a:solidFill>
              </a:rPr>
              <a:t>Позволяет изучить культуру, быт, традиции своего и других народов, населяющих местность, </a:t>
            </a:r>
            <a:r>
              <a:rPr lang="ru-RU" sz="3800" b="1" dirty="0" smtClean="0">
                <a:ln/>
                <a:solidFill>
                  <a:schemeClr val="accent3"/>
                </a:solidFill>
              </a:rPr>
              <a:t>страну</a:t>
            </a:r>
            <a:endParaRPr lang="ru-RU" sz="3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Picture 7" descr="C:\Users\Наталья\Desktop\к шмо классных руководителй\DSCF495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4157" y="2814082"/>
            <a:ext cx="3025405" cy="332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62527" y="2483604"/>
            <a:ext cx="2880320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Посещение музея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Рисунок 7" descr="D:\Документы\Рабочий стол\2 класс 2016-2017г\1сентября 2016\IMG_1452.JPG"/>
          <p:cNvPicPr/>
          <p:nvPr/>
        </p:nvPicPr>
        <p:blipFill>
          <a:blip r:embed="rId5" cstate="screen"/>
          <a:srcRect l="-886" b="-939"/>
          <a:stretch>
            <a:fillRect/>
          </a:stretch>
        </p:blipFill>
        <p:spPr bwMode="auto">
          <a:xfrm>
            <a:off x="611560" y="2420888"/>
            <a:ext cx="4104456" cy="27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67744" y="5210538"/>
            <a:ext cx="2533809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/>
                <a:solidFill>
                  <a:schemeClr val="accent3"/>
                </a:solidFill>
              </a:rPr>
              <a:t>Всекубанский классный час «Имя Кубань»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486" y="51267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800" b="1" dirty="0">
                <a:ln/>
                <a:solidFill>
                  <a:schemeClr val="accent3"/>
                </a:solidFill>
              </a:rPr>
              <a:t>Спортивно – оздоровительное.</a:t>
            </a:r>
            <a:br>
              <a:rPr lang="ru-RU" sz="3800" b="1" dirty="0">
                <a:ln/>
                <a:solidFill>
                  <a:schemeClr val="accent3"/>
                </a:solidFill>
              </a:rPr>
            </a:br>
            <a:r>
              <a:rPr lang="ru-RU" sz="3800" b="1" dirty="0">
                <a:ln/>
                <a:solidFill>
                  <a:schemeClr val="accent3"/>
                </a:solidFill>
              </a:rPr>
              <a:t>Занятия физкультурой и </a:t>
            </a:r>
            <a:r>
              <a:rPr lang="ru-RU" sz="3800" b="1" dirty="0" smtClean="0">
                <a:ln/>
                <a:solidFill>
                  <a:schemeClr val="accent3"/>
                </a:solidFill>
              </a:rPr>
              <a:t>спортом</a:t>
            </a:r>
            <a:endParaRPr lang="ru-RU" sz="3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 descr="G:\DCIM\119___12\IMG_1181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7584" y="1988840"/>
            <a:ext cx="3960440" cy="280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окументы\Рабочий стол\1 класс 2015-2016\фото 1кл.23ф\IMG_19022016_102951.jpg"/>
          <p:cNvPicPr/>
          <p:nvPr/>
        </p:nvPicPr>
        <p:blipFill>
          <a:blip r:embed="rId4" cstate="screen"/>
          <a:srcRect b="-68"/>
          <a:stretch>
            <a:fillRect/>
          </a:stretch>
        </p:blipFill>
        <p:spPr bwMode="auto">
          <a:xfrm>
            <a:off x="4644008" y="3319487"/>
            <a:ext cx="39604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ru-RU" dirty="0"/>
              <a:t>Творческая мастерская</a:t>
            </a:r>
          </a:p>
        </p:txBody>
      </p:sp>
      <p:pic>
        <p:nvPicPr>
          <p:cNvPr id="6" name="Рисунок 5" descr="G:\DCIM\117___10\IMG_1096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7565" y="1196753"/>
            <a:ext cx="4320479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DCIM\117___10\IMG_1098.JPG"/>
          <p:cNvPicPr/>
          <p:nvPr/>
        </p:nvPicPr>
        <p:blipFill>
          <a:blip r:embed="rId4" cstate="screen"/>
          <a:srcRect r="-92"/>
          <a:stretch>
            <a:fillRect/>
          </a:stretch>
        </p:blipFill>
        <p:spPr bwMode="auto">
          <a:xfrm>
            <a:off x="4499992" y="1124745"/>
            <a:ext cx="3744416" cy="316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DCIM\117___10\IMG_1101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15617" y="3933056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:\Все фото 2011-2015г\чистые берега\тв-во 2 а\Фото-0007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11960" y="3717032"/>
            <a:ext cx="460851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:\Все фото 2011-2015г\1 сентября\IMG_20120920_164531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0277" y="764704"/>
            <a:ext cx="3600400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:\Все фото 2011-2015г\фото2\13615090193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4956" y="2317716"/>
            <a:ext cx="3529232" cy="2862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Все фото 2011-2015г\Фото 1кл.2011г\IMG_4582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43908" y="4405948"/>
            <a:ext cx="50405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Все фото 2011-2015г\Фото 1кл.2011г\IMG_4583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090387" y="497094"/>
            <a:ext cx="4824536" cy="2088232"/>
          </a:xfrm>
          <a:prstGeom prst="rect">
            <a:avLst/>
          </a:prstGeom>
          <a:blipFill>
            <a:blip r:embed="rId7" cstate="screen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Documents and Settings\Admin\Local Settings\Temporary Internet Files\Content.Word\P70426-120227.jpg"/>
          <p:cNvPicPr/>
          <p:nvPr/>
        </p:nvPicPr>
        <p:blipFill>
          <a:blip r:embed="rId4" cstate="screen"/>
          <a:srcRect r="-49"/>
          <a:stretch>
            <a:fillRect/>
          </a:stretch>
        </p:blipFill>
        <p:spPr bwMode="auto">
          <a:xfrm>
            <a:off x="1907704" y="1608643"/>
            <a:ext cx="568863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59832" y="1256566"/>
            <a:ext cx="3976223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Каждому скворцу – свой дом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54868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>
                <a:ln/>
                <a:solidFill>
                  <a:schemeClr val="accent3"/>
                </a:solidFill>
              </a:rPr>
              <a:t>Экологическое воспитание</a:t>
            </a:r>
            <a:endParaRPr lang="ru-RU" sz="40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2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16632"/>
            <a:ext cx="8229600" cy="5891212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В настоящее время в арсенале воспитательных средств прочно заняла своё место, осуществляемая под руководством педагогов, </a:t>
            </a:r>
            <a:r>
              <a:rPr lang="ru-RU" b="1" dirty="0" err="1">
                <a:ln/>
                <a:solidFill>
                  <a:schemeClr val="accent3"/>
                </a:solidFill>
              </a:rPr>
              <a:t>проектно</a:t>
            </a:r>
            <a:r>
              <a:rPr lang="ru-RU" b="1" dirty="0">
                <a:ln/>
                <a:solidFill>
                  <a:schemeClr val="accent3"/>
                </a:solidFill>
              </a:rPr>
              <a:t> – исследовательская деятельность 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обучающихся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828474" y="404664"/>
            <a:ext cx="7487941" cy="1872208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prstClr val="black"/>
                </a:solidFill>
              </a:rPr>
              <a:t>Цель:   </a:t>
            </a:r>
            <a:r>
              <a:rPr lang="ru-RU" sz="2400" i="1" dirty="0">
                <a:solidFill>
                  <a:prstClr val="black"/>
                </a:solidFill>
              </a:rPr>
              <a:t>развитие нравственных общечеловеческих качеств детей, сохранение и укрепление духовно-нравственных ценностей, идей преемственности поколений</a:t>
            </a:r>
            <a:r>
              <a:rPr lang="ru-RU" sz="2400" b="1" i="1" dirty="0">
                <a:solidFill>
                  <a:prstClr val="black"/>
                </a:solidFill>
              </a:rPr>
              <a:t>.</a:t>
            </a:r>
            <a:endParaRPr lang="ru-RU" sz="24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547663" y="2276872"/>
            <a:ext cx="6768751" cy="3816424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charset="0"/>
              <a:buNone/>
            </a:pPr>
            <a:r>
              <a:rPr lang="ru-RU" sz="2400" b="1" i="1" dirty="0" smtClean="0">
                <a:solidFill>
                  <a:schemeClr val="tx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Задачи: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развивать духовно - нравственный потенциал личности;</a:t>
            </a:r>
          </a:p>
          <a:p>
            <a:r>
              <a:rPr lang="ru-RU" sz="2400" i="1" dirty="0" smtClean="0">
                <a:solidFill>
                  <a:schemeClr val="tx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формировать чувство ответственности за свои поступки;</a:t>
            </a:r>
          </a:p>
          <a:p>
            <a:r>
              <a:rPr lang="ru-RU" sz="2400" i="1" dirty="0" smtClean="0">
                <a:solidFill>
                  <a:schemeClr val="tx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создавать условия для нравственного и эмоционального самовыражения личности младшего школьника.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603250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\krasivye-kartinki-dlya-fon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Двойная волна 6"/>
          <p:cNvSpPr/>
          <p:nvPr/>
        </p:nvSpPr>
        <p:spPr>
          <a:xfrm>
            <a:off x="828653" y="404664"/>
            <a:ext cx="7488832" cy="1080120"/>
          </a:xfrm>
          <a:prstGeom prst="doubleWave">
            <a:avLst>
              <a:gd name="adj1" fmla="val 6250"/>
              <a:gd name="adj2" fmla="val -135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Проектная деятельность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65125"/>
            <a:ext cx="2802427" cy="331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C:\Users\Наталья\Desktop\к шмо классных руководителй\Новая папка\IMG_27012016_12233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654" y="1844825"/>
            <a:ext cx="210623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DCIM\Camera\IMG_20160127_12122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77072"/>
            <a:ext cx="326436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989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4239"/>
            <a:ext cx="8229600" cy="105251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Учимся находить информацию.</a:t>
            </a:r>
          </a:p>
        </p:txBody>
      </p:sp>
      <p:pic>
        <p:nvPicPr>
          <p:cNvPr id="5" name="Рисунок 4" descr="I:\Все фото 2011-2015г\фото2\SAM_1655.JPG"/>
          <p:cNvPicPr/>
          <p:nvPr/>
        </p:nvPicPr>
        <p:blipFill>
          <a:blip r:embed="rId3" cstate="screen"/>
          <a:srcRect r="-4746"/>
          <a:stretch>
            <a:fillRect/>
          </a:stretch>
        </p:blipFill>
        <p:spPr bwMode="auto">
          <a:xfrm>
            <a:off x="683568" y="1196752"/>
            <a:ext cx="45365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DCIM\120___01\IMG_12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708920"/>
            <a:ext cx="374441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chemeClr val="accent3"/>
                </a:solidFill>
              </a:rPr>
              <a:t>Обсуждать, работать в </a:t>
            </a:r>
            <a:r>
              <a:rPr lang="ru-RU" sz="3600" b="1" dirty="0" smtClean="0">
                <a:ln/>
                <a:solidFill>
                  <a:schemeClr val="accent3"/>
                </a:solidFill>
              </a:rPr>
              <a:t>группах, парах</a:t>
            </a:r>
            <a:endParaRPr lang="ru-RU" sz="36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 descr="I:\Все фото 2011-2015г\фото2\1361172721244.jpg"/>
          <p:cNvPicPr/>
          <p:nvPr/>
        </p:nvPicPr>
        <p:blipFill>
          <a:blip r:embed="rId3" cstate="print"/>
          <a:srcRect t="-3184"/>
          <a:stretch>
            <a:fillRect/>
          </a:stretch>
        </p:blipFill>
        <p:spPr bwMode="auto">
          <a:xfrm>
            <a:off x="611561" y="836712"/>
            <a:ext cx="367240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Все фото 2011-2015г\1 сентября\IMG_20120901_093922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139952" y="908719"/>
            <a:ext cx="4720162" cy="331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Все фото 2011-2015г\1 сентября\IMG_20120901_093835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309496" y="4077072"/>
            <a:ext cx="377467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3677" y="168020"/>
            <a:ext cx="8229600" cy="765175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Создавать проекты</a:t>
            </a:r>
          </a:p>
        </p:txBody>
      </p:sp>
      <p:pic>
        <p:nvPicPr>
          <p:cNvPr id="53253" name="Picture 5" descr="Фото235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67200" y="3200400"/>
            <a:ext cx="4876800" cy="3657600"/>
          </a:xfrm>
          <a:prstGeom prst="rect">
            <a:avLst/>
          </a:prstGeom>
          <a:noFill/>
        </p:spPr>
      </p:pic>
      <p:pic>
        <p:nvPicPr>
          <p:cNvPr id="53254" name="Picture 6" descr="Фото142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3411193"/>
            <a:ext cx="4238885" cy="3026279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908720"/>
            <a:ext cx="7260527" cy="23589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 descr="100_912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00563" cy="3376613"/>
          </a:xfrm>
          <a:prstGeom prst="rect">
            <a:avLst/>
          </a:prstGeom>
          <a:noFill/>
        </p:spPr>
      </p:pic>
      <p:pic>
        <p:nvPicPr>
          <p:cNvPr id="108549" name="Picture 5" descr="100_912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51050" y="3284538"/>
            <a:ext cx="5513388" cy="3573462"/>
          </a:xfrm>
          <a:prstGeom prst="rect">
            <a:avLst/>
          </a:prstGeom>
          <a:noFill/>
        </p:spPr>
      </p:pic>
      <p:pic>
        <p:nvPicPr>
          <p:cNvPr id="108550" name="Picture 6" descr="100_912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06875" y="0"/>
            <a:ext cx="4937125" cy="32845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2553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accent3"/>
                </a:solidFill>
              </a:rPr>
              <a:t>Защищать проекты.</a:t>
            </a:r>
          </a:p>
        </p:txBody>
      </p:sp>
      <p:pic>
        <p:nvPicPr>
          <p:cNvPr id="5" name="Рисунок 4" descr="I:\Все фото 2011-2015г\фото 2012-2013г\IMG_20121225_090127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9572" y="1154165"/>
            <a:ext cx="7704856" cy="48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0860" y="4701122"/>
            <a:ext cx="2613587" cy="1686185"/>
          </a:xfrm>
          <a:prstGeom prst="rect">
            <a:avLst/>
          </a:prstGeom>
        </p:spPr>
      </p:pic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9" y="238447"/>
            <a:ext cx="4032447" cy="105251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Новый год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Рисунок 3" descr="D:\Документы\Рабочий стол\2 класс 2016-2017г\Новый год 2016 2 кл\IMG_1614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600" y="1103993"/>
            <a:ext cx="48245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окументы\Рабочий стол\2 класс 2016-2017г\Новый год 2016 2 кл\IMG_1610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31840" y="3394445"/>
            <a:ext cx="403244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окументы\Рабочий стол\2 класс 2016-2017г\Новый год 2016 2 кл\IMG_1609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868143" y="764704"/>
            <a:ext cx="2736304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Документы\Рабочий стол\2 класс 2016-2017г\Новый год 2016 2 кл\IMG_1606.JPG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39552" y="3501008"/>
            <a:ext cx="288031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4068" y="597801"/>
            <a:ext cx="432048" cy="477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:\Все фото 2011-2015г\Фото 2 класс\13643673655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268760"/>
            <a:ext cx="446449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:\Все фото 2011-2015г\Фото 2 класс\136436414194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996952"/>
            <a:ext cx="381642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79712" y="610380"/>
            <a:ext cx="5688631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chemeClr val="accent3"/>
                </a:solidFill>
              </a:rPr>
              <a:t>Конкурс «Зажги звезду»</a:t>
            </a:r>
            <a:endParaRPr lang="ru-RU" sz="36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Ожидаемый результат: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781298586"/>
              </p:ext>
            </p:extLst>
          </p:nvPr>
        </p:nvGraphicFramePr>
        <p:xfrm>
          <a:off x="858416" y="1556792"/>
          <a:ext cx="7427168" cy="4391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cs10429.vk.me/g31786489/a_d69b111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048"/>
            <a:ext cx="2590800" cy="239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68313" y="620689"/>
            <a:ext cx="8136135" cy="3096343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600" b="1" i="1" dirty="0" smtClean="0">
                <a:solidFill>
                  <a:schemeClr val="tx1"/>
                </a:solidFill>
              </a:rPr>
              <a:t>«Правильное воспитание – это наша счастливая старость,</a:t>
            </a:r>
          </a:p>
          <a:p>
            <a:pPr>
              <a:defRPr/>
            </a:pPr>
            <a:r>
              <a:rPr lang="ru-RU" sz="4600" b="1" i="1" dirty="0" smtClean="0">
                <a:solidFill>
                  <a:schemeClr val="tx1"/>
                </a:solidFill>
              </a:rPr>
              <a:t>плохое воспитание – это наше будущее горе, это наши слёзы,</a:t>
            </a:r>
          </a:p>
          <a:p>
            <a:pPr>
              <a:defRPr/>
            </a:pPr>
            <a:r>
              <a:rPr lang="ru-RU" sz="4600" b="1" i="1" dirty="0" smtClean="0">
                <a:solidFill>
                  <a:schemeClr val="tx1"/>
                </a:solidFill>
              </a:rPr>
              <a:t>это наша вина перед другими людьми, перед всей страной».</a:t>
            </a:r>
          </a:p>
          <a:p>
            <a:pPr>
              <a:defRPr/>
            </a:pPr>
            <a:endParaRPr lang="ru-RU" b="1" i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                                                                                     </a:t>
            </a:r>
            <a:r>
              <a:rPr lang="ru-RU" sz="3800" b="1" i="1" dirty="0" smtClean="0">
                <a:solidFill>
                  <a:schemeClr val="tx1"/>
                </a:solidFill>
              </a:rPr>
              <a:t>А. С. МАКАРЕНКО</a:t>
            </a:r>
            <a:endParaRPr lang="ru-RU" sz="3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38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404664"/>
            <a:ext cx="7200800" cy="5293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/>
                <a:solidFill>
                  <a:schemeClr val="accent3"/>
                </a:solidFill>
                <a:cs typeface="Times New Roman" pitchFamily="18" charset="0"/>
              </a:rPr>
              <a:t>Духовно – нравственное воспитание предполагает становление отношений ребёнка к Родине, обществу, коллективу, людям, к труду, своим обязанностям и к самому себе, и, соответственно, развитие качеств: патриотизма, толерантности, товарищества, активное отношение к действительности, глубокое уважение к людям.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728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900igr.net/datas/izo/Akvarel/0015-015-Spasibo-za-vniman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332656"/>
            <a:ext cx="8239145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7464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37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48680"/>
            <a:ext cx="7704856" cy="11521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процессе духовно-нравственного воспитания формируются следующие ценности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779912" y="3284984"/>
            <a:ext cx="1994520" cy="1033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ЦЕННОСТИ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1704439" y="4611041"/>
            <a:ext cx="1803648" cy="1509431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Любовь к Родине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2699792" y="1556792"/>
            <a:ext cx="1371600" cy="1274439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Мир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4946340" y="1756866"/>
            <a:ext cx="1486660" cy="1162324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Добро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1020221" y="2828212"/>
            <a:ext cx="1872208" cy="1609181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Ценность семьи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3491880" y="5039473"/>
            <a:ext cx="1454460" cy="1418456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Дар слова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5220072" y="4808107"/>
            <a:ext cx="1669953" cy="1492309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Свобода выбора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6732240" y="3882900"/>
            <a:ext cx="1853534" cy="1577130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Ценности природы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4" name="Пятно 1 13"/>
          <p:cNvSpPr/>
          <p:nvPr/>
        </p:nvSpPr>
        <p:spPr>
          <a:xfrm>
            <a:off x="6516216" y="2293729"/>
            <a:ext cx="1565502" cy="1363038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Жизнь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2890482" y="3544564"/>
            <a:ext cx="889430" cy="169168"/>
          </a:xfrm>
          <a:prstGeom prst="straightConnector1">
            <a:avLst/>
          </a:prstGeom>
          <a:ln w="28575"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3779913" y="2708920"/>
            <a:ext cx="530667" cy="5760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5002163" y="2615208"/>
            <a:ext cx="44290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7"/>
          </p:cNvCxnSpPr>
          <p:nvPr/>
        </p:nvCxnSpPr>
        <p:spPr>
          <a:xfrm flipV="1">
            <a:off x="5482341" y="2975248"/>
            <a:ext cx="1033875" cy="46115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774432" y="3801971"/>
            <a:ext cx="1115593" cy="5381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223613" y="4284649"/>
            <a:ext cx="572707" cy="7736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4310580" y="4318958"/>
            <a:ext cx="205172" cy="9102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021493" y="4134121"/>
            <a:ext cx="758419" cy="60654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2710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7400" y="620688"/>
            <a:ext cx="7200800" cy="5293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sz="3200" b="1" dirty="0">
                <a:ln/>
                <a:solidFill>
                  <a:schemeClr val="accent3"/>
                </a:solidFill>
              </a:rPr>
              <a:t>Уже две тысячи лет существует изложенный в Библии духовный Закон, раскрывающий, как человеку жить на земле, что он должен делать и чего избегать.</a:t>
            </a:r>
          </a:p>
          <a:p>
            <a:pPr algn="ctr">
              <a:buFont typeface="Wingdings" pitchFamily="2" charset="2"/>
              <a:buNone/>
            </a:pPr>
            <a:r>
              <a:rPr lang="ru-RU" sz="3200" b="1" dirty="0">
                <a:ln/>
                <a:solidFill>
                  <a:schemeClr val="accent3"/>
                </a:solidFill>
              </a:rPr>
              <a:t>Заповеди и нравственные идеалы, отражённые в них и признаваемые всеми народами, говорят о ближнем, об отношении к нему, об обязанностях каждого перед другим человеком.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3736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ны\krasivye-kartinki-dlya-fona-prezentac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24419"/>
            <a:ext cx="8229600" cy="1143000"/>
          </a:xfrm>
          <a:prstGeom prst="rect">
            <a:avLst/>
          </a:prstGeom>
          <a:solidFill>
            <a:srgbClr val="990099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Семейное воспитание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498607"/>
            <a:ext cx="35283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Как появилось слово "семья"?</a:t>
            </a:r>
            <a:br>
              <a:rPr lang="ru-RU" dirty="0"/>
            </a:br>
            <a:r>
              <a:rPr lang="ru-RU" dirty="0"/>
              <a:t>Когда-то о нем не слыхала земля...</a:t>
            </a:r>
            <a:br>
              <a:rPr lang="ru-RU" dirty="0"/>
            </a:br>
            <a:r>
              <a:rPr lang="ru-RU" dirty="0"/>
              <a:t>Но Еве сказал перед свадьбой Адам:</a:t>
            </a:r>
            <a:br>
              <a:rPr lang="ru-RU" dirty="0"/>
            </a:br>
            <a:r>
              <a:rPr lang="ru-RU" dirty="0"/>
              <a:t>- Сейчас я тебе семь вопросов задам.</a:t>
            </a:r>
            <a:br>
              <a:rPr lang="ru-RU" dirty="0"/>
            </a:br>
            <a:r>
              <a:rPr lang="ru-RU" dirty="0"/>
              <a:t>Кто деток родит мне, богиня моя?</a:t>
            </a:r>
            <a:br>
              <a:rPr lang="ru-RU" dirty="0"/>
            </a:br>
            <a:r>
              <a:rPr lang="ru-RU" dirty="0"/>
              <a:t>И Ева тихонько ответила:</a:t>
            </a:r>
            <a:br>
              <a:rPr lang="ru-RU" dirty="0"/>
            </a:br>
            <a:r>
              <a:rPr lang="ru-RU" dirty="0"/>
              <a:t>- Я.</a:t>
            </a:r>
            <a:br>
              <a:rPr lang="ru-RU" dirty="0"/>
            </a:br>
            <a:r>
              <a:rPr lang="ru-RU" dirty="0"/>
              <a:t>- Кто их воспитает, царица моя?</a:t>
            </a:r>
            <a:br>
              <a:rPr lang="ru-RU" dirty="0"/>
            </a:br>
            <a:r>
              <a:rPr lang="ru-RU" dirty="0"/>
              <a:t>И Ева покорно ответила:</a:t>
            </a:r>
            <a:br>
              <a:rPr lang="ru-RU" dirty="0"/>
            </a:br>
            <a:r>
              <a:rPr lang="ru-RU" dirty="0"/>
              <a:t>- Я.</a:t>
            </a:r>
            <a:br>
              <a:rPr lang="ru-RU" dirty="0"/>
            </a:br>
            <a:r>
              <a:rPr lang="ru-RU" dirty="0"/>
              <a:t>- Кто пищу сготовит, о радость моя?</a:t>
            </a:r>
            <a:br>
              <a:rPr lang="ru-RU" dirty="0"/>
            </a:br>
            <a:r>
              <a:rPr lang="ru-RU" dirty="0"/>
              <a:t>И Ева все так же ответила:</a:t>
            </a:r>
            <a:br>
              <a:rPr lang="ru-RU" dirty="0"/>
            </a:br>
            <a:r>
              <a:rPr lang="ru-RU" dirty="0"/>
              <a:t>- Я.</a:t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73247" y="1480383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- Кто платье сошьет, постирает белье,</a:t>
            </a:r>
            <a:br>
              <a:rPr lang="ru-RU" dirty="0"/>
            </a:br>
            <a:r>
              <a:rPr lang="ru-RU" dirty="0"/>
              <a:t>Меня приласкает, украсит жилье?</a:t>
            </a:r>
            <a:br>
              <a:rPr lang="ru-RU" dirty="0"/>
            </a:br>
            <a:r>
              <a:rPr lang="ru-RU" dirty="0"/>
              <a:t>Ответь на вопросы, подруга моя!</a:t>
            </a:r>
            <a:br>
              <a:rPr lang="ru-RU" dirty="0"/>
            </a:br>
            <a:r>
              <a:rPr lang="ru-RU" dirty="0"/>
              <a:t>- Я... Я... - тихо молвила Ева,</a:t>
            </a:r>
            <a:br>
              <a:rPr lang="ru-RU" dirty="0"/>
            </a:br>
            <a:r>
              <a:rPr lang="ru-RU" dirty="0"/>
              <a:t>- Я... Я...</a:t>
            </a:r>
            <a:br>
              <a:rPr lang="ru-RU" dirty="0"/>
            </a:br>
            <a:r>
              <a:rPr lang="ru-RU" dirty="0"/>
              <a:t>Сказала она знаменитых семь "Я".</a:t>
            </a:r>
            <a:br>
              <a:rPr lang="ru-RU" dirty="0"/>
            </a:br>
            <a:r>
              <a:rPr lang="ru-RU" dirty="0"/>
              <a:t>Вот так на земле появилась семья</a:t>
            </a:r>
          </a:p>
        </p:txBody>
      </p:sp>
      <p:pic>
        <p:nvPicPr>
          <p:cNvPr id="9" name="Picture 2" descr="http://www.matrony.ru/wp-content/uploads/2014/04/stadii-zhiznennogo-cikla-semi-celi-i-zadachi-sem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56933" y="4280129"/>
            <a:ext cx="3448553" cy="229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0014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764704"/>
            <a:ext cx="756084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Обязанности перед самыми близкими людьми – родителями заложены в правило, также ставшее нравственным законом – </a:t>
            </a:r>
          </a:p>
          <a:p>
            <a:pPr algn="ctr">
              <a:buFont typeface="Wingdings" pitchFamily="2" charset="2"/>
              <a:buNone/>
            </a:pPr>
            <a:r>
              <a:rPr lang="ru-RU" sz="2000" b="1" dirty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«Чти отца своего и мать свою»</a:t>
            </a:r>
          </a:p>
          <a:p>
            <a:pPr algn="ctr">
              <a:buFont typeface="Wingdings" pitchFamily="2" charset="2"/>
              <a:buNone/>
            </a:pPr>
            <a:r>
              <a:rPr lang="ru-RU" sz="1100" b="1" dirty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Беседа по рассказу  «Моя родословная», «При солнышке тепло - при матери добро»,</a:t>
            </a:r>
          </a:p>
          <a:p>
            <a:pPr algn="ctr">
              <a:buFont typeface="Wingdings" pitchFamily="2" charset="2"/>
              <a:buNone/>
            </a:pPr>
            <a:r>
              <a:rPr lang="ru-RU" sz="1100" b="1" dirty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 </a:t>
            </a:r>
            <a:r>
              <a:rPr lang="ru-RU" sz="1100" b="1" dirty="0" err="1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кл</a:t>
            </a:r>
            <a:r>
              <a:rPr lang="ru-RU" sz="1100" b="1" dirty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/ч «Мама, папа, я – дружная семья».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 descr="C:\Documents and Settings\Настя\Рабочий стол\проект\12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55776" y="2060848"/>
            <a:ext cx="4680520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6328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2" y="764704"/>
            <a:ext cx="777686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b="1" dirty="0" smtClean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Неразрывно связана с любовью к ближнему </a:t>
            </a:r>
            <a:endParaRPr lang="en-US" b="1" dirty="0" smtClean="0">
              <a:ln/>
              <a:solidFill>
                <a:schemeClr val="accent3"/>
              </a:solidFill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заповедь, повелевающая человеку трудиться.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Сколько трудовой энергии может быть проявлено детьми в уборке за собой и в услугах, оказываемых окружающим!</a:t>
            </a:r>
            <a:endParaRPr lang="ru-RU" b="1" dirty="0">
              <a:ln/>
              <a:solidFill>
                <a:schemeClr val="accent3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J:\Все фото 2011-2015г\Чистый берег поход\IMG_20131105_104504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7582" y="2271578"/>
            <a:ext cx="4536506" cy="219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19673" y="4537008"/>
            <a:ext cx="2952328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Акция «Чистые берега»</a:t>
            </a:r>
            <a:endParaRPr lang="ru-RU" b="1" dirty="0">
              <a:ln/>
              <a:solidFill>
                <a:schemeClr val="accent3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J:\Все фото 2011-2015г\фото 2012-2013г\IMG_20130322_104823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508104" y="2271578"/>
            <a:ext cx="2952328" cy="219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220072" y="4529928"/>
            <a:ext cx="381642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Акция «Наша  улица – </a:t>
            </a:r>
            <a:endParaRPr lang="en-US" b="1" dirty="0" smtClean="0">
              <a:ln/>
              <a:solidFill>
                <a:schemeClr val="accent3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n/>
                <a:solidFill>
                  <a:schemeClr val="accent3"/>
                </a:solidFill>
                <a:cs typeface="Times New Roman" panose="02020603050405020304" pitchFamily="18" charset="0"/>
              </a:rPr>
              <a:t>самая чистая»</a:t>
            </a:r>
            <a:endParaRPr lang="ru-RU" b="1" dirty="0">
              <a:ln/>
              <a:solidFill>
                <a:schemeClr val="accent3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6219</TotalTime>
  <Words>672</Words>
  <Application>Microsoft Office PowerPoint</Application>
  <PresentationFormat>Экран (4:3)</PresentationFormat>
  <Paragraphs>115</Paragraphs>
  <Slides>40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Интеллектуально – краеведческое Направлено на изучение истории, природы, экономики, культуры своей местности. </vt:lpstr>
      <vt:lpstr>Удивительное рядом!</vt:lpstr>
      <vt:lpstr>Слайд 14</vt:lpstr>
      <vt:lpstr>Интенсив «По тропинке в парк пойдём»</vt:lpstr>
      <vt:lpstr>Слайд 16</vt:lpstr>
      <vt:lpstr>Экскурсия в пожарную часть</vt:lpstr>
      <vt:lpstr>Героико – патриотическое. Служит сохранению памяти о героических событиях, подвигах, формированию уважения к военной профессии</vt:lpstr>
      <vt:lpstr>Слайд 19</vt:lpstr>
      <vt:lpstr>Цветы для ветеранов.</vt:lpstr>
      <vt:lpstr>ДЕНЬ ПОБЕДЫ</vt:lpstr>
      <vt:lpstr>Гражданское. Связано с формированием гражданского самосознания, правовой культуры учащихся, гражданской позиции, сознания долга перед семьёй, народом, Родиной</vt:lpstr>
      <vt:lpstr>Слайд 23</vt:lpstr>
      <vt:lpstr>Творческо – краеведческое. Позволяет изучить культуру, быт, традиции своего и других народов, населяющих местность, страну</vt:lpstr>
      <vt:lpstr>Спортивно – оздоровительное. Занятия физкультурой и спортом</vt:lpstr>
      <vt:lpstr>Творческая мастерская</vt:lpstr>
      <vt:lpstr>Слайд 27</vt:lpstr>
      <vt:lpstr>Слайд 28</vt:lpstr>
      <vt:lpstr>В настоящее время в арсенале воспитательных средств прочно заняла своё место, осуществляемая под руководством педагогов, проектно – исследовательская деятельность обучающихся</vt:lpstr>
      <vt:lpstr>Слайд 30</vt:lpstr>
      <vt:lpstr>Учимся находить информацию.</vt:lpstr>
      <vt:lpstr>Обсуждать, работать в группах, парах</vt:lpstr>
      <vt:lpstr>Создавать проекты</vt:lpstr>
      <vt:lpstr>Слайд 34</vt:lpstr>
      <vt:lpstr>Защищать проекты.</vt:lpstr>
      <vt:lpstr>Новый год</vt:lpstr>
      <vt:lpstr>Слайд 37</vt:lpstr>
      <vt:lpstr>Ожидаемый результат: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KunuIII</cp:lastModifiedBy>
  <cp:revision>177</cp:revision>
  <dcterms:created xsi:type="dcterms:W3CDTF">2015-11-03T16:31:49Z</dcterms:created>
  <dcterms:modified xsi:type="dcterms:W3CDTF">2018-03-05T05:40:44Z</dcterms:modified>
</cp:coreProperties>
</file>