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3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7" r:id="rId11"/>
    <p:sldId id="271" r:id="rId12"/>
    <p:sldId id="272" r:id="rId13"/>
    <p:sldId id="275" r:id="rId14"/>
    <p:sldId id="274" r:id="rId15"/>
    <p:sldId id="276" r:id="rId16"/>
    <p:sldId id="268" r:id="rId17"/>
    <p:sldId id="270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16EFC-06DB-4AA5-914E-F9147EBB9129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2FFE-70A1-435E-B804-94FEC09C41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37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82FFE-70A1-435E-B804-94FEC09C41B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401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20401-FF4A-4886-8C84-4877651C6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857356" y="214290"/>
            <a:ext cx="650085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Как символ вечного союза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Как вечной дружбы знак простой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Связала ты, гипотенуза,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Навеки катеты с собой.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Скрывала тайну ты,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Не скоро явился некий мудрый грек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И теоремой Пифагора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Тебя прославил он навек.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</a:rPr>
              <a:t>10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8198" name="Rectangle 36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sp>
        <p:nvSpPr>
          <p:cNvPr id="8199" name="Rectangle 40"/>
          <p:cNvSpPr>
            <a:spLocks noChangeArrowheads="1"/>
          </p:cNvSpPr>
          <p:nvPr/>
        </p:nvSpPr>
        <p:spPr bwMode="auto">
          <a:xfrm>
            <a:off x="395288" y="1341438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</a:t>
            </a:r>
          </a:p>
        </p:txBody>
      </p:sp>
      <p:sp>
        <p:nvSpPr>
          <p:cNvPr id="8200" name="Text Box 87"/>
          <p:cNvSpPr txBox="1">
            <a:spLocks noChangeArrowheads="1"/>
          </p:cNvSpPr>
          <p:nvPr/>
        </p:nvSpPr>
        <p:spPr bwMode="auto">
          <a:xfrm>
            <a:off x="1835150" y="54451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8201" name="Text Box 88"/>
          <p:cNvSpPr txBox="1">
            <a:spLocks noChangeArrowheads="1"/>
          </p:cNvSpPr>
          <p:nvPr/>
        </p:nvSpPr>
        <p:spPr bwMode="auto">
          <a:xfrm>
            <a:off x="4284663" y="21336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8202" name="Text Box 89"/>
          <p:cNvSpPr txBox="1">
            <a:spLocks noChangeArrowheads="1"/>
          </p:cNvSpPr>
          <p:nvPr/>
        </p:nvSpPr>
        <p:spPr bwMode="auto">
          <a:xfrm>
            <a:off x="8172450" y="537368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C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8203" name="Text Box 91"/>
          <p:cNvSpPr txBox="1">
            <a:spLocks noChangeArrowheads="1"/>
          </p:cNvSpPr>
          <p:nvPr/>
        </p:nvSpPr>
        <p:spPr bwMode="auto">
          <a:xfrm>
            <a:off x="5003800" y="551656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D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8204" name="Freeform 92"/>
          <p:cNvSpPr>
            <a:spLocks/>
          </p:cNvSpPr>
          <p:nvPr/>
        </p:nvSpPr>
        <p:spPr bwMode="auto">
          <a:xfrm>
            <a:off x="2268538" y="2635250"/>
            <a:ext cx="5930900" cy="2973388"/>
          </a:xfrm>
          <a:custGeom>
            <a:avLst/>
            <a:gdLst>
              <a:gd name="T0" fmla="*/ 2147483647 w 3736"/>
              <a:gd name="T1" fmla="*/ 2147483647 h 1873"/>
              <a:gd name="T2" fmla="*/ 0 w 3736"/>
              <a:gd name="T3" fmla="*/ 2147483647 h 1873"/>
              <a:gd name="T4" fmla="*/ 2147483647 w 3736"/>
              <a:gd name="T5" fmla="*/ 0 h 1873"/>
              <a:gd name="T6" fmla="*/ 2147483647 w 3736"/>
              <a:gd name="T7" fmla="*/ 2147483647 h 1873"/>
              <a:gd name="T8" fmla="*/ 0 60000 65536"/>
              <a:gd name="T9" fmla="*/ 0 60000 65536"/>
              <a:gd name="T10" fmla="*/ 0 60000 65536"/>
              <a:gd name="T11" fmla="*/ 0 60000 65536"/>
              <a:gd name="T12" fmla="*/ 0 w 3736"/>
              <a:gd name="T13" fmla="*/ 0 h 1873"/>
              <a:gd name="T14" fmla="*/ 3736 w 3736"/>
              <a:gd name="T15" fmla="*/ 1873 h 18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36" h="1873">
                <a:moveTo>
                  <a:pt x="3736" y="1847"/>
                </a:moveTo>
                <a:lnTo>
                  <a:pt x="0" y="1873"/>
                </a:lnTo>
                <a:lnTo>
                  <a:pt x="1434" y="0"/>
                </a:lnTo>
                <a:lnTo>
                  <a:pt x="3736" y="1847"/>
                </a:lnTo>
              </a:path>
            </a:pathLst>
          </a:custGeom>
          <a:noFill/>
          <a:ln w="444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Freeform 94"/>
          <p:cNvSpPr>
            <a:spLocks/>
          </p:cNvSpPr>
          <p:nvPr/>
        </p:nvSpPr>
        <p:spPr bwMode="auto">
          <a:xfrm>
            <a:off x="4545013" y="2649538"/>
            <a:ext cx="700087" cy="2944812"/>
          </a:xfrm>
          <a:custGeom>
            <a:avLst/>
            <a:gdLst>
              <a:gd name="T0" fmla="*/ 0 w 441"/>
              <a:gd name="T1" fmla="*/ 0 h 1855"/>
              <a:gd name="T2" fmla="*/ 2147483647 w 441"/>
              <a:gd name="T3" fmla="*/ 2147483647 h 1855"/>
              <a:gd name="T4" fmla="*/ 0 60000 65536"/>
              <a:gd name="T5" fmla="*/ 0 60000 65536"/>
              <a:gd name="T6" fmla="*/ 0 w 441"/>
              <a:gd name="T7" fmla="*/ 0 h 1855"/>
              <a:gd name="T8" fmla="*/ 441 w 441"/>
              <a:gd name="T9" fmla="*/ 1855 h 18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1" h="1855">
                <a:moveTo>
                  <a:pt x="0" y="0"/>
                </a:moveTo>
                <a:lnTo>
                  <a:pt x="441" y="1855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6" name="Text Box 98"/>
          <p:cNvSpPr txBox="1">
            <a:spLocks noChangeArrowheads="1"/>
          </p:cNvSpPr>
          <p:nvPr/>
        </p:nvSpPr>
        <p:spPr bwMode="auto">
          <a:xfrm>
            <a:off x="2916238" y="37893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6</a:t>
            </a:r>
          </a:p>
        </p:txBody>
      </p:sp>
      <p:sp>
        <p:nvSpPr>
          <p:cNvPr id="8207" name="Text Box 99"/>
          <p:cNvSpPr txBox="1">
            <a:spLocks noChangeArrowheads="1"/>
          </p:cNvSpPr>
          <p:nvPr/>
        </p:nvSpPr>
        <p:spPr bwMode="auto">
          <a:xfrm>
            <a:off x="6227763" y="35734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8</a:t>
            </a:r>
          </a:p>
        </p:txBody>
      </p:sp>
      <p:sp>
        <p:nvSpPr>
          <p:cNvPr id="8208" name="Freeform 100"/>
          <p:cNvSpPr>
            <a:spLocks/>
          </p:cNvSpPr>
          <p:nvPr/>
        </p:nvSpPr>
        <p:spPr bwMode="auto">
          <a:xfrm>
            <a:off x="6661150" y="5373688"/>
            <a:ext cx="14288" cy="315912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9" name="Freeform 101"/>
          <p:cNvSpPr>
            <a:spLocks/>
          </p:cNvSpPr>
          <p:nvPr/>
        </p:nvSpPr>
        <p:spPr bwMode="auto">
          <a:xfrm>
            <a:off x="6732588" y="5373688"/>
            <a:ext cx="14287" cy="315912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0" name="Freeform 102"/>
          <p:cNvSpPr>
            <a:spLocks/>
          </p:cNvSpPr>
          <p:nvPr/>
        </p:nvSpPr>
        <p:spPr bwMode="auto">
          <a:xfrm>
            <a:off x="3779838" y="5445125"/>
            <a:ext cx="14287" cy="315913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1" name="Freeform 103"/>
          <p:cNvSpPr>
            <a:spLocks/>
          </p:cNvSpPr>
          <p:nvPr/>
        </p:nvSpPr>
        <p:spPr bwMode="auto">
          <a:xfrm>
            <a:off x="3851275" y="5445125"/>
            <a:ext cx="14288" cy="315913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2" name="Freeform 104"/>
          <p:cNvSpPr>
            <a:spLocks/>
          </p:cNvSpPr>
          <p:nvPr/>
        </p:nvSpPr>
        <p:spPr bwMode="auto">
          <a:xfrm rot="-3130034">
            <a:off x="4446588" y="2689225"/>
            <a:ext cx="336550" cy="374650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2147483647 h 237"/>
              <a:gd name="T4" fmla="*/ 2147483647 w 212"/>
              <a:gd name="T5" fmla="*/ 2147483647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250825" y="1196975"/>
            <a:ext cx="5256213" cy="792163"/>
            <a:chOff x="1837" y="799"/>
            <a:chExt cx="3311" cy="499"/>
          </a:xfrm>
        </p:grpSpPr>
        <p:sp>
          <p:nvSpPr>
            <p:cNvPr id="8217" name="Rectangle 106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8195" name="Object 107"/>
            <p:cNvGraphicFramePr>
              <a:graphicFrameLocks noChangeAspect="1"/>
            </p:cNvGraphicFramePr>
            <p:nvPr/>
          </p:nvGraphicFramePr>
          <p:xfrm>
            <a:off x="3250" y="926"/>
            <a:ext cx="530" cy="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0" name="Формула" r:id="rId3" imgW="266353" imgH="164885" progId="Equation.3">
                    <p:embed/>
                  </p:oleObj>
                </mc:Choice>
                <mc:Fallback>
                  <p:oleObj name="Формула" r:id="rId3" imgW="266353" imgH="164885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50" y="926"/>
                          <a:ext cx="530" cy="32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08"/>
          <p:cNvGrpSpPr>
            <a:grpSpLocks/>
          </p:cNvGrpSpPr>
          <p:nvPr/>
        </p:nvGrpSpPr>
        <p:grpSpPr bwMode="auto">
          <a:xfrm>
            <a:off x="1331913" y="188913"/>
            <a:ext cx="5256212" cy="792162"/>
            <a:chOff x="1837" y="799"/>
            <a:chExt cx="3311" cy="499"/>
          </a:xfrm>
        </p:grpSpPr>
        <p:sp>
          <p:nvSpPr>
            <p:cNvPr id="8216" name="Rectangle 109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8194" name="Object 110"/>
            <p:cNvGraphicFramePr>
              <a:graphicFrameLocks noChangeAspect="1"/>
            </p:cNvGraphicFramePr>
            <p:nvPr/>
          </p:nvGraphicFramePr>
          <p:xfrm>
            <a:off x="3086" y="915"/>
            <a:ext cx="859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1" name="Формула" r:id="rId5" imgW="431425" imgH="177646" progId="Equation.3">
                    <p:embed/>
                  </p:oleObj>
                </mc:Choice>
                <mc:Fallback>
                  <p:oleObj name="Формула" r:id="rId5" imgW="431425" imgH="177646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6" y="915"/>
                          <a:ext cx="859" cy="3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99" name="Freeform 111"/>
          <p:cNvSpPr>
            <a:spLocks/>
          </p:cNvSpPr>
          <p:nvPr/>
        </p:nvSpPr>
        <p:spPr bwMode="auto">
          <a:xfrm>
            <a:off x="2286000" y="5581650"/>
            <a:ext cx="2986088" cy="25400"/>
          </a:xfrm>
          <a:custGeom>
            <a:avLst/>
            <a:gdLst>
              <a:gd name="T0" fmla="*/ 0 w 1881"/>
              <a:gd name="T1" fmla="*/ 2147483647 h 16"/>
              <a:gd name="T2" fmla="*/ 2147483647 w 1881"/>
              <a:gd name="T3" fmla="*/ 0 h 16"/>
              <a:gd name="T4" fmla="*/ 0 60000 65536"/>
              <a:gd name="T5" fmla="*/ 0 60000 65536"/>
              <a:gd name="T6" fmla="*/ 0 w 1881"/>
              <a:gd name="T7" fmla="*/ 0 h 16"/>
              <a:gd name="T8" fmla="*/ 1881 w 1881"/>
              <a:gd name="T9" fmla="*/ 16 h 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81" h="16">
                <a:moveTo>
                  <a:pt x="0" y="16"/>
                </a:moveTo>
                <a:lnTo>
                  <a:pt x="1881" y="0"/>
                </a:lnTo>
              </a:path>
            </a:pathLst>
          </a:cu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76250"/>
            <a:ext cx="1701800" cy="1743075"/>
          </a:xfrm>
          <a:prstGeom prst="rect">
            <a:avLst/>
          </a:prstGeom>
          <a:noFill/>
        </p:spPr>
      </p:pic>
      <p:pic>
        <p:nvPicPr>
          <p:cNvPr id="7173" name="Picture 5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565400"/>
            <a:ext cx="1701800" cy="1743075"/>
          </a:xfrm>
          <a:prstGeom prst="rect">
            <a:avLst/>
          </a:prstGeom>
          <a:noFill/>
        </p:spPr>
      </p:pic>
      <p:pic>
        <p:nvPicPr>
          <p:cNvPr id="7174" name="Picture 6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636838"/>
            <a:ext cx="1701800" cy="1743075"/>
          </a:xfrm>
          <a:prstGeom prst="rect">
            <a:avLst/>
          </a:prstGeom>
          <a:noFill/>
        </p:spPr>
      </p:pic>
      <p:pic>
        <p:nvPicPr>
          <p:cNvPr id="7175" name="Picture 7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508500"/>
            <a:ext cx="1701800" cy="1743075"/>
          </a:xfrm>
          <a:prstGeom prst="rect">
            <a:avLst/>
          </a:prstGeom>
          <a:noFill/>
        </p:spPr>
      </p:pic>
      <p:pic>
        <p:nvPicPr>
          <p:cNvPr id="7176" name="Picture 8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76250"/>
            <a:ext cx="1701800" cy="1743075"/>
          </a:xfrm>
          <a:prstGeom prst="rect">
            <a:avLst/>
          </a:prstGeom>
          <a:noFill/>
        </p:spPr>
      </p:pic>
      <p:pic>
        <p:nvPicPr>
          <p:cNvPr id="7177" name="Picture 9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4437063"/>
            <a:ext cx="1701800" cy="1743075"/>
          </a:xfrm>
          <a:prstGeom prst="rect">
            <a:avLst/>
          </a:prstGeom>
          <a:noFill/>
        </p:spPr>
      </p:pic>
      <p:pic>
        <p:nvPicPr>
          <p:cNvPr id="7178" name="Picture 10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4437063"/>
            <a:ext cx="1701800" cy="1743075"/>
          </a:xfrm>
          <a:prstGeom prst="rect">
            <a:avLst/>
          </a:prstGeom>
          <a:noFill/>
        </p:spPr>
      </p:pic>
      <p:pic>
        <p:nvPicPr>
          <p:cNvPr id="7179" name="Picture 11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404813"/>
            <a:ext cx="1701800" cy="1743075"/>
          </a:xfrm>
          <a:prstGeom prst="rect">
            <a:avLst/>
          </a:prstGeom>
          <a:noFill/>
        </p:spPr>
      </p:pic>
      <p:pic>
        <p:nvPicPr>
          <p:cNvPr id="7180" name="Picture 12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437063"/>
            <a:ext cx="1701800" cy="1743075"/>
          </a:xfrm>
          <a:prstGeom prst="rect">
            <a:avLst/>
          </a:prstGeom>
          <a:noFill/>
        </p:spPr>
      </p:pic>
      <p:pic>
        <p:nvPicPr>
          <p:cNvPr id="7181" name="Picture 13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476250"/>
            <a:ext cx="1701800" cy="1743075"/>
          </a:xfrm>
          <a:prstGeom prst="rect">
            <a:avLst/>
          </a:prstGeom>
          <a:noFill/>
        </p:spPr>
      </p:pic>
      <p:pic>
        <p:nvPicPr>
          <p:cNvPr id="7182" name="Picture 14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2565400"/>
            <a:ext cx="1701800" cy="1743075"/>
          </a:xfrm>
          <a:prstGeom prst="rect">
            <a:avLst/>
          </a:prstGeom>
          <a:noFill/>
        </p:spPr>
      </p:pic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1692275" y="0"/>
            <a:ext cx="5616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/>
              <a:t>Смотрите на звездочку!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_8be4c8adb9387e8b6f429009a1e021f4_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33375"/>
            <a:ext cx="1349375" cy="13827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336 0.41318 C 0.6743 0.15099 0.54184 -0.0763 0.36458 -0.09202 C 0.19496 -0.11121 0.03628 0.06428 0.02586 0.31931 C 0.01284 0.55422 0.12361 0.77364 0.28264 0.78914 C 0.42777 0.80116 0.56545 0.65642 0.57621 0.43677 C 0.5868 0.237 0.49392 0.04833 0.35937 0.03307 C 0.23472 0.02174 0.11823 0.14336 0.11041 0.32694 C 0.1026 0.49156 0.17656 0.65179 0.28767 0.66035 C 0.38819 0.67191 0.48333 0.57804 0.49166 0.42914 C 0.49687 0.29503 0.44114 0.16671 0.35399 0.15908 C 0.27725 0.15099 0.20034 0.22151 0.19496 0.33526 C 0.18975 0.4333 0.22934 0.52694 0.29305 0.53503 C 0.346 0.54266 0.40156 0.49966 0.40434 0.42151 C 0.40954 0.35792 0.38819 0.29133 0.34895 0.28416 C 0.31666 0.28416 0.28472 0.29966 0.27986 0.34266 C 0.27725 0.37018 0.28264 0.39792 0.29826 0.40925 C 0.30625 0.41318 0.31163 0.41318 0.31961 0.40925 " pathEditMode="relative" rAng="0" ptsTypes="fffffffffffffffff">
                                      <p:cBhvr>
                                        <p:cTn id="6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083 -0.12162 C 0.1901 -0.10011 0.09357 -0.04693 0.09357 -0.00439 C 0.09357 0.03469 0.18819 0.06382 0.3151 0.06382 C 0.44149 0.06382 0.54843 0.03469 0.54843 -0.00439 C 0.54843 -0.04693 0.43767 -0.05734 0.31093 -0.02913 C 0.18611 0.00324 0.09357 0.05642 0.09357 0.09549 C 0.09357 0.13503 0.1901 0.16717 0.3151 0.16717 C 0.44149 0.16717 0.54843 0.13503 0.54843 0.09549 C 0.54843 0.05642 0.43767 0.04601 0.31284 0.07422 C 0.18611 0.10289 0.09357 0.15607 0.09357 0.19561 C 0.09357 0.23838 0.1901 0.27052 0.31649 0.27052 C 0.44149 0.27052 0.54843 0.23838 0.54843 0.19561 C 0.54843 0.15977 0.43767 0.14937 0.31284 0.17411 C 0.18819 0.20232 0.09357 0.25942 0.09357 0.29896 C 0.09357 0.33781 0.19253 0.37018 0.31649 0.37018 C 0.44548 0.37018 0.54843 0.33781 0.54843 0.29896 C 0.54843 0.25942 0.43975 0.24902 0.3151 0.27746 C 0.1901 0.30567 0.09357 0.35954 0.09357 0.39862 C 0.09357 0.44139 0.19253 0.47006 0.31875 0.47006 C 0.44548 0.47006 0.54843 0.43769 0.54843 0.39862 C 0.54843 0.35954 0.43975 0.34821 0.3151 0.37711 C 0.1901 0.40625 0.09357 0.46289 0.09357 0.49827 C 0.09357 0.53804 0.19392 0.56948 0.31875 0.56948 C 0.44548 0.56948 0.54843 0.53804 0.54843 0.49827 C 0.54843 0.46289 0.44149 0.45203 0.3151 0.47723 C 0.1901 0.50567 0.09357 0.56278 0.09357 0.60162 C 0.09357 0.63769 0.19392 0.67307 0.32083 0.67307 C 0.44739 0.67307 0.54843 0.64139 0.54843 0.60162 C 0.54843 0.56278 0.44149 0.55214 0.31649 0.58058 C 0.19253 0.60925 0.09166 0.66243 0.09357 0.70197 C 0.09531 0.74104 0.19392 0.76971 0.32083 0.76971 C 0.44739 0.76971 0.54843 0.73734 0.54843 0.69827 C 0.54843 0.66243 0.44548 0.65203 0.32083 0.68393 " pathEditMode="relative" rAng="0" ptsTypes="fffffffffffffffffffffffffffffffff">
                                      <p:cBhvr>
                                        <p:cTn id="9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4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Найдите площадь прямоугольника, если его диагональ равна 10 см и образует со стороной угол 30◦.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949860"/>
              </p:ext>
            </p:extLst>
          </p:nvPr>
        </p:nvGraphicFramePr>
        <p:xfrm>
          <a:off x="4241800" y="3086100"/>
          <a:ext cx="660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Объект упаковщика для оболочки" showAsIcon="1" r:id="rId3" imgW="660960" imgH="685440" progId="Package">
                  <p:embed/>
                </p:oleObj>
              </mc:Choice>
              <mc:Fallback>
                <p:oleObj name="Объект упаковщика для оболочки" showAsIcon="1" r:id="rId3" imgW="660960" imgH="68544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1800" y="3086100"/>
                        <a:ext cx="660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№ 493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2" descr="C:\Users\Виктор\Desktop\рефлекс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11038"/>
            <a:ext cx="8977313" cy="6734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  <a:cs typeface="Times New Roman" pitchFamily="18" charset="0"/>
              </a:rPr>
              <a:t>Говорят, что наука отличается от искусства тем, что в то время как создания искусства вечны, великие творения науки безнадежно стареют. К счастью это не так, теорема Пифагора этому пример, мы применяли и будем применять ее при решении задач.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r>
              <a:rPr lang="ru-RU" sz="8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80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Повт</a:t>
            </a:r>
            <a:r>
              <a:rPr lang="ru-RU" dirty="0" smtClean="0"/>
              <a:t>. </a:t>
            </a:r>
            <a:r>
              <a:rPr lang="ru-RU" smtClean="0"/>
              <a:t>п.55,56, № 495.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WordArt 5"/>
          <p:cNvSpPr>
            <a:spLocks noChangeArrowheads="1" noChangeShapeType="1" noTextEdit="1"/>
          </p:cNvSpPr>
          <p:nvPr/>
        </p:nvSpPr>
        <p:spPr bwMode="auto">
          <a:xfrm>
            <a:off x="250825" y="1000108"/>
            <a:ext cx="5617319" cy="2500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08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Теорема Пифагора</a:t>
            </a:r>
          </a:p>
          <a:p>
            <a:pPr algn="ctr"/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в решении задач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9700" name="WordArt 6"/>
          <p:cNvSpPr>
            <a:spLocks noChangeArrowheads="1" noChangeShapeType="1" noTextEdit="1"/>
          </p:cNvSpPr>
          <p:nvPr/>
        </p:nvSpPr>
        <p:spPr bwMode="auto">
          <a:xfrm>
            <a:off x="1619250" y="3860800"/>
            <a:ext cx="3168650" cy="1449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8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6000"/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50218"/>
            <a:ext cx="3382962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Содержимое 3" descr="http://festival.1september.ru/articles/607694/img1.gif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1520" y="1196752"/>
            <a:ext cx="8712968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1907704" y="1700808"/>
            <a:ext cx="4896544" cy="4356484"/>
            <a:chOff x="1907704" y="1700808"/>
            <a:chExt cx="4896544" cy="4356484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1907704" y="1700808"/>
              <a:ext cx="4896544" cy="4356484"/>
              <a:chOff x="1907704" y="1700808"/>
              <a:chExt cx="4896544" cy="4356484"/>
            </a:xfrm>
          </p:grpSpPr>
          <p:sp>
            <p:nvSpPr>
              <p:cNvPr id="4" name="Равнобедренный треугольник 3"/>
              <p:cNvSpPr/>
              <p:nvPr/>
            </p:nvSpPr>
            <p:spPr>
              <a:xfrm>
                <a:off x="1907704" y="1700808"/>
                <a:ext cx="4896544" cy="4248472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3131840" y="3501008"/>
                <a:ext cx="288032" cy="21602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 flipH="1">
                <a:off x="5364088" y="3674833"/>
                <a:ext cx="377552" cy="258223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flipH="1">
                <a:off x="4336182" y="5733256"/>
                <a:ext cx="235818" cy="324036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2701914" y="3096058"/>
              <a:ext cx="4299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/>
                <a:t>а</a:t>
              </a:r>
              <a:endParaRPr lang="ru-RU" sz="4000" dirty="0"/>
            </a:p>
          </p:txBody>
        </p:sp>
      </p:grpSp>
      <p:cxnSp>
        <p:nvCxnSpPr>
          <p:cNvPr id="19" name="Прямая соединительная линия 18"/>
          <p:cNvCxnSpPr>
            <a:stCxn id="4" idx="0"/>
          </p:cNvCxnSpPr>
          <p:nvPr/>
        </p:nvCxnSpPr>
        <p:spPr>
          <a:xfrm>
            <a:off x="4355976" y="1700808"/>
            <a:ext cx="98115" cy="42484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902006" y="3320890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h</a:t>
            </a:r>
            <a:endParaRPr lang="ru-RU" sz="4000" dirty="0"/>
          </a:p>
        </p:txBody>
      </p:sp>
      <p:sp>
        <p:nvSpPr>
          <p:cNvPr id="24" name="TextBox 23"/>
          <p:cNvSpPr txBox="1"/>
          <p:nvPr/>
        </p:nvSpPr>
        <p:spPr>
          <a:xfrm>
            <a:off x="2987824" y="5733256"/>
            <a:ext cx="5760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/>
              <a:t>а</a:t>
            </a:r>
          </a:p>
          <a:p>
            <a:r>
              <a:rPr lang="ru-RU" sz="32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1544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Содержимое 3" descr="http://festival.1september.ru/articles/607694/img10.gif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19672" y="1124744"/>
            <a:ext cx="6286500" cy="4857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Oval 5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</a:rPr>
              <a:t>1.</a:t>
            </a:r>
          </a:p>
        </p:txBody>
      </p:sp>
      <p:sp>
        <p:nvSpPr>
          <p:cNvPr id="1028" name="Rectangle 8"/>
          <p:cNvSpPr>
            <a:spLocks noChangeArrowheads="1"/>
          </p:cNvSpPr>
          <p:nvPr/>
        </p:nvSpPr>
        <p:spPr bwMode="auto">
          <a:xfrm>
            <a:off x="179388" y="1341438"/>
            <a:ext cx="2892425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 ВС</a:t>
            </a:r>
          </a:p>
        </p:txBody>
      </p:sp>
      <p:sp>
        <p:nvSpPr>
          <p:cNvPr id="1029" name="Rectangle 11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0" name="Rectangle 9"/>
          <p:cNvSpPr>
            <a:spLocks noChangeArrowheads="1"/>
          </p:cNvSpPr>
          <p:nvPr/>
        </p:nvSpPr>
        <p:spPr bwMode="auto">
          <a:xfrm>
            <a:off x="250825" y="1196975"/>
            <a:ext cx="52562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 i="1">
              <a:latin typeface="Times New Roman" pitchFamily="18" charset="0"/>
            </a:endParaRPr>
          </a:p>
        </p:txBody>
      </p:sp>
      <p:sp>
        <p:nvSpPr>
          <p:cNvPr id="1031" name="Text Box 15"/>
          <p:cNvSpPr txBox="1">
            <a:spLocks noChangeArrowheads="1"/>
          </p:cNvSpPr>
          <p:nvPr/>
        </p:nvSpPr>
        <p:spPr bwMode="auto">
          <a:xfrm>
            <a:off x="8459788" y="544512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3348038" y="206057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В</a:t>
            </a:r>
          </a:p>
        </p:txBody>
      </p:sp>
      <p:sp>
        <p:nvSpPr>
          <p:cNvPr id="1033" name="Text Box 18"/>
          <p:cNvSpPr txBox="1">
            <a:spLocks noChangeArrowheads="1"/>
          </p:cNvSpPr>
          <p:nvPr/>
        </p:nvSpPr>
        <p:spPr bwMode="auto">
          <a:xfrm>
            <a:off x="3348038" y="566102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1035" name="Rectangle 30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331913" y="188913"/>
            <a:ext cx="5256212" cy="792162"/>
            <a:chOff x="1837" y="799"/>
            <a:chExt cx="3311" cy="499"/>
          </a:xfrm>
        </p:grpSpPr>
        <p:sp>
          <p:nvSpPr>
            <p:cNvPr id="1043" name="Rectangle 33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1026" name="Object 34"/>
            <p:cNvGraphicFramePr>
              <a:graphicFrameLocks noChangeAspect="1"/>
            </p:cNvGraphicFramePr>
            <p:nvPr/>
          </p:nvGraphicFramePr>
          <p:xfrm>
            <a:off x="3086" y="915"/>
            <a:ext cx="859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Формула" r:id="rId3" imgW="431425" imgH="177646" progId="Equation.3">
                    <p:embed/>
                  </p:oleObj>
                </mc:Choice>
                <mc:Fallback>
                  <p:oleObj name="Формула" r:id="rId3" imgW="431425" imgH="177646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6" y="915"/>
                          <a:ext cx="859" cy="3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7" name="AutoShape 40"/>
          <p:cNvSpPr>
            <a:spLocks noChangeArrowheads="1"/>
          </p:cNvSpPr>
          <p:nvPr/>
        </p:nvSpPr>
        <p:spPr bwMode="auto">
          <a:xfrm>
            <a:off x="3779838" y="2349500"/>
            <a:ext cx="4752975" cy="3600450"/>
          </a:xfrm>
          <a:prstGeom prst="rtTriangle">
            <a:avLst/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8" name="Freeform 41"/>
          <p:cNvSpPr>
            <a:spLocks/>
          </p:cNvSpPr>
          <p:nvPr/>
        </p:nvSpPr>
        <p:spPr bwMode="auto">
          <a:xfrm rot="10800000">
            <a:off x="3779838" y="5589588"/>
            <a:ext cx="336550" cy="374650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2147483647 h 237"/>
              <a:gd name="T4" fmla="*/ 2147483647 w 212"/>
              <a:gd name="T5" fmla="*/ 2147483647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9" name="Text Box 42"/>
          <p:cNvSpPr txBox="1">
            <a:spLocks noChangeArrowheads="1"/>
          </p:cNvSpPr>
          <p:nvPr/>
        </p:nvSpPr>
        <p:spPr bwMode="auto">
          <a:xfrm>
            <a:off x="5219700" y="5949950"/>
            <a:ext cx="850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8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см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040" name="Text Box 43"/>
          <p:cNvSpPr txBox="1">
            <a:spLocks noChangeArrowheads="1"/>
          </p:cNvSpPr>
          <p:nvPr/>
        </p:nvSpPr>
        <p:spPr bwMode="auto">
          <a:xfrm>
            <a:off x="2700338" y="3933825"/>
            <a:ext cx="850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6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см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3116" name="AutoShape 44"/>
          <p:cNvSpPr>
            <a:spLocks/>
          </p:cNvSpPr>
          <p:nvPr/>
        </p:nvSpPr>
        <p:spPr bwMode="auto">
          <a:xfrm rot="-3161599">
            <a:off x="6074569" y="846932"/>
            <a:ext cx="574675" cy="5976937"/>
          </a:xfrm>
          <a:prstGeom prst="rightBrace">
            <a:avLst>
              <a:gd name="adj1" fmla="val 86671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auto">
          <a:xfrm>
            <a:off x="6443663" y="2781300"/>
            <a:ext cx="52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6" grpId="0" animBg="1"/>
      <p:bldP spid="31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4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</a:rPr>
              <a:t>2.</a:t>
            </a:r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sp>
        <p:nvSpPr>
          <p:cNvPr id="2053" name="Text Box 17"/>
          <p:cNvSpPr txBox="1">
            <a:spLocks noChangeArrowheads="1"/>
          </p:cNvSpPr>
          <p:nvPr/>
        </p:nvSpPr>
        <p:spPr bwMode="auto">
          <a:xfrm>
            <a:off x="7667625" y="60928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2054" name="Text Box 19"/>
          <p:cNvSpPr txBox="1">
            <a:spLocks noChangeArrowheads="1"/>
          </p:cNvSpPr>
          <p:nvPr/>
        </p:nvSpPr>
        <p:spPr bwMode="auto">
          <a:xfrm>
            <a:off x="7740650" y="206057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В</a:t>
            </a:r>
          </a:p>
        </p:txBody>
      </p:sp>
      <p:sp>
        <p:nvSpPr>
          <p:cNvPr id="2056" name="Rectangle 34"/>
          <p:cNvSpPr>
            <a:spLocks noChangeArrowheads="1"/>
          </p:cNvSpPr>
          <p:nvPr/>
        </p:nvSpPr>
        <p:spPr bwMode="auto">
          <a:xfrm>
            <a:off x="468313" y="1341438"/>
            <a:ext cx="2817812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 ВС</a:t>
            </a:r>
          </a:p>
        </p:txBody>
      </p:sp>
      <p:sp>
        <p:nvSpPr>
          <p:cNvPr id="2057" name="Text Box 44"/>
          <p:cNvSpPr txBox="1">
            <a:spLocks noChangeArrowheads="1"/>
          </p:cNvSpPr>
          <p:nvPr/>
        </p:nvSpPr>
        <p:spPr bwMode="auto">
          <a:xfrm>
            <a:off x="1908175" y="22050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2058" name="Rectangle 59"/>
          <p:cNvSpPr>
            <a:spLocks noChangeArrowheads="1"/>
          </p:cNvSpPr>
          <p:nvPr/>
        </p:nvSpPr>
        <p:spPr bwMode="auto">
          <a:xfrm>
            <a:off x="755650" y="1196975"/>
            <a:ext cx="52562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 i="1">
              <a:latin typeface="Times New Roman" pitchFamily="18" charset="0"/>
            </a:endParaRPr>
          </a:p>
        </p:txBody>
      </p:sp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1331913" y="188913"/>
            <a:ext cx="5256212" cy="792162"/>
            <a:chOff x="1837" y="799"/>
            <a:chExt cx="3311" cy="499"/>
          </a:xfrm>
        </p:grpSpPr>
        <p:sp>
          <p:nvSpPr>
            <p:cNvPr id="2066" name="Rectangle 62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2050" name="Object 63"/>
            <p:cNvGraphicFramePr>
              <a:graphicFrameLocks noChangeAspect="1"/>
            </p:cNvGraphicFramePr>
            <p:nvPr/>
          </p:nvGraphicFramePr>
          <p:xfrm>
            <a:off x="3086" y="915"/>
            <a:ext cx="859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name="Формула" r:id="rId3" imgW="431425" imgH="177646" progId="Equation.3">
                    <p:embed/>
                  </p:oleObj>
                </mc:Choice>
                <mc:Fallback>
                  <p:oleObj name="Формула" r:id="rId3" imgW="431425" imgH="177646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6" y="915"/>
                          <a:ext cx="859" cy="3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60" name="AutoShape 64"/>
          <p:cNvSpPr>
            <a:spLocks noChangeArrowheads="1"/>
          </p:cNvSpPr>
          <p:nvPr/>
        </p:nvSpPr>
        <p:spPr bwMode="auto">
          <a:xfrm flipH="1" flipV="1">
            <a:off x="2339975" y="2565400"/>
            <a:ext cx="5616575" cy="3600450"/>
          </a:xfrm>
          <a:prstGeom prst="rtTriangle">
            <a:avLst/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Freeform 65"/>
          <p:cNvSpPr>
            <a:spLocks/>
          </p:cNvSpPr>
          <p:nvPr/>
        </p:nvSpPr>
        <p:spPr bwMode="auto">
          <a:xfrm>
            <a:off x="7596188" y="2565400"/>
            <a:ext cx="336550" cy="376238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2147483647 h 237"/>
              <a:gd name="T4" fmla="*/ 2147483647 w 212"/>
              <a:gd name="T5" fmla="*/ 2147483647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Text Box 66"/>
          <p:cNvSpPr txBox="1">
            <a:spLocks noChangeArrowheads="1"/>
          </p:cNvSpPr>
          <p:nvPr/>
        </p:nvSpPr>
        <p:spPr bwMode="auto">
          <a:xfrm>
            <a:off x="4859338" y="2060575"/>
            <a:ext cx="850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5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см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2063" name="Text Box 67"/>
          <p:cNvSpPr txBox="1">
            <a:spLocks noChangeArrowheads="1"/>
          </p:cNvSpPr>
          <p:nvPr/>
        </p:nvSpPr>
        <p:spPr bwMode="auto">
          <a:xfrm>
            <a:off x="4427538" y="4292600"/>
            <a:ext cx="850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7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см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4164" name="AutoShape 68"/>
          <p:cNvSpPr>
            <a:spLocks/>
          </p:cNvSpPr>
          <p:nvPr/>
        </p:nvSpPr>
        <p:spPr bwMode="auto">
          <a:xfrm>
            <a:off x="8027988" y="2565400"/>
            <a:ext cx="504825" cy="3600450"/>
          </a:xfrm>
          <a:prstGeom prst="rightBrace">
            <a:avLst>
              <a:gd name="adj1" fmla="val 5943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5" name="Text Box 69"/>
          <p:cNvSpPr txBox="1">
            <a:spLocks noChangeArrowheads="1"/>
          </p:cNvSpPr>
          <p:nvPr/>
        </p:nvSpPr>
        <p:spPr bwMode="auto">
          <a:xfrm>
            <a:off x="8616950" y="3860800"/>
            <a:ext cx="52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4" grpId="0" animBg="1"/>
      <p:bldP spid="41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</a:rPr>
              <a:t>3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3077" name="Rectangle 29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sp>
        <p:nvSpPr>
          <p:cNvPr id="3078" name="Rectangle 30"/>
          <p:cNvSpPr>
            <a:spLocks noChangeArrowheads="1"/>
          </p:cNvSpPr>
          <p:nvPr/>
        </p:nvSpPr>
        <p:spPr bwMode="auto">
          <a:xfrm>
            <a:off x="468313" y="1341438"/>
            <a:ext cx="317500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 АС</a:t>
            </a:r>
          </a:p>
        </p:txBody>
      </p:sp>
      <p:sp>
        <p:nvSpPr>
          <p:cNvPr id="3079" name="Text Box 44"/>
          <p:cNvSpPr txBox="1">
            <a:spLocks noChangeArrowheads="1"/>
          </p:cNvSpPr>
          <p:nvPr/>
        </p:nvSpPr>
        <p:spPr bwMode="auto">
          <a:xfrm>
            <a:off x="7380288" y="191611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3080" name="Text Box 45"/>
          <p:cNvSpPr txBox="1">
            <a:spLocks noChangeArrowheads="1"/>
          </p:cNvSpPr>
          <p:nvPr/>
        </p:nvSpPr>
        <p:spPr bwMode="auto">
          <a:xfrm>
            <a:off x="1692275" y="407670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1" name="Text Box 46"/>
          <p:cNvSpPr txBox="1">
            <a:spLocks noChangeArrowheads="1"/>
          </p:cNvSpPr>
          <p:nvPr/>
        </p:nvSpPr>
        <p:spPr bwMode="auto">
          <a:xfrm>
            <a:off x="7308850" y="633888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C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2" name="Text Box 47"/>
          <p:cNvSpPr txBox="1">
            <a:spLocks noChangeArrowheads="1"/>
          </p:cNvSpPr>
          <p:nvPr/>
        </p:nvSpPr>
        <p:spPr bwMode="auto">
          <a:xfrm>
            <a:off x="7667625" y="41497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D</a:t>
            </a:r>
            <a:endParaRPr lang="ru-RU" sz="2800" b="1" i="1">
              <a:latin typeface="Times New Roman" pitchFamily="18" charset="0"/>
            </a:endParaRPr>
          </a:p>
        </p:txBody>
      </p:sp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1331913" y="188913"/>
            <a:ext cx="5256212" cy="792162"/>
            <a:chOff x="1837" y="799"/>
            <a:chExt cx="3311" cy="499"/>
          </a:xfrm>
        </p:grpSpPr>
        <p:sp>
          <p:nvSpPr>
            <p:cNvPr id="3094" name="Rectangle 101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3074" name="Object 102"/>
            <p:cNvGraphicFramePr>
              <a:graphicFrameLocks noChangeAspect="1"/>
            </p:cNvGraphicFramePr>
            <p:nvPr/>
          </p:nvGraphicFramePr>
          <p:xfrm>
            <a:off x="3086" y="915"/>
            <a:ext cx="859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Формула" r:id="rId3" imgW="431425" imgH="177646" progId="Equation.3">
                    <p:embed/>
                  </p:oleObj>
                </mc:Choice>
                <mc:Fallback>
                  <p:oleObj name="Формула" r:id="rId3" imgW="431425" imgH="177646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6" y="915"/>
                          <a:ext cx="859" cy="3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84" name="Rectangle 104"/>
          <p:cNvSpPr>
            <a:spLocks noChangeArrowheads="1"/>
          </p:cNvSpPr>
          <p:nvPr/>
        </p:nvSpPr>
        <p:spPr bwMode="auto">
          <a:xfrm>
            <a:off x="755650" y="1196975"/>
            <a:ext cx="52562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5" name="AutoShape 106"/>
          <p:cNvSpPr>
            <a:spLocks noChangeArrowheads="1"/>
          </p:cNvSpPr>
          <p:nvPr/>
        </p:nvSpPr>
        <p:spPr bwMode="auto">
          <a:xfrm rot="-5400000">
            <a:off x="2917031" y="1627982"/>
            <a:ext cx="3887787" cy="5473700"/>
          </a:xfrm>
          <a:prstGeom prst="triangle">
            <a:avLst>
              <a:gd name="adj" fmla="val 50000"/>
            </a:avLst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Freeform 108"/>
          <p:cNvSpPr>
            <a:spLocks/>
          </p:cNvSpPr>
          <p:nvPr/>
        </p:nvSpPr>
        <p:spPr bwMode="auto">
          <a:xfrm>
            <a:off x="2124075" y="4356100"/>
            <a:ext cx="5473700" cy="14288"/>
          </a:xfrm>
          <a:custGeom>
            <a:avLst/>
            <a:gdLst>
              <a:gd name="T0" fmla="*/ 0 w 3448"/>
              <a:gd name="T1" fmla="*/ 0 h 9"/>
              <a:gd name="T2" fmla="*/ 2147483647 w 3448"/>
              <a:gd name="T3" fmla="*/ 2147483647 h 9"/>
              <a:gd name="T4" fmla="*/ 0 60000 65536"/>
              <a:gd name="T5" fmla="*/ 0 60000 65536"/>
              <a:gd name="T6" fmla="*/ 0 w 3448"/>
              <a:gd name="T7" fmla="*/ 0 h 9"/>
              <a:gd name="T8" fmla="*/ 3448 w 3448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48" h="9">
                <a:moveTo>
                  <a:pt x="0" y="0"/>
                </a:moveTo>
                <a:lnTo>
                  <a:pt x="3448" y="9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7" name="Freeform 109"/>
          <p:cNvSpPr>
            <a:spLocks/>
          </p:cNvSpPr>
          <p:nvPr/>
        </p:nvSpPr>
        <p:spPr bwMode="auto">
          <a:xfrm rot="5400000">
            <a:off x="7255669" y="3985419"/>
            <a:ext cx="336550" cy="376238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2147483647 h 237"/>
              <a:gd name="T4" fmla="*/ 2147483647 w 212"/>
              <a:gd name="T5" fmla="*/ 2147483647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8" name="Freeform 110"/>
          <p:cNvSpPr>
            <a:spLocks/>
          </p:cNvSpPr>
          <p:nvPr/>
        </p:nvSpPr>
        <p:spPr bwMode="auto">
          <a:xfrm rot="-3420137">
            <a:off x="7041357" y="5857081"/>
            <a:ext cx="533400" cy="287337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9" name="Freeform 111"/>
          <p:cNvSpPr>
            <a:spLocks/>
          </p:cNvSpPr>
          <p:nvPr/>
        </p:nvSpPr>
        <p:spPr bwMode="auto">
          <a:xfrm rot="-10381904">
            <a:off x="7092950" y="2636838"/>
            <a:ext cx="533400" cy="287337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56" name="AutoShape 112"/>
          <p:cNvSpPr>
            <a:spLocks/>
          </p:cNvSpPr>
          <p:nvPr/>
        </p:nvSpPr>
        <p:spPr bwMode="auto">
          <a:xfrm>
            <a:off x="7885113" y="2420938"/>
            <a:ext cx="504825" cy="3887787"/>
          </a:xfrm>
          <a:prstGeom prst="rightBrace">
            <a:avLst>
              <a:gd name="adj1" fmla="val 6417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57" name="Text Box 113"/>
          <p:cNvSpPr txBox="1">
            <a:spLocks noChangeArrowheads="1"/>
          </p:cNvSpPr>
          <p:nvPr/>
        </p:nvSpPr>
        <p:spPr bwMode="auto">
          <a:xfrm>
            <a:off x="8459788" y="3933825"/>
            <a:ext cx="52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3092" name="Text Box 114"/>
          <p:cNvSpPr txBox="1">
            <a:spLocks noChangeArrowheads="1"/>
          </p:cNvSpPr>
          <p:nvPr/>
        </p:nvSpPr>
        <p:spPr bwMode="auto">
          <a:xfrm>
            <a:off x="5076825" y="3860800"/>
            <a:ext cx="1028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12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см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3093" name="Text Box 115"/>
          <p:cNvSpPr txBox="1">
            <a:spLocks noChangeArrowheads="1"/>
          </p:cNvSpPr>
          <p:nvPr/>
        </p:nvSpPr>
        <p:spPr bwMode="auto">
          <a:xfrm rot="-1191858">
            <a:off x="4500563" y="2781300"/>
            <a:ext cx="1028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13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 i="1">
                <a:latin typeface="Times New Roman" pitchFamily="18" charset="0"/>
              </a:rPr>
              <a:t>см</a:t>
            </a:r>
            <a:endParaRPr lang="ru-RU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" grpId="0" animBg="1"/>
      <p:bldP spid="62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</a:rPr>
              <a:t>4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1258888" y="260350"/>
            <a:ext cx="4313237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 АСВ</a:t>
            </a:r>
            <a:r>
              <a:rPr lang="en-US" sz="3200" b="1" i="1">
                <a:latin typeface="Times New Roman" pitchFamily="18" charset="0"/>
              </a:rPr>
              <a:t>D-</a:t>
            </a:r>
            <a:r>
              <a:rPr lang="ru-RU" sz="3200" b="1" i="1">
                <a:latin typeface="Times New Roman" pitchFamily="18" charset="0"/>
              </a:rPr>
              <a:t> ромб</a:t>
            </a:r>
          </a:p>
        </p:txBody>
      </p:sp>
      <p:sp>
        <p:nvSpPr>
          <p:cNvPr id="4102" name="Rectangle 36"/>
          <p:cNvSpPr>
            <a:spLocks noChangeArrowheads="1"/>
          </p:cNvSpPr>
          <p:nvPr/>
        </p:nvSpPr>
        <p:spPr bwMode="auto">
          <a:xfrm>
            <a:off x="395288" y="1414463"/>
            <a:ext cx="2462212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 ВС</a:t>
            </a:r>
          </a:p>
        </p:txBody>
      </p:sp>
      <p:sp>
        <p:nvSpPr>
          <p:cNvPr id="4103" name="Text Box 46"/>
          <p:cNvSpPr txBox="1">
            <a:spLocks noChangeArrowheads="1"/>
          </p:cNvSpPr>
          <p:nvPr/>
        </p:nvSpPr>
        <p:spPr bwMode="auto">
          <a:xfrm>
            <a:off x="4572000" y="13414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В</a:t>
            </a:r>
          </a:p>
        </p:txBody>
      </p:sp>
      <p:sp>
        <p:nvSpPr>
          <p:cNvPr id="4104" name="Text Box 47"/>
          <p:cNvSpPr txBox="1">
            <a:spLocks noChangeArrowheads="1"/>
          </p:cNvSpPr>
          <p:nvPr/>
        </p:nvSpPr>
        <p:spPr bwMode="auto">
          <a:xfrm>
            <a:off x="1547813" y="357346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4105" name="Text Box 48"/>
          <p:cNvSpPr txBox="1">
            <a:spLocks noChangeArrowheads="1"/>
          </p:cNvSpPr>
          <p:nvPr/>
        </p:nvSpPr>
        <p:spPr bwMode="auto">
          <a:xfrm>
            <a:off x="7667625" y="364490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4106" name="Text Box 49"/>
          <p:cNvSpPr txBox="1">
            <a:spLocks noChangeArrowheads="1"/>
          </p:cNvSpPr>
          <p:nvPr/>
        </p:nvSpPr>
        <p:spPr bwMode="auto">
          <a:xfrm>
            <a:off x="4787900" y="335756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О</a:t>
            </a:r>
          </a:p>
        </p:txBody>
      </p:sp>
      <p:sp>
        <p:nvSpPr>
          <p:cNvPr id="4107" name="Text Box 50"/>
          <p:cNvSpPr txBox="1">
            <a:spLocks noChangeArrowheads="1"/>
          </p:cNvSpPr>
          <p:nvPr/>
        </p:nvSpPr>
        <p:spPr bwMode="auto">
          <a:xfrm>
            <a:off x="4572000" y="5876925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D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4108" name="Rectangle 63"/>
          <p:cNvSpPr>
            <a:spLocks noChangeArrowheads="1"/>
          </p:cNvSpPr>
          <p:nvPr/>
        </p:nvSpPr>
        <p:spPr bwMode="auto">
          <a:xfrm>
            <a:off x="611188" y="1268413"/>
            <a:ext cx="52562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 i="1">
              <a:latin typeface="Times New Roman" pitchFamily="18" charset="0"/>
            </a:endParaRPr>
          </a:p>
        </p:txBody>
      </p:sp>
      <p:sp>
        <p:nvSpPr>
          <p:cNvPr id="4109" name="AutoShape 68"/>
          <p:cNvSpPr>
            <a:spLocks noChangeArrowheads="1"/>
          </p:cNvSpPr>
          <p:nvPr/>
        </p:nvSpPr>
        <p:spPr bwMode="auto">
          <a:xfrm rot="2130914">
            <a:off x="2484438" y="2205038"/>
            <a:ext cx="4657725" cy="3270250"/>
          </a:xfrm>
          <a:prstGeom prst="parallelogram">
            <a:avLst>
              <a:gd name="adj" fmla="val 35607"/>
            </a:avLst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Freeform 69"/>
          <p:cNvSpPr>
            <a:spLocks/>
          </p:cNvSpPr>
          <p:nvPr/>
        </p:nvSpPr>
        <p:spPr bwMode="auto">
          <a:xfrm>
            <a:off x="1976438" y="3832225"/>
            <a:ext cx="5675312" cy="41275"/>
          </a:xfrm>
          <a:custGeom>
            <a:avLst/>
            <a:gdLst>
              <a:gd name="T0" fmla="*/ 0 w 3575"/>
              <a:gd name="T1" fmla="*/ 0 h 26"/>
              <a:gd name="T2" fmla="*/ 2147483647 w 3575"/>
              <a:gd name="T3" fmla="*/ 2147483647 h 26"/>
              <a:gd name="T4" fmla="*/ 0 60000 65536"/>
              <a:gd name="T5" fmla="*/ 0 60000 65536"/>
              <a:gd name="T6" fmla="*/ 0 w 3575"/>
              <a:gd name="T7" fmla="*/ 0 h 26"/>
              <a:gd name="T8" fmla="*/ 3575 w 3575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75" h="26">
                <a:moveTo>
                  <a:pt x="0" y="0"/>
                </a:moveTo>
                <a:lnTo>
                  <a:pt x="3575" y="26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1" name="Freeform 70"/>
          <p:cNvSpPr>
            <a:spLocks/>
          </p:cNvSpPr>
          <p:nvPr/>
        </p:nvSpPr>
        <p:spPr bwMode="auto">
          <a:xfrm>
            <a:off x="4813300" y="1841500"/>
            <a:ext cx="1588" cy="4008438"/>
          </a:xfrm>
          <a:custGeom>
            <a:avLst/>
            <a:gdLst>
              <a:gd name="T0" fmla="*/ 0 w 1"/>
              <a:gd name="T1" fmla="*/ 2147483647 h 2525"/>
              <a:gd name="T2" fmla="*/ 0 w 1"/>
              <a:gd name="T3" fmla="*/ 0 h 2525"/>
              <a:gd name="T4" fmla="*/ 0 60000 65536"/>
              <a:gd name="T5" fmla="*/ 0 60000 65536"/>
              <a:gd name="T6" fmla="*/ 0 w 1"/>
              <a:gd name="T7" fmla="*/ 0 h 2525"/>
              <a:gd name="T8" fmla="*/ 1 w 1"/>
              <a:gd name="T9" fmla="*/ 2525 h 25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525">
                <a:moveTo>
                  <a:pt x="0" y="2525"/>
                </a:moveTo>
                <a:lnTo>
                  <a:pt x="0" y="0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2" name="Text Box 71"/>
          <p:cNvSpPr txBox="1">
            <a:spLocks noChangeArrowheads="1"/>
          </p:cNvSpPr>
          <p:nvPr/>
        </p:nvSpPr>
        <p:spPr bwMode="auto">
          <a:xfrm>
            <a:off x="4427538" y="44370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4113" name="Text Box 72"/>
          <p:cNvSpPr txBox="1">
            <a:spLocks noChangeArrowheads="1"/>
          </p:cNvSpPr>
          <p:nvPr/>
        </p:nvSpPr>
        <p:spPr bwMode="auto">
          <a:xfrm>
            <a:off x="6804025" y="119697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>
              <a:latin typeface="Times New Roman" pitchFamily="18" charset="0"/>
            </a:endParaRPr>
          </a:p>
        </p:txBody>
      </p:sp>
      <p:graphicFrame>
        <p:nvGraphicFramePr>
          <p:cNvPr id="4098" name="Object 73"/>
          <p:cNvGraphicFramePr>
            <a:graphicFrameLocks noGrp="1" noChangeAspect="1"/>
          </p:cNvGraphicFramePr>
          <p:nvPr>
            <p:ph/>
          </p:nvPr>
        </p:nvGraphicFramePr>
        <p:xfrm>
          <a:off x="3203575" y="3284538"/>
          <a:ext cx="592138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Формула" r:id="rId3" imgW="228600" imgH="228600" progId="Equation.3">
                  <p:embed/>
                </p:oleObj>
              </mc:Choice>
              <mc:Fallback>
                <p:oleObj name="Формула" r:id="rId3" imgW="228600" imgH="228600" progId="Equation.3">
                  <p:embed/>
                  <p:pic>
                    <p:nvPicPr>
                      <p:cNvPr id="0" name="Picture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284538"/>
                        <a:ext cx="592138" cy="592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Rectangle 76"/>
          <p:cNvSpPr>
            <a:spLocks noChangeArrowheads="1"/>
          </p:cNvSpPr>
          <p:nvPr/>
        </p:nvSpPr>
        <p:spPr bwMode="auto">
          <a:xfrm>
            <a:off x="3203575" y="188913"/>
            <a:ext cx="52562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 i="1">
              <a:latin typeface="Times New Roman" pitchFamily="18" charset="0"/>
            </a:endParaRPr>
          </a:p>
        </p:txBody>
      </p:sp>
      <p:sp>
        <p:nvSpPr>
          <p:cNvPr id="7246" name="AutoShape 78"/>
          <p:cNvSpPr>
            <a:spLocks/>
          </p:cNvSpPr>
          <p:nvPr/>
        </p:nvSpPr>
        <p:spPr bwMode="auto">
          <a:xfrm rot="-3230912">
            <a:off x="6231731" y="761207"/>
            <a:ext cx="574675" cy="3462338"/>
          </a:xfrm>
          <a:prstGeom prst="rightBrace">
            <a:avLst>
              <a:gd name="adj1" fmla="val 5020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47" name="Text Box 79"/>
          <p:cNvSpPr txBox="1">
            <a:spLocks noChangeArrowheads="1"/>
          </p:cNvSpPr>
          <p:nvPr/>
        </p:nvSpPr>
        <p:spPr bwMode="auto">
          <a:xfrm>
            <a:off x="6588125" y="1557338"/>
            <a:ext cx="52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6" grpId="0" animBg="1"/>
      <p:bldP spid="724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123</Words>
  <Application>Microsoft Office PowerPoint</Application>
  <PresentationFormat>Экран (4:3)</PresentationFormat>
  <Paragraphs>73</Paragraphs>
  <Slides>18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Тема Office</vt:lpstr>
      <vt:lpstr>Формула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Говорят, что наука отличается от искусства тем, что в то время как создания искусства вечны, великие творения науки безнадежно стареют. К счастью это не так, теорема Пифагора этому пример, мы применяли и будем применять ее при решении задач.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</dc:creator>
  <cp:lastModifiedBy>Информатика 2</cp:lastModifiedBy>
  <cp:revision>14</cp:revision>
  <dcterms:created xsi:type="dcterms:W3CDTF">2015-12-03T07:43:55Z</dcterms:created>
  <dcterms:modified xsi:type="dcterms:W3CDTF">2015-12-04T07:06:17Z</dcterms:modified>
</cp:coreProperties>
</file>