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5" r:id="rId1"/>
  </p:sldMasterIdLst>
  <p:sldIdLst>
    <p:sldId id="256" r:id="rId2"/>
    <p:sldId id="257" r:id="rId3"/>
    <p:sldId id="271" r:id="rId4"/>
    <p:sldId id="276" r:id="rId5"/>
    <p:sldId id="272" r:id="rId6"/>
    <p:sldId id="273" r:id="rId7"/>
    <p:sldId id="258" r:id="rId8"/>
    <p:sldId id="260" r:id="rId9"/>
    <p:sldId id="269" r:id="rId10"/>
    <p:sldId id="268" r:id="rId11"/>
    <p:sldId id="270" r:id="rId12"/>
    <p:sldId id="261" r:id="rId13"/>
    <p:sldId id="263" r:id="rId14"/>
    <p:sldId id="274" r:id="rId15"/>
    <p:sldId id="264" r:id="rId16"/>
    <p:sldId id="275" r:id="rId17"/>
    <p:sldId id="277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6" d="100"/>
          <a:sy n="46" d="100"/>
        </p:scale>
        <p:origin x="600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09381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3605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91781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34928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4322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30435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76321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36405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2363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1008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3944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640341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3541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50306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5072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90836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5504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684D37F-20B3-4A3C-9A56-40E2DADB50BA}" type="datetimeFigureOut">
              <a:rPr lang="ru-RU" smtClean="0"/>
              <a:t>08.01.2016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5CEE916-3A04-45B2-8CFD-61CE9D42040B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0777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  <p:sldLayoutId id="2147483857" r:id="rId12"/>
    <p:sldLayoutId id="2147483858" r:id="rId13"/>
    <p:sldLayoutId id="2147483859" r:id="rId14"/>
    <p:sldLayoutId id="2147483860" r:id="rId15"/>
    <p:sldLayoutId id="2147483861" r:id="rId16"/>
    <p:sldLayoutId id="2147483862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zanimatika.narod.ru/Book8_1.htm" TargetMode="External"/><Relationship Id="rId2" Type="http://schemas.openxmlformats.org/officeDocument/2006/relationships/hyperlink" Target="http://images.yandex.ru/?lr=235&amp;source=wiz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33109" y="456762"/>
            <a:ext cx="6400800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Использование  исторических  сведений  </a:t>
            </a:r>
          </a:p>
          <a:p>
            <a:r>
              <a:rPr lang="ru-RU" sz="6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на  уроках  математики</a:t>
            </a:r>
            <a:endParaRPr lang="ru-RU" sz="6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://3.bp.blogspot.com/-PINt-ev4J4c/UW5VY42ckZI/AAAAAAAAAJc/FWjmGDjm-2c/s320/%D0%B0%D0%BD%D0%B8%D0%BC%D0%B0%D1%86%D0%B8%D1%8F+%D1%81%D0%BE%D0%B2%D0%B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21" y="374073"/>
            <a:ext cx="4374861" cy="523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68491" y="5165743"/>
            <a:ext cx="3586238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 подготовила: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Гордиенко О.А.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 </a:t>
            </a:r>
            <a:b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МОБУСОШ №33  </a:t>
            </a:r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917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55127" y="1162135"/>
            <a:ext cx="667918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sz="2800" b="1" i="1" dirty="0" smtClean="0">
                <a:latin typeface="Comic Sans MS" panose="030F0702030302020204" pitchFamily="66" charset="0"/>
              </a:rPr>
              <a:t>А  </a:t>
            </a:r>
            <a:r>
              <a:rPr lang="ru-RU" sz="2800" b="1" i="1" dirty="0">
                <a:latin typeface="Comic Sans MS" panose="030F0702030302020204" pitchFamily="66" charset="0"/>
              </a:rPr>
              <a:t>в  Англии  также  существовали  единицы  длины,  связанные  с  частями  тела  человека:  дюйм (2,5 см)  в  переводе  с  голландского  означает  «большой  палец»;  фут (30см  или  12  дюймов)  от  английского  слова  «нога»;  ярд – расстояние  от  носа  короля  Генриха</a:t>
            </a:r>
            <a:r>
              <a:rPr lang="en-US" sz="2800" b="1" i="1" dirty="0">
                <a:latin typeface="Comic Sans MS" panose="030F0702030302020204" pitchFamily="66" charset="0"/>
              </a:rPr>
              <a:t> I</a:t>
            </a:r>
            <a:r>
              <a:rPr lang="ru-RU" sz="2800" b="1" i="1" dirty="0">
                <a:latin typeface="Comic Sans MS" panose="030F0702030302020204" pitchFamily="66" charset="0"/>
              </a:rPr>
              <a:t>  до  конца  среднего  пальца  вытянутой  его  руки.  </a:t>
            </a:r>
          </a:p>
          <a:p>
            <a:endParaRPr lang="ru-RU" sz="2800" dirty="0"/>
          </a:p>
        </p:txBody>
      </p:sp>
      <p:pic>
        <p:nvPicPr>
          <p:cNvPr id="5" name="Рисунок 4" descr="http://kolbi.com.ua/media/k2/items/cache/90701d02ae3da0e5a21abbd900c25748_XL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2" y="1162135"/>
            <a:ext cx="4574815" cy="4847176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059873" y="300361"/>
            <a:ext cx="958041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Как  </a:t>
            </a: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появились  меры  длины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1787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25291" y="1184564"/>
            <a:ext cx="629689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Comic Sans MS" panose="030F0702030302020204" pitchFamily="66" charset="0"/>
              </a:rPr>
              <a:t>У  </a:t>
            </a:r>
            <a:r>
              <a:rPr lang="ru-RU" sz="2400" b="1" i="1" dirty="0">
                <a:latin typeface="Comic Sans MS" panose="030F0702030302020204" pitchFamily="66" charset="0"/>
              </a:rPr>
              <a:t>многих  народов  расстояние </a:t>
            </a:r>
            <a:endParaRPr lang="ru-RU" sz="2400" b="1" i="1" dirty="0" smtClean="0">
              <a:latin typeface="Comic Sans MS" panose="030F0702030302020204" pitchFamily="66" charset="0"/>
            </a:endParaRPr>
          </a:p>
          <a:p>
            <a:r>
              <a:rPr lang="ru-RU" sz="2400" b="1" i="1" dirty="0" smtClean="0">
                <a:latin typeface="Comic Sans MS" panose="030F0702030302020204" pitchFamily="66" charset="0"/>
              </a:rPr>
              <a:t> </a:t>
            </a:r>
            <a:r>
              <a:rPr lang="ru-RU" sz="2400" b="1" i="1" dirty="0">
                <a:latin typeface="Comic Sans MS" panose="030F0702030302020204" pitchFamily="66" charset="0"/>
              </a:rPr>
              <a:t>определялось  длительностью  </a:t>
            </a:r>
            <a:endParaRPr lang="ru-RU" sz="2400" b="1" i="1" dirty="0" smtClean="0">
              <a:latin typeface="Comic Sans MS" panose="030F0702030302020204" pitchFamily="66" charset="0"/>
            </a:endParaRPr>
          </a:p>
          <a:p>
            <a:r>
              <a:rPr lang="ru-RU" sz="2400" b="1" i="1" dirty="0" smtClean="0">
                <a:latin typeface="Comic Sans MS" panose="030F0702030302020204" pitchFamily="66" charset="0"/>
              </a:rPr>
              <a:t>полёта  </a:t>
            </a:r>
            <a:r>
              <a:rPr lang="ru-RU" sz="2400" b="1" i="1" dirty="0">
                <a:latin typeface="Comic Sans MS" panose="030F0702030302020204" pitchFamily="66" charset="0"/>
              </a:rPr>
              <a:t>стрелы  или  пушечного  ядра.  </a:t>
            </a:r>
            <a:endParaRPr lang="ru-RU" sz="2400" b="1" i="1" dirty="0" smtClean="0">
              <a:latin typeface="Comic Sans MS" panose="030F0702030302020204" pitchFamily="66" charset="0"/>
            </a:endParaRPr>
          </a:p>
          <a:p>
            <a:r>
              <a:rPr lang="ru-RU" sz="2400" b="1" i="1" dirty="0" smtClean="0">
                <a:latin typeface="Comic Sans MS" panose="030F0702030302020204" pitchFamily="66" charset="0"/>
              </a:rPr>
              <a:t>До  </a:t>
            </a:r>
            <a:r>
              <a:rPr lang="ru-RU" sz="2400" b="1" i="1" dirty="0">
                <a:latin typeface="Comic Sans MS" panose="030F0702030302020204" pitchFamily="66" charset="0"/>
              </a:rPr>
              <a:t>сегодняшнего  дня  сохранилось  выражение </a:t>
            </a:r>
            <a:endParaRPr lang="ru-RU" sz="2400" b="1" i="1" dirty="0" smtClean="0">
              <a:latin typeface="Comic Sans MS" panose="030F0702030302020204" pitchFamily="66" charset="0"/>
            </a:endParaRPr>
          </a:p>
          <a:p>
            <a:r>
              <a:rPr lang="ru-RU" sz="2400" b="1" i="1" dirty="0" smtClean="0">
                <a:latin typeface="Comic Sans MS" panose="030F0702030302020204" pitchFamily="66" charset="0"/>
              </a:rPr>
              <a:t> </a:t>
            </a:r>
            <a:r>
              <a:rPr lang="ru-RU" sz="2400" b="1" i="1" dirty="0">
                <a:latin typeface="Comic Sans MS" panose="030F0702030302020204" pitchFamily="66" charset="0"/>
              </a:rPr>
              <a:t>«не  подпустить  на  пушечный  выстрел».</a:t>
            </a:r>
          </a:p>
          <a:p>
            <a:endParaRPr lang="ru-RU" dirty="0"/>
          </a:p>
        </p:txBody>
      </p:sp>
      <p:pic>
        <p:nvPicPr>
          <p:cNvPr id="5" name="Рисунок 4" descr="https://im0-tub-ru.yandex.net/i?id=babce91dbedff8f8e76fc93e2699c9a5&amp;n=33&amp;h=190&amp;w=338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64" y="1184563"/>
            <a:ext cx="3803072" cy="42394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s://im2-tub-ru.yandex.net/i?id=d21f1fce7029626302bd2cd0be94cfda&amp;n=33&amp;h=190&amp;w=29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618" y="3932238"/>
            <a:ext cx="5070764" cy="2281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35183" y="311727"/>
            <a:ext cx="937259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Как  появились  меры  длины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947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385733" y="399394"/>
            <a:ext cx="65133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Как  измеряли  на  Руси</a:t>
            </a:r>
            <a:endParaRPr lang="ru-RU" sz="40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385733" y="1414508"/>
            <a:ext cx="65870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Comic Sans MS" panose="030F0702030302020204" pitchFamily="66" charset="0"/>
              </a:rPr>
              <a:t>Мерами  длины   издавна  на  Руси  были   сажень ( маховая  или  косая),  верста,  локоть,  аршин.  </a:t>
            </a:r>
          </a:p>
          <a:p>
            <a:r>
              <a:rPr lang="ru-RU" sz="2000" b="1" i="1" u="sng" dirty="0" smtClean="0">
                <a:latin typeface="Comic Sans MS" panose="030F0702030302020204" pitchFamily="66" charset="0"/>
              </a:rPr>
              <a:t>Маховая  сажень </a:t>
            </a:r>
            <a:r>
              <a:rPr lang="ru-RU" sz="2000" b="1" i="1" dirty="0" smtClean="0">
                <a:latin typeface="Comic Sans MS" panose="030F0702030302020204" pitchFamily="66" charset="0"/>
              </a:rPr>
              <a:t>– расстояние  между  раскинутыми  в  стороны  руками.  </a:t>
            </a:r>
            <a:r>
              <a:rPr lang="ru-RU" sz="2000" b="1" i="1" u="sng" dirty="0" smtClean="0">
                <a:latin typeface="Comic Sans MS" panose="030F0702030302020204" pitchFamily="66" charset="0"/>
              </a:rPr>
              <a:t>Косая  сажень </a:t>
            </a:r>
            <a:r>
              <a:rPr lang="ru-RU" sz="2000" b="1" i="1" dirty="0" smtClean="0">
                <a:latin typeface="Comic Sans MS" panose="030F0702030302020204" pitchFamily="66" charset="0"/>
              </a:rPr>
              <a:t>– расстояние от  каблука  правой  ноги  до  кончиков  пальцев  вытянутой  вверх  левой  руки.  Слово  аршин  пришло  с  востока.  Приезжие  купцы торговали  невиданными  тканями:  китайским  шёлком,  индийской  парчой,  бархатом,  которые  отмеряли  аршинами  (от  персидского  «локоть»).  Он  равен  71 сантиметр</a:t>
            </a:r>
            <a:r>
              <a:rPr lang="ru-RU" sz="2000" b="1" dirty="0" smtClean="0">
                <a:latin typeface="Comic Sans MS" panose="030F0702030302020204" pitchFamily="66" charset="0"/>
              </a:rPr>
              <a:t>.</a:t>
            </a:r>
          </a:p>
          <a:p>
            <a:endParaRPr lang="ru-RU" sz="2000" dirty="0"/>
          </a:p>
        </p:txBody>
      </p:sp>
      <p:pic>
        <p:nvPicPr>
          <p:cNvPr id="4" name="Рисунок 3" descr="http://otvet.imgsmail.ru/download/193707306_2df18f552ebd5c4db8bb0178ff15d037_800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19" y="399395"/>
            <a:ext cx="4177914" cy="2035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ppt4web.ru/images/1344/36821/640/img7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19" y="2865007"/>
            <a:ext cx="4177914" cy="1935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player.myshared.ru/1230150/data/images/img10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19" y="4800599"/>
            <a:ext cx="4177914" cy="14454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238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290" y="444115"/>
            <a:ext cx="8415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Денежная  система  в  Древней  Руси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7249" y="1236903"/>
            <a:ext cx="11125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Comic Sans MS" panose="030F0702030302020204" pitchFamily="66" charset="0"/>
              </a:rPr>
              <a:t>Торговать  люди  умели  с  древнейших  времён.  Но  вот  деньги  появились  не   так  давно.  В  Древней  Руси,  когда  городами  правили  князья,  появились  необычные  деньги:  не  монеты,  а  слитки  из  серебра  и  золота. Слиток  из  плохого  серебра  был  самой  мелкой  монетой  и  назывался  -гривна.  Слиток  из  качественного  серебра  был  более  ценной   деньгой,  и  называли  его  «серебряный». Ну,  а  выше  всех  ценился  «золотой».  Но  это  было  не  удобно, т.к. не  возможно  </a:t>
            </a:r>
            <a:r>
              <a:rPr lang="ru-RU" sz="2000" b="1" i="1" dirty="0">
                <a:latin typeface="Comic Sans MS" panose="030F0702030302020204" pitchFamily="66" charset="0"/>
              </a:rPr>
              <a:t>дать  </a:t>
            </a:r>
            <a:r>
              <a:rPr lang="ru-RU" sz="2000" b="1" i="1" dirty="0" smtClean="0">
                <a:latin typeface="Comic Sans MS" panose="030F0702030302020204" pitchFamily="66" charset="0"/>
              </a:rPr>
              <a:t>сдачу. </a:t>
            </a:r>
            <a:endParaRPr lang="ru-RU" sz="2000" b="1" i="1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 descr="http://kor.ill.in.ua/m/610x385/1209512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764" y="3824287"/>
            <a:ext cx="6746393" cy="170367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00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0818" y="374073"/>
            <a:ext cx="928947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Денежная  система  в  Древней  Руси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37142" y="828812"/>
            <a:ext cx="876847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Comic Sans MS" panose="030F0702030302020204" pitchFamily="66" charset="0"/>
              </a:rPr>
              <a:t>Немного  </a:t>
            </a:r>
            <a:r>
              <a:rPr lang="ru-RU" b="1" i="1" dirty="0">
                <a:latin typeface="Comic Sans MS" panose="030F0702030302020204" pitchFamily="66" charset="0"/>
              </a:rPr>
              <a:t>позже   люди  додумались  делить  </a:t>
            </a:r>
            <a:endParaRPr lang="ru-RU" b="1" i="1" dirty="0" smtClean="0">
              <a:latin typeface="Comic Sans MS" panose="030F0702030302020204" pitchFamily="66" charset="0"/>
            </a:endParaRPr>
          </a:p>
          <a:p>
            <a:r>
              <a:rPr lang="ru-RU" b="1" i="1" dirty="0" smtClean="0">
                <a:latin typeface="Comic Sans MS" panose="030F0702030302020204" pitchFamily="66" charset="0"/>
              </a:rPr>
              <a:t>гривну  </a:t>
            </a:r>
            <a:r>
              <a:rPr lang="ru-RU" b="1" i="1" dirty="0">
                <a:latin typeface="Comic Sans MS" panose="030F0702030302020204" pitchFamily="66" charset="0"/>
              </a:rPr>
              <a:t>на  несколько  частей  и  стали  рубить  слитки.  </a:t>
            </a:r>
            <a:endParaRPr lang="ru-RU" b="1" i="1" dirty="0" smtClean="0">
              <a:latin typeface="Comic Sans MS" panose="030F0702030302020204" pitchFamily="66" charset="0"/>
            </a:endParaRPr>
          </a:p>
          <a:p>
            <a:r>
              <a:rPr lang="ru-RU" b="1" i="1" dirty="0" smtClean="0">
                <a:latin typeface="Comic Sans MS" panose="030F0702030302020204" pitchFamily="66" charset="0"/>
              </a:rPr>
              <a:t>Так  </a:t>
            </a:r>
            <a:r>
              <a:rPr lang="ru-RU" b="1" i="1" dirty="0">
                <a:latin typeface="Comic Sans MS" panose="030F0702030302020204" pitchFamily="66" charset="0"/>
              </a:rPr>
              <a:t>появился  рубль, которым  мы  называем  наши  деньги  и  сейчас.  </a:t>
            </a:r>
            <a:endParaRPr lang="ru-RU" b="1" i="1" dirty="0" smtClean="0">
              <a:latin typeface="Comic Sans MS" panose="030F0702030302020204" pitchFamily="66" charset="0"/>
            </a:endParaRPr>
          </a:p>
          <a:p>
            <a:r>
              <a:rPr lang="ru-RU" b="1" i="1" dirty="0" smtClean="0">
                <a:latin typeface="Comic Sans MS" panose="030F0702030302020204" pitchFamily="66" charset="0"/>
              </a:rPr>
              <a:t>Совсем  </a:t>
            </a:r>
            <a:r>
              <a:rPr lang="ru-RU" b="1" i="1" dirty="0">
                <a:latin typeface="Comic Sans MS" panose="030F0702030302020204" pitchFamily="66" charset="0"/>
              </a:rPr>
              <a:t>недавно </a:t>
            </a:r>
            <a:r>
              <a:rPr lang="ru-RU" b="1" i="1" dirty="0" smtClean="0">
                <a:latin typeface="Comic Sans MS" panose="030F0702030302020204" pitchFamily="66" charset="0"/>
              </a:rPr>
              <a:t> мы  </a:t>
            </a:r>
            <a:r>
              <a:rPr lang="ru-RU" b="1" i="1" dirty="0">
                <a:latin typeface="Comic Sans MS" panose="030F0702030302020204" pitchFamily="66" charset="0"/>
              </a:rPr>
              <a:t>употребляли  ещё  одну  денежную  </a:t>
            </a:r>
            <a:endParaRPr lang="ru-RU" b="1" i="1" dirty="0" smtClean="0">
              <a:latin typeface="Comic Sans MS" panose="030F0702030302020204" pitchFamily="66" charset="0"/>
            </a:endParaRPr>
          </a:p>
          <a:p>
            <a:r>
              <a:rPr lang="ru-RU" b="1" i="1" dirty="0" smtClean="0">
                <a:latin typeface="Comic Sans MS" panose="030F0702030302020204" pitchFamily="66" charset="0"/>
              </a:rPr>
              <a:t>единицу </a:t>
            </a:r>
            <a:r>
              <a:rPr lang="ru-RU" b="1" i="1" dirty="0">
                <a:latin typeface="Comic Sans MS" panose="030F0702030302020204" pitchFamily="66" charset="0"/>
              </a:rPr>
              <a:t>«копейку».  Она  тоже </a:t>
            </a:r>
            <a:r>
              <a:rPr lang="ru-RU" b="1" i="1" dirty="0" smtClean="0">
                <a:latin typeface="Comic Sans MS" panose="030F0702030302020204" pitchFamily="66" charset="0"/>
              </a:rPr>
              <a:t>пришла  </a:t>
            </a:r>
            <a:r>
              <a:rPr lang="ru-RU" b="1" i="1" dirty="0">
                <a:latin typeface="Comic Sans MS" panose="030F0702030302020204" pitchFamily="66" charset="0"/>
              </a:rPr>
              <a:t>к   нам  из  древности:  </a:t>
            </a:r>
            <a:endParaRPr lang="ru-RU" b="1" i="1" dirty="0" smtClean="0">
              <a:latin typeface="Comic Sans MS" panose="030F0702030302020204" pitchFamily="66" charset="0"/>
            </a:endParaRPr>
          </a:p>
          <a:p>
            <a:r>
              <a:rPr lang="ru-RU" b="1" i="1" dirty="0" smtClean="0">
                <a:latin typeface="Comic Sans MS" panose="030F0702030302020204" pitchFamily="66" charset="0"/>
              </a:rPr>
              <a:t>так  </a:t>
            </a:r>
            <a:r>
              <a:rPr lang="ru-RU" b="1" i="1" dirty="0">
                <a:latin typeface="Comic Sans MS" panose="030F0702030302020204" pitchFamily="66" charset="0"/>
              </a:rPr>
              <a:t>называли монету,  на  которой  был </a:t>
            </a:r>
            <a:r>
              <a:rPr lang="ru-RU" b="1" i="1" dirty="0" smtClean="0">
                <a:latin typeface="Comic Sans MS" panose="030F0702030302020204" pitchFamily="66" charset="0"/>
              </a:rPr>
              <a:t>изображён  </a:t>
            </a:r>
            <a:r>
              <a:rPr lang="ru-RU" b="1" i="1" dirty="0">
                <a:latin typeface="Comic Sans MS" panose="030F0702030302020204" pitchFamily="66" charset="0"/>
              </a:rPr>
              <a:t>всадник  с  копьём. </a:t>
            </a:r>
            <a:endParaRPr lang="ru-RU" b="1" i="1" dirty="0" smtClean="0">
              <a:latin typeface="Comic Sans MS" panose="030F0702030302020204" pitchFamily="66" charset="0"/>
            </a:endParaRPr>
          </a:p>
          <a:p>
            <a:r>
              <a:rPr lang="ru-RU" b="1" i="1" dirty="0" smtClean="0">
                <a:latin typeface="Comic Sans MS" panose="030F0702030302020204" pitchFamily="66" charset="0"/>
              </a:rPr>
              <a:t>Отсюда  </a:t>
            </a:r>
            <a:r>
              <a:rPr lang="ru-RU" b="1" i="1" dirty="0">
                <a:latin typeface="Comic Sans MS" panose="030F0702030302020204" pitchFamily="66" charset="0"/>
              </a:rPr>
              <a:t>и  «копейка».  </a:t>
            </a:r>
            <a:r>
              <a:rPr lang="ru-RU" b="1" i="1" dirty="0" smtClean="0">
                <a:latin typeface="Comic Sans MS" panose="030F0702030302020204" pitchFamily="66" charset="0"/>
              </a:rPr>
              <a:t>А ещё  </a:t>
            </a:r>
            <a:r>
              <a:rPr lang="ru-RU" b="1" i="1" dirty="0">
                <a:latin typeface="Comic Sans MS" panose="030F0702030302020204" pitchFamily="66" charset="0"/>
              </a:rPr>
              <a:t>были  и  такие </a:t>
            </a:r>
            <a:r>
              <a:rPr lang="ru-RU" b="1" i="1" dirty="0" smtClean="0">
                <a:latin typeface="Comic Sans MS" panose="030F0702030302020204" pitchFamily="66" charset="0"/>
              </a:rPr>
              <a:t>монеты</a:t>
            </a:r>
            <a:r>
              <a:rPr lang="ru-RU" b="1" i="1" dirty="0">
                <a:latin typeface="Comic Sans MS" panose="030F0702030302020204" pitchFamily="66" charset="0"/>
              </a:rPr>
              <a:t>:  деньга (полкопейки), </a:t>
            </a:r>
            <a:r>
              <a:rPr lang="ru-RU" b="1" i="1" dirty="0" smtClean="0">
                <a:latin typeface="Comic Sans MS" panose="030F0702030302020204" pitchFamily="66" charset="0"/>
              </a:rPr>
              <a:t> </a:t>
            </a:r>
            <a:r>
              <a:rPr lang="ru-RU" b="1" i="1" dirty="0">
                <a:latin typeface="Comic Sans MS" panose="030F0702030302020204" pitchFamily="66" charset="0"/>
              </a:rPr>
              <a:t>пятак (5 копеек),  гривенник  (10 копеек),  </a:t>
            </a:r>
            <a:endParaRPr lang="ru-RU" b="1" i="1" dirty="0" smtClean="0">
              <a:latin typeface="Comic Sans MS" panose="030F0702030302020204" pitchFamily="66" charset="0"/>
            </a:endParaRPr>
          </a:p>
          <a:p>
            <a:r>
              <a:rPr lang="ru-RU" b="1" i="1" dirty="0" smtClean="0">
                <a:latin typeface="Comic Sans MS" panose="030F0702030302020204" pitchFamily="66" charset="0"/>
              </a:rPr>
              <a:t>полтинник  </a:t>
            </a:r>
            <a:r>
              <a:rPr lang="ru-RU" b="1" i="1" dirty="0">
                <a:latin typeface="Comic Sans MS" panose="030F0702030302020204" pitchFamily="66" charset="0"/>
              </a:rPr>
              <a:t>(50  копеек),   алтын  (3 копейки</a:t>
            </a:r>
            <a:r>
              <a:rPr lang="ru-RU" b="1" i="1" dirty="0" smtClean="0">
                <a:latin typeface="Comic Sans MS" panose="030F0702030302020204" pitchFamily="66" charset="0"/>
              </a:rPr>
              <a:t>).</a:t>
            </a:r>
            <a:endParaRPr lang="ru-RU" b="1" i="1" dirty="0">
              <a:latin typeface="Comic Sans MS" panose="030F0702030302020204" pitchFamily="66" charset="0"/>
            </a:endParaRPr>
          </a:p>
        </p:txBody>
      </p:sp>
      <p:pic>
        <p:nvPicPr>
          <p:cNvPr id="4" name="Рисунок 3" descr="https://im1-tub-ru.yandex.net/i?id=52b97f3c5798bfac9aa5812a7ecf587b&amp;n=33&amp;h=190&amp;w=19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09298" y="502953"/>
            <a:ext cx="1983048" cy="172070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free-photos.biz/get_photo_thumb.php?id=9df0d6a85e7c87f3dededb2bb3e7d4a5&amp;mode=thumb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1466" y="4345119"/>
            <a:ext cx="1425314" cy="122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coins-club.ru.images.1c-bitrix-cdn.ru/upload/iblock/b50/b504739e70c584c126489b3ef7924173.jpg?1393104575167526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2073" y="4052456"/>
            <a:ext cx="1040561" cy="1372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coins-club.ru.images.1c-bitrix-cdn.ru/upload/iblock/876/876ab328c8eee92c59eebade112cba9b.jpg?143188323922672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0232" y="4052457"/>
            <a:ext cx="1447443" cy="137294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://goodcoins.ru/coinsimages/1937/1318279605-3-kopeyki-1937.jpe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5273" y="4052456"/>
            <a:ext cx="1517073" cy="13923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 descr="http://kupiprodai.com.ua/s_images/14482766643711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827" y="4345119"/>
            <a:ext cx="1352550" cy="1228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 descr="http://sale.coinss.ru/Coins/Kopii/Temn/1k1730_vsadnik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334" y="4530052"/>
            <a:ext cx="2599055" cy="895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96428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1867" y="711200"/>
            <a:ext cx="5772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Из  истории  мер  массы  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3868" y="1625600"/>
            <a:ext cx="901830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Comic Sans MS" panose="030F0702030302020204" pitchFamily="66" charset="0"/>
              </a:rPr>
              <a:t>На  Руси  древнейшей  мерой  массы  была  гривна ( или  фунт) – кусок  металла,  который  по  нынешним  меркам  был  равен  примерно  410  грамм.  Фунт  делился  на  96  золотников.  Почему  именно  96,  ведь  гораздо  </a:t>
            </a:r>
            <a:r>
              <a:rPr lang="ru-RU" sz="2000" b="1" i="1" dirty="0">
                <a:latin typeface="Comic Sans MS" panose="030F0702030302020204" pitchFamily="66" charset="0"/>
              </a:rPr>
              <a:t>п</a:t>
            </a:r>
            <a:r>
              <a:rPr lang="ru-RU" sz="2000" b="1" i="1" dirty="0" smtClean="0">
                <a:latin typeface="Comic Sans MS" panose="030F0702030302020204" pitchFamily="66" charset="0"/>
              </a:rPr>
              <a:t>роще  было  бы  использовать  круглое  число?  Оказывается,  что  древние  гири  весили  1,2, 3, 6,12, 24, 48  золотников.  Если  все  гири  сложить  вместе,  то  получится  1 + 2 + 6 + 12 + 24 + 48 = 96</a:t>
            </a:r>
          </a:p>
          <a:p>
            <a:r>
              <a:rPr lang="ru-RU" sz="2000" b="1" i="1" dirty="0" smtClean="0">
                <a:latin typeface="Comic Sans MS" panose="030F0702030302020204" pitchFamily="66" charset="0"/>
              </a:rPr>
              <a:t>Золотников,  очень  удобно.  Так,  один  золотник  весил  примерно  4  грамма. </a:t>
            </a:r>
          </a:p>
          <a:p>
            <a:r>
              <a:rPr lang="ru-RU" sz="2000" b="1" i="1" dirty="0" smtClean="0">
                <a:latin typeface="Comic Sans MS" panose="030F0702030302020204" pitchFamily="66" charset="0"/>
              </a:rPr>
              <a:t>В  аптекарском  деле  применялась  унция,  которая  равна  примерно  30  грамм.  </a:t>
            </a:r>
            <a:r>
              <a:rPr lang="ru-RU" sz="2000" b="1" i="1" dirty="0">
                <a:latin typeface="Comic Sans MS" panose="030F0702030302020204" pitchFamily="66" charset="0"/>
              </a:rPr>
              <a:t>Ч</a:t>
            </a:r>
            <a:r>
              <a:rPr lang="ru-RU" sz="2000" b="1" i="1" dirty="0" smtClean="0">
                <a:latin typeface="Comic Sans MS" panose="030F0702030302020204" pitchFamily="66" charset="0"/>
              </a:rPr>
              <a:t>тобы  измерить  предметы побольше  использовался  пуд,  который   равнялся  40  фунтам  или  16  кг,  тонна (столько  весила  бочка  с  жидкостью),  берковец (корзина,  заполненная  доверху).</a:t>
            </a:r>
            <a:endParaRPr lang="ru-RU" sz="2000" b="1" i="1" dirty="0">
              <a:latin typeface="Comic Sans MS" panose="030F0702030302020204" pitchFamily="66" charset="0"/>
            </a:endParaRPr>
          </a:p>
        </p:txBody>
      </p:sp>
      <p:pic>
        <p:nvPicPr>
          <p:cNvPr id="4098" name="Picture 2" descr="http://i9.pixs.ru/storage/8/0/2/imagen25gi_9484842_1590980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3775" y="0"/>
            <a:ext cx="2943225" cy="2790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766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golden-glow.narod.ru/olderfiles/2/zvezd7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073" y="394854"/>
            <a:ext cx="10993582" cy="5133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1891" y="1662545"/>
            <a:ext cx="847391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Спасибо  за  </a:t>
            </a:r>
            <a:r>
              <a:rPr lang="ru-RU" sz="9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внимание</a:t>
            </a:r>
            <a:r>
              <a:rPr lang="ru-RU" sz="9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!</a:t>
            </a:r>
            <a:endParaRPr lang="ru-RU" sz="9600" b="1" dirty="0" smtClean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r>
              <a:rPr lang="ru-RU" sz="9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Удачи !</a:t>
            </a:r>
            <a:endParaRPr lang="ru-RU" sz="9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073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09254" y="852054"/>
            <a:ext cx="9442906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 используемых  ресурсов:</a:t>
            </a:r>
          </a:p>
          <a:p>
            <a:r>
              <a:rPr lang="ru-RU" sz="20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Кордюкова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Единицы  нужны  всем. М:. Детская  литература 2000г.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Карпенко  М. Сборник  загадок. Пособие  для  учителя. М:. Просвещение 1999г.</a:t>
            </a:r>
          </a:p>
          <a:p>
            <a:r>
              <a:rPr lang="ru-RU" sz="2000" b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Анимационные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картинки:</a:t>
            </a:r>
          </a:p>
          <a:p>
            <a:r>
              <a:rPr lang="en-US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images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yandex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2000" b="1" u="sng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ru</a:t>
            </a:r>
            <a:endParaRPr lang="ru-RU" sz="2000" b="1" u="sng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</a:t>
            </a:r>
            <a:r>
              <a:rPr lang="en-US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zanimatika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narod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ru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/</a:t>
            </a:r>
            <a:r>
              <a:rPr lang="en-US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Book</a:t>
            </a:r>
            <a:r>
              <a:rPr lang="ru-RU" sz="20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8_1.</a:t>
            </a:r>
            <a:r>
              <a:rPr lang="en-US" sz="2000" b="1" u="sng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htm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174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2455" y="457200"/>
            <a:ext cx="32880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Число  0</a:t>
            </a:r>
            <a:endParaRPr lang="ru-RU" sz="5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380530"/>
            <a:ext cx="121920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Comic Sans MS" panose="030F0702030302020204" pitchFamily="66" charset="0"/>
              </a:rPr>
              <a:t>Цифра  0  самая  загадочная  и  необычная  цифра.  Вот  он, - посмотрите  на  него,  его  называют  нулём  и  обозначают  им  «отсутствие»  чего – либо.  Прибавьте  нуль  к  пяти –получится  та же  пятёрка.  Ведь  мы  ничего к числу    не   прибавили – вот  оно  и  осталось  без  изменения. Отнимите  нуль  от  шести  и  получится  опять  таки  шесть.</a:t>
            </a:r>
          </a:p>
          <a:p>
            <a:r>
              <a:rPr lang="ru-RU" b="1" i="1" dirty="0" smtClean="0">
                <a:latin typeface="Comic Sans MS" panose="030F0702030302020204" pitchFamily="66" charset="0"/>
              </a:rPr>
              <a:t>Казалось  бы,  что  о  нём  говорить:  нуль,  он  и  есть  нуль – пустышка.  Недаром,  никчёмного  человека  называют «нуль  без  палочки»,  подумает  кто – то,  нуль- вовсе  пустяковая  цифра,  без  которой  легко  обойтись.  Но  это  совсем  не так. Если  разобраться,  то  выйдет,  что  нуль  - очень  важная  «персона». Как,  например,  написать  число10,  если  нет  0? Вот,  долгие  века  люди  не  находили  ответа  на  вопрос,  как  сделать  так,  чтобы  цифра  была  простой  и  понятной.  Так,  впервые,  в  Индии  за  две  тысячи  лет  до  начала  нашего   летоисчисления  появился 0. Его  обозначили  так  же,  как и сейчас. Но  ведь  мы  уже  привыкли  к  нему,  а  тогда  это  было  великим  открытием. Назывался  он  в  то  время  просто  кружком.  А  на  языке  древней  Индии  кружок  значит – «</a:t>
            </a:r>
            <a:r>
              <a:rPr lang="ru-RU" b="1" i="1" dirty="0" err="1" smtClean="0">
                <a:latin typeface="Comic Sans MS" panose="030F0702030302020204" pitchFamily="66" charset="0"/>
              </a:rPr>
              <a:t>сунья</a:t>
            </a:r>
            <a:r>
              <a:rPr lang="ru-RU" b="1" i="1" dirty="0" smtClean="0">
                <a:latin typeface="Comic Sans MS" panose="030F0702030302020204" pitchFamily="66" charset="0"/>
              </a:rPr>
              <a:t>».  Арабы  перевели это  слово  на  «цифр». Не  правда  ли  напоминает  что –то?</a:t>
            </a:r>
          </a:p>
          <a:p>
            <a:r>
              <a:rPr lang="ru-RU" b="1" i="1" dirty="0" smtClean="0">
                <a:latin typeface="Comic Sans MS" panose="030F0702030302020204" pitchFamily="66" charset="0"/>
              </a:rPr>
              <a:t>Правильно! Цифр – цифра.  Так  уж  получилось,  что  арабским  именем нуля  стали  называть  все  остальные  знаки. Все  они  теперь  цифры:  и 0 – цифра,  и 5 – цифра,  и  9 – цифра.  А  само  слово  «нуль»  возникло  позже,  от латинского  слова  </a:t>
            </a:r>
            <a:r>
              <a:rPr lang="en-US" b="1" i="1" dirty="0" err="1" smtClean="0">
                <a:latin typeface="Comic Sans MS" panose="030F0702030302020204" pitchFamily="66" charset="0"/>
              </a:rPr>
              <a:t>nullum</a:t>
            </a:r>
            <a:r>
              <a:rPr lang="ru-RU" b="1" i="1" dirty="0" smtClean="0">
                <a:latin typeface="Comic Sans MS" panose="030F0702030302020204" pitchFamily="66" charset="0"/>
              </a:rPr>
              <a:t>- ничего.</a:t>
            </a:r>
            <a:endParaRPr lang="ru-RU" b="1" i="1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://gulban.persiangig.com/image/Fonts/Walking/O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12" y="363892"/>
            <a:ext cx="1506970" cy="1412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dari-radost-13.ru/muz/5cr6vt7by8n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3178" y="4048243"/>
            <a:ext cx="2305050" cy="213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583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7401" y="283998"/>
            <a:ext cx="898612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Как  люди  научились  записывать  числа</a:t>
            </a:r>
          </a:p>
          <a:p>
            <a:endParaRPr lang="ru-RU" dirty="0"/>
          </a:p>
        </p:txBody>
      </p:sp>
      <p:pic>
        <p:nvPicPr>
          <p:cNvPr id="3" name="Picture 6" descr="http://oldparklookdeeper.files.wordpress.com/2011/05/arg-1-50-trans1.gif?w=64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13" y="283998"/>
            <a:ext cx="1549888" cy="1283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71600" y="925836"/>
            <a:ext cx="967192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latin typeface="Comic Sans MS" panose="030F0702030302020204" pitchFamily="66" charset="0"/>
              </a:rPr>
              <a:t> </a:t>
            </a:r>
            <a:r>
              <a:rPr lang="ru-RU" b="1" i="1" dirty="0" smtClean="0">
                <a:latin typeface="Comic Sans MS" panose="030F0702030302020204" pitchFamily="66" charset="0"/>
              </a:rPr>
              <a:t>В  Древнем  Египте  числа  первого  десятка  записывались  соответствующим  </a:t>
            </a:r>
          </a:p>
          <a:p>
            <a:r>
              <a:rPr lang="ru-RU" b="1" i="1" dirty="0" smtClean="0">
                <a:latin typeface="Comic Sans MS" panose="030F0702030302020204" pitchFamily="66" charset="0"/>
              </a:rPr>
              <a:t>количеством   палочек  </a:t>
            </a:r>
            <a:r>
              <a:rPr lang="en-US" b="1" i="1" dirty="0" smtClean="0">
                <a:latin typeface="Comic Sans MS" panose="030F0702030302020204" pitchFamily="66" charset="0"/>
              </a:rPr>
              <a:t>I -  </a:t>
            </a:r>
            <a:r>
              <a:rPr lang="ru-RU" b="1" i="1" dirty="0" smtClean="0">
                <a:latin typeface="Comic Sans MS" panose="030F0702030302020204" pitchFamily="66" charset="0"/>
              </a:rPr>
              <a:t>1,</a:t>
            </a:r>
            <a:r>
              <a:rPr lang="en-US" b="1" i="1" dirty="0" smtClean="0">
                <a:latin typeface="Comic Sans MS" panose="030F0702030302020204" pitchFamily="66" charset="0"/>
              </a:rPr>
              <a:t>       II -  </a:t>
            </a:r>
            <a:r>
              <a:rPr lang="ru-RU" b="1" i="1" dirty="0" smtClean="0">
                <a:latin typeface="Comic Sans MS" panose="030F0702030302020204" pitchFamily="66" charset="0"/>
              </a:rPr>
              <a:t>2…. Десять  обозначали  в  виде  подковы  -∩. Чтобы   записать  число  15  ,  нужно  было  подставить  одну  подкову  и  пять  палочек - ∩</a:t>
            </a:r>
            <a:r>
              <a:rPr lang="en-US" b="1" i="1" dirty="0" smtClean="0">
                <a:latin typeface="Comic Sans MS" panose="030F0702030302020204" pitchFamily="66" charset="0"/>
              </a:rPr>
              <a:t>IIIII</a:t>
            </a:r>
          </a:p>
          <a:p>
            <a:endParaRPr lang="ru-RU" dirty="0"/>
          </a:p>
        </p:txBody>
      </p:sp>
      <p:pic>
        <p:nvPicPr>
          <p:cNvPr id="7" name="Рисунок 6" descr="http://player.myshared.ru/1095637/data/images/img13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513" y="2209513"/>
            <a:ext cx="9761070" cy="183223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 descr="http://school.xvatit.com:8080/images/7/76/15-03-054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99" y="4168631"/>
            <a:ext cx="9671927" cy="14216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1183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6746" y="365658"/>
            <a:ext cx="974667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Как  </a:t>
            </a: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люди  научились  записывать  числа</a:t>
            </a:r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976746" y="1165877"/>
            <a:ext cx="9746672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latin typeface="Comic Sans MS" panose="030F0702030302020204" pitchFamily="66" charset="0"/>
              </a:rPr>
              <a:t>В </a:t>
            </a:r>
            <a:r>
              <a:rPr lang="ru-RU" b="1" i="1" dirty="0">
                <a:latin typeface="Comic Sans MS" panose="030F0702030302020204" pitchFamily="66" charset="0"/>
              </a:rPr>
              <a:t>Древнем  Вавилоне  изобрели  клинопись, </a:t>
            </a:r>
          </a:p>
          <a:p>
            <a:r>
              <a:rPr lang="ru-RU" b="1" i="1" dirty="0">
                <a:latin typeface="Comic Sans MS" panose="030F0702030302020204" pitchFamily="66" charset="0"/>
              </a:rPr>
              <a:t>т.к.  писали  по  глиняным  дощечкам специальными  клинышками</a:t>
            </a:r>
            <a:r>
              <a:rPr lang="ru-RU" b="1" i="1" dirty="0" smtClean="0">
                <a:latin typeface="Comic Sans MS" panose="030F0702030302020204" pitchFamily="66" charset="0"/>
              </a:rPr>
              <a:t>.</a:t>
            </a:r>
          </a:p>
          <a:p>
            <a:r>
              <a:rPr lang="ru-RU" b="1" i="1" dirty="0" smtClean="0">
                <a:latin typeface="Comic Sans MS" panose="030F0702030302020204" pitchFamily="66" charset="0"/>
              </a:rPr>
              <a:t>После  </a:t>
            </a:r>
            <a:r>
              <a:rPr lang="ru-RU" b="1" i="1" dirty="0">
                <a:latin typeface="Comic Sans MS" panose="030F0702030302020204" pitchFamily="66" charset="0"/>
              </a:rPr>
              <a:t>того,  как  </a:t>
            </a:r>
            <a:r>
              <a:rPr lang="ru-RU" b="1" i="1" dirty="0" smtClean="0">
                <a:latin typeface="Comic Sans MS" panose="030F0702030302020204" pitchFamily="66" charset="0"/>
              </a:rPr>
              <a:t>был </a:t>
            </a:r>
            <a:r>
              <a:rPr lang="ru-RU" b="1" i="1" dirty="0">
                <a:latin typeface="Comic Sans MS" panose="030F0702030302020204" pitchFamily="66" charset="0"/>
              </a:rPr>
              <a:t>создан  алфавит,  </a:t>
            </a:r>
            <a:endParaRPr lang="ru-RU" b="1" i="1" dirty="0" smtClean="0">
              <a:latin typeface="Comic Sans MS" panose="030F0702030302020204" pitchFamily="66" charset="0"/>
            </a:endParaRPr>
          </a:p>
          <a:p>
            <a:r>
              <a:rPr lang="ru-RU" b="1" i="1" dirty="0" smtClean="0">
                <a:latin typeface="Comic Sans MS" panose="030F0702030302020204" pitchFamily="66" charset="0"/>
              </a:rPr>
              <a:t>во  </a:t>
            </a:r>
            <a:r>
              <a:rPr lang="ru-RU" b="1" i="1" dirty="0">
                <a:latin typeface="Comic Sans MS" panose="030F0702030302020204" pitchFamily="66" charset="0"/>
              </a:rPr>
              <a:t>многих  странах  числа  стали  записывать,  применяя  буквы.  В  Древней   Греции  и  Древней  Руси  к  буквам  </a:t>
            </a:r>
            <a:endParaRPr lang="ru-RU" b="1" i="1" dirty="0" smtClean="0">
              <a:latin typeface="Comic Sans MS" panose="030F0702030302020204" pitchFamily="66" charset="0"/>
            </a:endParaRPr>
          </a:p>
          <a:p>
            <a:r>
              <a:rPr lang="ru-RU" b="1" i="1" dirty="0" smtClean="0">
                <a:latin typeface="Comic Sans MS" panose="030F0702030302020204" pitchFamily="66" charset="0"/>
              </a:rPr>
              <a:t>добавляли  </a:t>
            </a:r>
            <a:r>
              <a:rPr lang="ru-RU" b="1" i="1" dirty="0">
                <a:latin typeface="Comic Sans MS" panose="030F0702030302020204" pitchFamily="66" charset="0"/>
              </a:rPr>
              <a:t>специальные  знаки,  чтобы  </a:t>
            </a:r>
            <a:endParaRPr lang="ru-RU" b="1" i="1" dirty="0" smtClean="0">
              <a:latin typeface="Comic Sans MS" panose="030F0702030302020204" pitchFamily="66" charset="0"/>
            </a:endParaRPr>
          </a:p>
          <a:p>
            <a:r>
              <a:rPr lang="ru-RU" b="1" i="1" dirty="0" smtClean="0">
                <a:latin typeface="Comic Sans MS" panose="030F0702030302020204" pitchFamily="66" charset="0"/>
              </a:rPr>
              <a:t>не  </a:t>
            </a:r>
            <a:r>
              <a:rPr lang="ru-RU" b="1" i="1" dirty="0">
                <a:latin typeface="Comic Sans MS" panose="030F0702030302020204" pitchFamily="66" charset="0"/>
              </a:rPr>
              <a:t>путать  их  с  обычными  </a:t>
            </a:r>
            <a:r>
              <a:rPr lang="ru-RU" b="1" i="1" dirty="0" smtClean="0">
                <a:latin typeface="Comic Sans MS" panose="030F0702030302020204" pitchFamily="66" charset="0"/>
              </a:rPr>
              <a:t>буквами</a:t>
            </a:r>
            <a:r>
              <a:rPr lang="ru-RU" b="1" i="1" dirty="0">
                <a:latin typeface="Comic Sans MS" panose="030F0702030302020204" pitchFamily="66" charset="0"/>
              </a:rPr>
              <a:t> </a:t>
            </a:r>
            <a:r>
              <a:rPr lang="ru-RU" b="1" i="1" dirty="0" smtClean="0">
                <a:latin typeface="Comic Sans MS" panose="030F0702030302020204" pitchFamily="66" charset="0"/>
              </a:rPr>
              <a:t>: 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«</a:t>
            </a:r>
            <a:r>
              <a:rPr lang="ru-RU" b="1" i="1" dirty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А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  <a:latin typeface="Comic Sans MS" panose="030F0702030302020204" pitchFamily="66" charset="0"/>
              </a:rPr>
              <a:t>» -1, «Б» -2 </a:t>
            </a:r>
            <a:r>
              <a:rPr lang="ru-RU" b="1" i="1" dirty="0" smtClean="0">
                <a:latin typeface="Comic Sans MS" panose="030F0702030302020204" pitchFamily="66" charset="0"/>
              </a:rPr>
              <a:t>и т.д. </a:t>
            </a:r>
            <a:r>
              <a:rPr lang="ru-RU" b="1" i="1" dirty="0">
                <a:latin typeface="Comic Sans MS" panose="030F0702030302020204" pitchFamily="66" charset="0"/>
              </a:rPr>
              <a:t>Однако  и  эта  система  оказалась  громоздкой. </a:t>
            </a:r>
            <a:r>
              <a:rPr lang="ru-RU" b="1" i="1" dirty="0" smtClean="0">
                <a:latin typeface="Comic Sans MS" panose="030F0702030302020204" pitchFamily="66" charset="0"/>
              </a:rPr>
              <a:t> </a:t>
            </a:r>
            <a:r>
              <a:rPr lang="ru-RU" b="1" i="1" dirty="0">
                <a:latin typeface="Comic Sans MS" panose="030F0702030302020204" pitchFamily="66" charset="0"/>
              </a:rPr>
              <a:t>Всем  с  детства  знакома  римская  нумерация.  Чаще  всего  римские  цифры  встречаются  на  циферблате  в  часах:</a:t>
            </a:r>
            <a:r>
              <a:rPr lang="en-US" b="1" i="1" dirty="0">
                <a:latin typeface="Comic Sans MS" panose="030F0702030302020204" pitchFamily="66" charset="0"/>
              </a:rPr>
              <a:t> 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I -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 1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,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II-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 2,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 III -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 3,  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 IV  -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4, 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V  -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5,   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VI -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6, 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VII -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 7,   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VIII -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8, 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IX - 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9, </a:t>
            </a:r>
            <a:r>
              <a:rPr lang="en-US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 X –</a:t>
            </a:r>
            <a:r>
              <a:rPr lang="ru-RU" b="1" i="1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</a:rPr>
              <a:t> 10. </a:t>
            </a:r>
            <a:r>
              <a:rPr lang="ru-RU" b="1" i="1" dirty="0">
                <a:latin typeface="Comic Sans MS" panose="030F0702030302020204" pitchFamily="66" charset="0"/>
              </a:rPr>
              <a:t>Большим  достижением  стало  введение  в  счёт  нуля,  который  позволил  при записи  чисел  указывать  пропущенный  разряд. </a:t>
            </a:r>
            <a:r>
              <a:rPr lang="ru-RU" b="1" i="1" dirty="0">
                <a:solidFill>
                  <a:srgbClr val="002060"/>
                </a:solidFill>
                <a:latin typeface="Comic Sans MS" panose="030F0702030302020204" pitchFamily="66" charset="0"/>
              </a:rPr>
              <a:t>1, 2, 3, 4, 5, 6, 7, 8, 9, 0</a:t>
            </a:r>
            <a:r>
              <a:rPr lang="ru-RU" b="1" i="1" dirty="0">
                <a:latin typeface="Comic Sans MS" panose="030F0702030302020204" pitchFamily="66" charset="0"/>
              </a:rPr>
              <a:t>. Эта  система  была  изобретена  в  Индии.    Она   оказалась  настолько  простой </a:t>
            </a:r>
            <a:r>
              <a:rPr lang="ru-RU" b="1" i="1" dirty="0" smtClean="0">
                <a:latin typeface="Comic Sans MS" panose="030F0702030302020204" pitchFamily="66" charset="0"/>
              </a:rPr>
              <a:t>и  </a:t>
            </a:r>
            <a:r>
              <a:rPr lang="ru-RU" b="1" i="1" dirty="0">
                <a:latin typeface="Comic Sans MS" panose="030F0702030302020204" pitchFamily="66" charset="0"/>
              </a:rPr>
              <a:t>удобной,  что  быстро  </a:t>
            </a:r>
            <a:endParaRPr lang="ru-RU" b="1" i="1" dirty="0" smtClean="0">
              <a:latin typeface="Comic Sans MS" panose="030F0702030302020204" pitchFamily="66" charset="0"/>
            </a:endParaRPr>
          </a:p>
          <a:p>
            <a:r>
              <a:rPr lang="ru-RU" b="1" i="1" dirty="0" smtClean="0">
                <a:latin typeface="Comic Sans MS" panose="030F0702030302020204" pitchFamily="66" charset="0"/>
              </a:rPr>
              <a:t>распространилась  </a:t>
            </a:r>
            <a:r>
              <a:rPr lang="ru-RU" b="1" i="1" dirty="0">
                <a:latin typeface="Comic Sans MS" panose="030F0702030302020204" pitchFamily="66" charset="0"/>
              </a:rPr>
              <a:t>по  всем  странам,  </a:t>
            </a:r>
            <a:r>
              <a:rPr lang="ru-RU" b="1" i="1" dirty="0" smtClean="0">
                <a:latin typeface="Comic Sans MS" panose="030F0702030302020204" pitchFamily="66" charset="0"/>
              </a:rPr>
              <a:t>а  </a:t>
            </a:r>
            <a:r>
              <a:rPr lang="ru-RU" b="1" i="1" dirty="0">
                <a:latin typeface="Comic Sans MS" panose="030F0702030302020204" pitchFamily="66" charset="0"/>
              </a:rPr>
              <a:t>так  как  распространяли </a:t>
            </a:r>
            <a:endParaRPr lang="ru-RU" b="1" i="1" dirty="0" smtClean="0">
              <a:latin typeface="Comic Sans MS" panose="030F0702030302020204" pitchFamily="66" charset="0"/>
            </a:endParaRPr>
          </a:p>
          <a:p>
            <a:r>
              <a:rPr lang="ru-RU" b="1" i="1" dirty="0" smtClean="0">
                <a:latin typeface="Comic Sans MS" panose="030F0702030302020204" pitchFamily="66" charset="0"/>
              </a:rPr>
              <a:t> </a:t>
            </a:r>
            <a:r>
              <a:rPr lang="ru-RU" b="1" i="1" dirty="0">
                <a:latin typeface="Comic Sans MS" panose="030F0702030302020204" pitchFamily="66" charset="0"/>
              </a:rPr>
              <a:t>её  арабы,  а  не  индусы,  то  эти  </a:t>
            </a:r>
            <a:r>
              <a:rPr lang="ru-RU" b="1" i="1" dirty="0" smtClean="0">
                <a:latin typeface="Comic Sans MS" panose="030F0702030302020204" pitchFamily="66" charset="0"/>
              </a:rPr>
              <a:t>цифры  </a:t>
            </a:r>
            <a:r>
              <a:rPr lang="ru-RU" b="1" i="1" dirty="0">
                <a:latin typeface="Comic Sans MS" panose="030F0702030302020204" pitchFamily="66" charset="0"/>
              </a:rPr>
              <a:t>стали  называть  арабскими.</a:t>
            </a:r>
          </a:p>
          <a:p>
            <a:r>
              <a:rPr lang="ru-RU" b="1" i="1" dirty="0" smtClean="0">
                <a:latin typeface="Comic Sans MS" panose="030F0702030302020204" pitchFamily="66" charset="0"/>
              </a:rPr>
              <a:t> </a:t>
            </a:r>
            <a:endParaRPr lang="ru-RU" dirty="0"/>
          </a:p>
        </p:txBody>
      </p:sp>
      <p:pic>
        <p:nvPicPr>
          <p:cNvPr id="4" name="Рисунок 3" descr="http://gagago.ru/imgs/istoriya-vozniknoveniya-cifr/908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6891" y="1812208"/>
            <a:ext cx="4153766" cy="800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pripon.ro/wp-content/uploads/2011/05/matematica-1024x79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9800" y="4877232"/>
            <a:ext cx="1817544" cy="1343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687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6791" y="273999"/>
            <a:ext cx="626600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Числа  3  и  7</a:t>
            </a:r>
          </a:p>
          <a:p>
            <a:endParaRPr lang="ru-RU" dirty="0"/>
          </a:p>
        </p:txBody>
      </p:sp>
      <p:pic>
        <p:nvPicPr>
          <p:cNvPr id="3" name="Picture 2" descr="http://2.bp.blogspot.com/-BvSiF-4xmss/VZz3rsaD7NI/AAAAAAAAIWQ/t-J1Aq6ZRRU/s1600/cifra-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34945" y="0"/>
            <a:ext cx="1382280" cy="159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://lib.convdocs.org/pars_docs/refs/199/198364/198364_html_m48ee3dc8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12" y="4735724"/>
            <a:ext cx="904297" cy="1102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46909" y="1305342"/>
            <a:ext cx="1043247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latin typeface="Comic Sans MS" panose="030F0702030302020204" pitchFamily="66" charset="0"/>
              </a:rPr>
              <a:t>Долгое  время  у  многих  народов пределом  счёта  была  тройка.  Так,  число  3  стало  излюбленным</a:t>
            </a:r>
          </a:p>
          <a:p>
            <a:r>
              <a:rPr lang="ru-RU" sz="2400" b="1" i="1" dirty="0">
                <a:latin typeface="Comic Sans MS" panose="030F0702030302020204" pitchFamily="66" charset="0"/>
              </a:rPr>
              <a:t>в  мифах  и  сказках. Поэтому  в  сказках  три  медведя,  три  богатыря,  три  брата,  три  сестры  и  т.д.</a:t>
            </a:r>
          </a:p>
          <a:p>
            <a:r>
              <a:rPr lang="ru-RU" sz="2400" b="1" i="1" dirty="0">
                <a:latin typeface="Comic Sans MS" panose="030F0702030302020204" pitchFamily="66" charset="0"/>
              </a:rPr>
              <a:t>Особым  </a:t>
            </a:r>
            <a:r>
              <a:rPr lang="ru-RU" sz="2400" b="1" i="1" dirty="0" smtClean="0">
                <a:latin typeface="Comic Sans MS" panose="030F0702030302020204" pitchFamily="66" charset="0"/>
              </a:rPr>
              <a:t>почётом  </a:t>
            </a:r>
            <a:r>
              <a:rPr lang="ru-RU" sz="2400" b="1" i="1" dirty="0">
                <a:latin typeface="Comic Sans MS" panose="030F0702030302020204" pitchFamily="66" charset="0"/>
              </a:rPr>
              <a:t>в  древности  была  окружена  семёрка.  Отголоски  почитания  этого  числа  дошли  до  наших дней. </a:t>
            </a:r>
            <a:r>
              <a:rPr lang="ru-RU" sz="2400" b="1" i="1" dirty="0" smtClean="0">
                <a:latin typeface="Comic Sans MS" panose="030F0702030302020204" pitchFamily="66" charset="0"/>
              </a:rPr>
              <a:t>Вспомните </a:t>
            </a:r>
            <a:r>
              <a:rPr lang="ru-RU" sz="2400" b="1" i="1" dirty="0">
                <a:latin typeface="Comic Sans MS" panose="030F0702030302020204" pitchFamily="66" charset="0"/>
              </a:rPr>
              <a:t>пословицы   русского  народа:  «Семь  бед – один ответ»,  «Семеро  одного  не  ждут».  Наша  неделя  состоит  из  7   дней.  Древние  заметили,  что  семь  нельзя  поделить  на  равные  части.  Вот  и   назвали  7 – « не    деля».</a:t>
            </a:r>
          </a:p>
        </p:txBody>
      </p:sp>
    </p:spTree>
    <p:extLst>
      <p:ext uri="{BB962C8B-B14F-4D97-AF65-F5344CB8AC3E}">
        <p14:creationId xmlns:p14="http://schemas.microsoft.com/office/powerpoint/2010/main" val="249382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89231" y="374073"/>
            <a:ext cx="1000786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История  возникновения  знаков  «плюс»  (+)  и  «минус»  (-)</a:t>
            </a:r>
          </a:p>
          <a:p>
            <a:endParaRPr lang="ru-RU" dirty="0"/>
          </a:p>
        </p:txBody>
      </p:sp>
      <p:pic>
        <p:nvPicPr>
          <p:cNvPr id="3" name="Picture 2" descr="http://cdn01.ru/files/users/images/76/ab/76ab217cbd014de33834386705b826f7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2327563" cy="216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http://2.bp.blogspot.com/_IYBKIZkUcSA/TRoflhjUZ1I/AAAAAAAAAQ8/k7ZKwQ03Uyg/s1600/dash2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5272" y="3204313"/>
            <a:ext cx="2001827" cy="1844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489231" y="1112737"/>
            <a:ext cx="9590900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Comic Sans MS" panose="030F0702030302020204" pitchFamily="66" charset="0"/>
              </a:rPr>
              <a:t>Вы </a:t>
            </a:r>
            <a:r>
              <a:rPr lang="ru-RU" sz="2000" b="1" i="1" dirty="0">
                <a:latin typeface="Comic Sans MS" panose="030F0702030302020204" pitchFamily="66" charset="0"/>
              </a:rPr>
              <a:t>когда-нибудь  задумывались  над  тем,  откуда  в  тетрадях </a:t>
            </a:r>
            <a:endParaRPr lang="ru-RU" sz="2000" b="1" i="1" dirty="0" smtClean="0">
              <a:latin typeface="Comic Sans MS" panose="030F0702030302020204" pitchFamily="66" charset="0"/>
            </a:endParaRPr>
          </a:p>
          <a:p>
            <a:r>
              <a:rPr lang="ru-RU" sz="2000" b="1" i="1" dirty="0" smtClean="0">
                <a:latin typeface="Comic Sans MS" panose="030F0702030302020204" pitchFamily="66" charset="0"/>
              </a:rPr>
              <a:t> </a:t>
            </a:r>
            <a:r>
              <a:rPr lang="ru-RU" sz="2000" b="1" i="1" dirty="0">
                <a:latin typeface="Comic Sans MS" panose="030F0702030302020204" pitchFamily="66" charset="0"/>
              </a:rPr>
              <a:t>и  учебниках  появились  такие  необходимые  и  в  то  же  </a:t>
            </a:r>
            <a:r>
              <a:rPr lang="ru-RU" sz="2000" b="1" i="1" dirty="0" smtClean="0">
                <a:latin typeface="Comic Sans MS" panose="030F0702030302020204" pitchFamily="66" charset="0"/>
              </a:rPr>
              <a:t>время</a:t>
            </a:r>
          </a:p>
          <a:p>
            <a:r>
              <a:rPr lang="ru-RU" sz="2000" b="1" i="1" dirty="0" smtClean="0">
                <a:latin typeface="Comic Sans MS" panose="030F0702030302020204" pitchFamily="66" charset="0"/>
              </a:rPr>
              <a:t>простые  </a:t>
            </a:r>
            <a:r>
              <a:rPr lang="ru-RU" sz="2000" b="1" i="1" dirty="0">
                <a:latin typeface="Comic Sans MS" panose="030F0702030302020204" pitchFamily="66" charset="0"/>
              </a:rPr>
              <a:t>знаки «+»  </a:t>
            </a:r>
            <a:r>
              <a:rPr lang="ru-RU" sz="2000" b="1" i="1" dirty="0" smtClean="0">
                <a:latin typeface="Comic Sans MS" panose="030F0702030302020204" pitchFamily="66" charset="0"/>
              </a:rPr>
              <a:t>и  «-»?  </a:t>
            </a:r>
            <a:r>
              <a:rPr lang="ru-RU" sz="2000" b="1" i="1" dirty="0">
                <a:latin typeface="Comic Sans MS" panose="030F0702030302020204" pitchFamily="66" charset="0"/>
              </a:rPr>
              <a:t>Оказывается,  их  история  уходит  в  глубокую  древность.</a:t>
            </a:r>
          </a:p>
          <a:p>
            <a:r>
              <a:rPr lang="ru-RU" sz="2000" b="1" i="1" dirty="0">
                <a:latin typeface="Comic Sans MS" panose="030F0702030302020204" pitchFamily="66" charset="0"/>
              </a:rPr>
              <a:t>Обычно  виноторговец  чёрточками  отмечал,  сколько  мер  вина </a:t>
            </a:r>
            <a:endParaRPr lang="ru-RU" sz="2000" b="1" i="1" dirty="0" smtClean="0">
              <a:latin typeface="Comic Sans MS" panose="030F0702030302020204" pitchFamily="66" charset="0"/>
            </a:endParaRPr>
          </a:p>
          <a:p>
            <a:r>
              <a:rPr lang="ru-RU" sz="2000" b="1" i="1" dirty="0" smtClean="0">
                <a:latin typeface="Comic Sans MS" panose="030F0702030302020204" pitchFamily="66" charset="0"/>
              </a:rPr>
              <a:t>он  </a:t>
            </a:r>
            <a:r>
              <a:rPr lang="ru-RU" sz="2000" b="1" i="1" dirty="0">
                <a:latin typeface="Comic Sans MS" panose="030F0702030302020204" pitchFamily="66" charset="0"/>
              </a:rPr>
              <a:t>уже  продал.  Так,  уменьшение  количества  стало  </a:t>
            </a:r>
            <a:r>
              <a:rPr lang="ru-RU" sz="2000" b="1" i="1" dirty="0" smtClean="0">
                <a:latin typeface="Comic Sans MS" panose="030F0702030302020204" pitchFamily="66" charset="0"/>
              </a:rPr>
              <a:t>обозначаться  </a:t>
            </a:r>
            <a:r>
              <a:rPr lang="ru-RU" sz="2000" b="1" i="1" dirty="0">
                <a:latin typeface="Comic Sans MS" panose="030F0702030302020204" pitchFamily="66" charset="0"/>
              </a:rPr>
              <a:t>знаком «-»,  который  позже  назвали  минусом.  </a:t>
            </a:r>
            <a:endParaRPr lang="ru-RU" sz="2000" b="1" i="1" dirty="0" smtClean="0">
              <a:latin typeface="Comic Sans MS" panose="030F0702030302020204" pitchFamily="66" charset="0"/>
            </a:endParaRPr>
          </a:p>
          <a:p>
            <a:r>
              <a:rPr lang="ru-RU" sz="2000" b="1" i="1" dirty="0" smtClean="0">
                <a:latin typeface="Comic Sans MS" panose="030F0702030302020204" pitchFamily="66" charset="0"/>
              </a:rPr>
              <a:t>Приливая  </a:t>
            </a:r>
            <a:r>
              <a:rPr lang="ru-RU" sz="2000" b="1" i="1" dirty="0">
                <a:latin typeface="Comic Sans MS" panose="030F0702030302020204" pitchFamily="66" charset="0"/>
              </a:rPr>
              <a:t>в  бочку  новые  запасы,  торговец  перечёркивал  </a:t>
            </a:r>
            <a:r>
              <a:rPr lang="ru-RU" sz="2000" b="1" i="1" dirty="0" smtClean="0">
                <a:latin typeface="Comic Sans MS" panose="030F0702030302020204" pitchFamily="66" charset="0"/>
              </a:rPr>
              <a:t>столько</a:t>
            </a:r>
          </a:p>
          <a:p>
            <a:r>
              <a:rPr lang="ru-RU" sz="2000" b="1" i="1" dirty="0" smtClean="0">
                <a:latin typeface="Comic Sans MS" panose="030F0702030302020204" pitchFamily="66" charset="0"/>
              </a:rPr>
              <a:t>расходных  </a:t>
            </a:r>
            <a:r>
              <a:rPr lang="ru-RU" sz="2000" b="1" i="1" dirty="0">
                <a:latin typeface="Comic Sans MS" panose="030F0702030302020204" pitchFamily="66" charset="0"/>
              </a:rPr>
              <a:t>чёрточек,  сколько  мер  он  восстановил.  Так,  возможно,  </a:t>
            </a:r>
            <a:endParaRPr lang="ru-RU" sz="2000" b="1" i="1" dirty="0" smtClean="0">
              <a:latin typeface="Comic Sans MS" panose="030F0702030302020204" pitchFamily="66" charset="0"/>
            </a:endParaRPr>
          </a:p>
          <a:p>
            <a:r>
              <a:rPr lang="ru-RU" sz="2000" b="1" i="1" dirty="0" smtClean="0">
                <a:latin typeface="Comic Sans MS" panose="030F0702030302020204" pitchFamily="66" charset="0"/>
              </a:rPr>
              <a:t>появился  </a:t>
            </a:r>
            <a:r>
              <a:rPr lang="ru-RU" sz="2000" b="1" i="1" dirty="0">
                <a:latin typeface="Comic Sans MS" panose="030F0702030302020204" pitchFamily="66" charset="0"/>
              </a:rPr>
              <a:t>знак  «+»  (плюс),  обозначающий  прибавление,  увеличение.</a:t>
            </a:r>
          </a:p>
          <a:p>
            <a:r>
              <a:rPr lang="ru-RU" sz="2000" b="1" i="1" dirty="0">
                <a:latin typeface="Comic Sans MS" panose="030F0702030302020204" pitchFamily="66" charset="0"/>
              </a:rPr>
              <a:t>Учёные  считают  несколько  иначе.  Раньше,  когда  «+»  и  «-» </a:t>
            </a:r>
            <a:endParaRPr lang="ru-RU" sz="2000" b="1" i="1" dirty="0" smtClean="0">
              <a:latin typeface="Comic Sans MS" panose="030F0702030302020204" pitchFamily="66" charset="0"/>
            </a:endParaRPr>
          </a:p>
          <a:p>
            <a:r>
              <a:rPr lang="ru-RU" sz="2000" b="1" i="1" smtClean="0">
                <a:latin typeface="Comic Sans MS" panose="030F0702030302020204" pitchFamily="66" charset="0"/>
              </a:rPr>
              <a:t>не  </a:t>
            </a:r>
            <a:r>
              <a:rPr lang="ru-RU" sz="2000" b="1" i="1" dirty="0">
                <a:latin typeface="Comic Sans MS" panose="030F0702030302020204" pitchFamily="66" charset="0"/>
              </a:rPr>
              <a:t>были  известны  древним  математикам,  сумму  </a:t>
            </a:r>
            <a:r>
              <a:rPr lang="ru-RU" sz="2000" b="1" i="1">
                <a:latin typeface="Comic Sans MS" panose="030F0702030302020204" pitchFamily="66" charset="0"/>
              </a:rPr>
              <a:t>чисел </a:t>
            </a:r>
            <a:r>
              <a:rPr lang="ru-RU" sz="2000" b="1" i="1" smtClean="0">
                <a:latin typeface="Comic Sans MS" panose="030F0702030302020204" pitchFamily="66" charset="0"/>
              </a:rPr>
              <a:t> </a:t>
            </a:r>
            <a:r>
              <a:rPr lang="ru-RU" sz="2000" b="1" i="1" dirty="0">
                <a:latin typeface="Comic Sans MS" panose="030F0702030302020204" pitchFamily="66" charset="0"/>
              </a:rPr>
              <a:t>записывали  так:  1и  2  или  по  латыни  1 </a:t>
            </a:r>
            <a:r>
              <a:rPr lang="en-US" sz="2000" b="1" i="1" dirty="0">
                <a:latin typeface="Comic Sans MS" panose="030F0702030302020204" pitchFamily="66" charset="0"/>
              </a:rPr>
              <a:t>et</a:t>
            </a:r>
            <a:r>
              <a:rPr lang="ru-RU" sz="2000" b="1" i="1" dirty="0">
                <a:latin typeface="Comic Sans MS" panose="030F0702030302020204" pitchFamily="66" charset="0"/>
              </a:rPr>
              <a:t> 2.  Для  краткости  </a:t>
            </a:r>
            <a:endParaRPr lang="ru-RU" sz="2000" b="1" i="1" dirty="0" smtClean="0">
              <a:latin typeface="Comic Sans MS" panose="030F0702030302020204" pitchFamily="66" charset="0"/>
            </a:endParaRPr>
          </a:p>
          <a:p>
            <a:r>
              <a:rPr lang="ru-RU" sz="2000" b="1" i="1" dirty="0" smtClean="0">
                <a:latin typeface="Comic Sans MS" panose="030F0702030302020204" pitchFamily="66" charset="0"/>
              </a:rPr>
              <a:t>стали  </a:t>
            </a:r>
            <a:r>
              <a:rPr lang="ru-RU" sz="2000" b="1" i="1" dirty="0">
                <a:latin typeface="Comic Sans MS" panose="030F0702030302020204" pitchFamily="66" charset="0"/>
              </a:rPr>
              <a:t>писать  1  </a:t>
            </a:r>
            <a:r>
              <a:rPr lang="en-US" sz="2000" b="1" i="1" dirty="0">
                <a:latin typeface="Comic Sans MS" panose="030F0702030302020204" pitchFamily="66" charset="0"/>
              </a:rPr>
              <a:t>t</a:t>
            </a:r>
            <a:r>
              <a:rPr lang="ru-RU" sz="2000" b="1" i="1" dirty="0">
                <a:latin typeface="Comic Sans MS" panose="030F0702030302020204" pitchFamily="66" charset="0"/>
              </a:rPr>
              <a:t>  2,  а  потом  1 + 2.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5315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88123" y="492369"/>
            <a:ext cx="80361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Comic Sans MS" panose="030F0702030302020204" pitchFamily="66" charset="0"/>
              </a:rPr>
              <a:t>        </a:t>
            </a:r>
            <a:r>
              <a:rPr lang="ru-RU" sz="44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История   линейки</a:t>
            </a:r>
            <a:endParaRPr lang="ru-RU" sz="4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04273" y="1261810"/>
            <a:ext cx="1018149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Comic Sans MS" panose="030F0702030302020204" pitchFamily="66" charset="0"/>
              </a:rPr>
              <a:t>Знаете ли  вы,  что  в  1989г.  у  линейки  был  юбилей.  Ей исполнилось  200лет.  Однако  линейки  использовались  и  в  более  ранние  времена.  В  средневековье,  например,  немецкие  монахи  для  разметки  линий  на  листках  пергамента (так  называлась  бумага)  пользовались  тонкими  свинцовыми  пластинками.  А  в  ряде  стран  Европы, в  том  числе  и  в  Древней  Руси,  для  этих  целей  применялись  железные  прутья.  Их  называли  «шильцами».  В  разных  странах люди  измеряли  одно и  тоже  расстояние  по – разному.  Это  было  очень  неудобно.  Наконец,  во  Франции1789 году решено  было  ввести  единую  систему  мер.  В  Париже  изготовили  платиновые  линейки  с  делениями,  которые  стали  образцами  мерок  для  всего  мира.  По   их  образцу изготовили  деревянные  линейки  для  остальных.  В  Россию  линейка  попала  после  войны  1812 года  в  качестве  военного  трофея.  Этой  системой  измерения  мы  пользуемся  по  сей  день.</a:t>
            </a:r>
            <a:endParaRPr lang="ru-RU" sz="2000" b="1" i="1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 descr="http://www.sunniebunniezz.com/educational/images/imagesOPQRSTUZ/yardstik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535952" flipH="1" flipV="1">
            <a:off x="788856" y="-469005"/>
            <a:ext cx="2574306" cy="3337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52.tinypic.com/2uz2fsl.jp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5727" y="3886200"/>
            <a:ext cx="2098964" cy="254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971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6746" y="367795"/>
            <a:ext cx="83750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Как  появились  меры  длины</a:t>
            </a:r>
            <a:endParaRPr lang="ru-RU" sz="36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98127" y="1246143"/>
            <a:ext cx="613063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Comic Sans MS" panose="030F0702030302020204" pitchFamily="66" charset="0"/>
              </a:rPr>
              <a:t>Первыми  измерительными  приборами  были  части  тела:  пальцы  рук,  ладонь,  ступня.  У  древних  </a:t>
            </a:r>
            <a:r>
              <a:rPr lang="ru-RU" sz="2000" b="1" i="1" dirty="0">
                <a:latin typeface="Comic Sans MS" panose="030F0702030302020204" pitchFamily="66" charset="0"/>
              </a:rPr>
              <a:t>е</a:t>
            </a:r>
            <a:r>
              <a:rPr lang="ru-RU" sz="2000" b="1" i="1" dirty="0" smtClean="0">
                <a:latin typeface="Comic Sans MS" panose="030F0702030302020204" pitchFamily="66" charset="0"/>
              </a:rPr>
              <a:t>гиптян  основной  мерой  длины  служил  локоть  (расстояние  от  конца   пальцев  до  согнутого  локтя).  Он  делился  на  семь  ладоней,  а  ладонь  на  четыре  пальца.  Чтобы  измерения  были  точными  и  не  зависели  от  роста  людей,  в  Древнем  Египте  придумали  образцовые  меры:  локоть,  ладонь,  палец.  Теперь  было  уже  не  важно,  какой  длины  локоть  или  ладонь  у  человека,  он  измерял  не  своим,  а  общим  локтём, т.е.  условной  палочкой.  </a:t>
            </a:r>
          </a:p>
        </p:txBody>
      </p:sp>
      <p:pic>
        <p:nvPicPr>
          <p:cNvPr id="4" name="Рисунок 3" descr="http://900igr.net/datai/matematika/Izmerenie/0004-004-Starinnye-mery-Egipta-i-Rima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05" y="1246143"/>
            <a:ext cx="5368204" cy="274396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www.e-motherhood.ru/wp-content/uploads/2014/08/izmerenie-stopi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05" y="4177145"/>
            <a:ext cx="5368204" cy="19327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6477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" y="436417"/>
            <a:ext cx="103285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Как  </a:t>
            </a:r>
            <a:r>
              <a:rPr lang="ru-RU" sz="48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появились  меры  </a:t>
            </a:r>
            <a:r>
              <a:rPr lang="ru-RU" sz="4800" b="1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длины</a:t>
            </a:r>
            <a:endParaRPr lang="ru-RU" sz="48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29200" y="1241713"/>
            <a:ext cx="6234545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Comic Sans MS" panose="030F0702030302020204" pitchFamily="66" charset="0"/>
              </a:rPr>
              <a:t>Многие  </a:t>
            </a:r>
            <a:r>
              <a:rPr lang="ru-RU" sz="2000" b="1" i="1" dirty="0">
                <a:latin typeface="Comic Sans MS" panose="030F0702030302020204" pitchFamily="66" charset="0"/>
              </a:rPr>
              <a:t>народы  измеряли  длину  шагами,  двойными шагами,  тростями.  Очень  большие  расстояния  измерялись  переходами,  привалами  или  даже  днями.  </a:t>
            </a:r>
          </a:p>
          <a:p>
            <a:r>
              <a:rPr lang="ru-RU" sz="2000" b="1" i="1" dirty="0">
                <a:latin typeface="Comic Sans MS" panose="030F0702030302020204" pitchFamily="66" charset="0"/>
              </a:rPr>
              <a:t>В  Японии  существовала  мера,  называемая  «лошадиным  башмаком».  Она  была  равна  пути,  в  течение  которого  изнашивалась  соломенная  подошва,  привязанная  к  копытам  лошади.</a:t>
            </a:r>
          </a:p>
          <a:p>
            <a:r>
              <a:rPr lang="ru-RU" sz="2000" b="1" i="1" dirty="0">
                <a:latin typeface="Comic Sans MS" panose="030F0702030302020204" pitchFamily="66" charset="0"/>
              </a:rPr>
              <a:t>У  многих  народов  расстояние  определялось  длительностью  полёта  стрелы  или  пушечного  ядра.  До  сегодняшнего  дня  сохранилось  выражение  «не  подпустить  на  пушечный  выстрел».</a:t>
            </a:r>
          </a:p>
          <a:p>
            <a:endParaRPr lang="ru-RU" dirty="0"/>
          </a:p>
        </p:txBody>
      </p:sp>
      <p:pic>
        <p:nvPicPr>
          <p:cNvPr id="4" name="Рисунок 3" descr="http://rud.exdat.com/pars_docs/tw_refs/672/671792/671792_html_2946251b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1241713"/>
            <a:ext cx="4052454" cy="137679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lh3.ggpht.com/_bJr8jEeL71E/S9lMcEwZkkI/AAAAAAAAQAc/Rfgqz84_qA8/s800/56150-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2868323"/>
            <a:ext cx="4052454" cy="1038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4.bp.blogspot.com/-XHxSQ1JXl4E/TizFBMly_1I/AAAAAAAAAnU/S5MG99MOOSk/s320/Pony-Boot--full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1" y="4156362"/>
            <a:ext cx="4052453" cy="203661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5611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Главное мероприятие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авное мероприятие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462</TotalTime>
  <Words>1709</Words>
  <Application>Microsoft Office PowerPoint</Application>
  <PresentationFormat>Широкоэкранный</PresentationFormat>
  <Paragraphs>79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Comic Sans MS</vt:lpstr>
      <vt:lpstr>Impact</vt:lpstr>
      <vt:lpstr>Times New Roman</vt:lpstr>
      <vt:lpstr>Главное мероприятие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Гордиенко</dc:creator>
  <cp:lastModifiedBy>User</cp:lastModifiedBy>
  <cp:revision>62</cp:revision>
  <dcterms:created xsi:type="dcterms:W3CDTF">2015-12-21T17:01:36Z</dcterms:created>
  <dcterms:modified xsi:type="dcterms:W3CDTF">2016-01-08T10:08:46Z</dcterms:modified>
</cp:coreProperties>
</file>