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4" r:id="rId3"/>
    <p:sldId id="266" r:id="rId4"/>
    <p:sldId id="258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82" r:id="rId14"/>
    <p:sldId id="261" r:id="rId15"/>
    <p:sldId id="293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14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289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70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872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76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2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53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26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12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90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698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3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11.02.2016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530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5077075"/>
            <a:ext cx="8628722" cy="1728192"/>
          </a:xfrm>
        </p:spPr>
        <p:txBody>
          <a:bodyPr/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</a:rPr>
              <a:t>Илюхина Юлия Валерьевна, 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доцент кафедры </a:t>
            </a:r>
            <a:r>
              <a:rPr lang="ru-RU" sz="1800" b="1" dirty="0" smtClean="0">
                <a:solidFill>
                  <a:srgbClr val="FF0000"/>
                </a:solidFill>
              </a:rPr>
              <a:t>РРМВ</a:t>
            </a:r>
            <a:br>
              <a:rPr lang="ru-RU" sz="1800" b="1" dirty="0" smtClean="0">
                <a:solidFill>
                  <a:srgbClr val="FF0000"/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9313"/>
            <a:ext cx="2952328" cy="2288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1124744"/>
            <a:ext cx="58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600" b="1" dirty="0">
                <a:solidFill>
                  <a:srgbClr val="FF0000"/>
                </a:solidFill>
              </a:rPr>
              <a:t>ФГОС </a:t>
            </a:r>
            <a:r>
              <a:rPr lang="ru-RU" sz="6600" b="1" dirty="0" smtClean="0">
                <a:solidFill>
                  <a:srgbClr val="FF0000"/>
                </a:solidFill>
              </a:rPr>
              <a:t>ДО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39552" y="3789040"/>
            <a:ext cx="829207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или «как работать </a:t>
            </a:r>
          </a:p>
          <a:p>
            <a:pPr algn="ctr"/>
            <a:r>
              <a:rPr lang="ru-RU" sz="5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по-новому?»</a:t>
            </a:r>
            <a:endParaRPr lang="ru-RU" sz="5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8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724" y="332656"/>
            <a:ext cx="6840760" cy="1872208"/>
          </a:xfrm>
        </p:spPr>
        <p:txBody>
          <a:bodyPr/>
          <a:lstStyle/>
          <a:p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</a:rPr>
              <a:t>6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Возможность выбора детьми материалов, видов активности, участников совместной деятельности и общения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4005064"/>
            <a:ext cx="6768752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13320" y="3064601"/>
            <a:ext cx="7189567" cy="3369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д</a:t>
            </a: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опустить лично для себя, что ребенок </a:t>
            </a:r>
            <a:r>
              <a:rPr lang="ru-RU" sz="25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МОЖЕТ НЕ ЗАХОТЕТЬ </a:t>
            </a:r>
          </a:p>
          <a:p>
            <a:r>
              <a:rPr lang="ru-RU" sz="25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чего-то;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создавать вариативность средств (не каждому на стол что-то одно, а много всего на один общий стол)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86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724" y="332656"/>
            <a:ext cx="6840760" cy="1872208"/>
          </a:xfrm>
        </p:spPr>
        <p:txBody>
          <a:bodyPr/>
          <a:lstStyle/>
          <a:p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7. Защита детей от всех форм физического и психического насилия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4005064"/>
            <a:ext cx="6768752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33701" y="3429000"/>
            <a:ext cx="6958780" cy="23806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только знать самим, но и быть «адвокатом» ребенка перед другими, пока незнающими, как правильно делать и как делать нельзя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5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724" y="332656"/>
            <a:ext cx="6840760" cy="1872208"/>
          </a:xfrm>
        </p:spPr>
        <p:txBody>
          <a:bodyPr/>
          <a:lstStyle/>
          <a:p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8. Поддержка родителей в воспитании детей, охране и укреплении их здоровья, вовлечение семей непосредственно в образовательную деятельность  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2852936"/>
            <a:ext cx="6768752" cy="35283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33701" y="3429000"/>
            <a:ext cx="6958780" cy="23806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«учить» родителей, а разъяснять им последствия своего выбора;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д</a:t>
            </a: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елать комбинированные работы (родители делают с детьми дома заготовки, дети в группе завершают);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использовать техники общения: «активное слушание» и «я-сообщение»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319080"/>
            <a:ext cx="655272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500" b="1" dirty="0" smtClean="0">
                <a:solidFill>
                  <a:srgbClr val="FF0000"/>
                </a:solidFill>
                <a:latin typeface="+mj-lt"/>
                <a:ea typeface="+mj-ea"/>
                <a:cs typeface="Trebuchet MS"/>
              </a:rPr>
              <a:t>Рефлексия… </a:t>
            </a:r>
          </a:p>
          <a:p>
            <a:pPr algn="ctr" eaLnBrk="0" hangingPunct="0">
              <a:defRPr/>
            </a:pPr>
            <a:endParaRPr lang="ru-RU" sz="3500" b="1" dirty="0" smtClean="0">
              <a:solidFill>
                <a:srgbClr val="FF0000"/>
              </a:solidFill>
              <a:latin typeface="+mj-lt"/>
              <a:ea typeface="+mj-ea"/>
              <a:cs typeface="Trebuchet MS"/>
            </a:endParaRPr>
          </a:p>
          <a:p>
            <a:pPr algn="ctr" eaLnBrk="0" hangingPunct="0">
              <a:defRPr/>
            </a:pPr>
            <a:r>
              <a:rPr lang="ru-RU" sz="3000" b="1" dirty="0" smtClean="0">
                <a:solidFill>
                  <a:srgbClr val="002060"/>
                </a:solidFill>
                <a:latin typeface="+mj-lt"/>
                <a:ea typeface="+mj-ea"/>
                <a:cs typeface="Trebuchet MS"/>
              </a:rPr>
              <a:t>или на какие вопросы я сегодня  нашла ответы?</a:t>
            </a:r>
            <a:endParaRPr lang="ru-RU" sz="3000" b="1" dirty="0">
              <a:solidFill>
                <a:srgbClr val="002060"/>
              </a:solidFill>
              <a:latin typeface="+mj-lt"/>
              <a:ea typeface="+mj-ea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12167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641655" cy="5256212"/>
          </a:xfrm>
        </p:spPr>
        <p:txBody>
          <a:bodyPr>
            <a:normAutofit fontScale="92500" lnSpcReduction="20000"/>
          </a:bodyPr>
          <a:lstStyle/>
          <a:p>
            <a:pPr algn="just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Шел по лесу мудрец и увидел он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лесоруба.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Лесоруб 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рубил огромное старое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дерево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старым 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тупым топором. </a:t>
            </a:r>
          </a:p>
          <a:p>
            <a:pPr algn="just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«Что ты делаешь?», - спросил мудрец. </a:t>
            </a:r>
          </a:p>
          <a:p>
            <a:pPr algn="just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«Не видишь разве, я работаю!»,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раздраженно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ответил 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лесоруб.</a:t>
            </a:r>
          </a:p>
          <a:p>
            <a:pPr algn="just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«Твой топор затупился, и работа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стала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слишком 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тяжела для тебя!» - сказал мудрец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– 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«Заточи топор, и работа пойдет веселее».</a:t>
            </a:r>
          </a:p>
          <a:p>
            <a:pPr algn="just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Но не стал слушать его лесоруб. </a:t>
            </a:r>
          </a:p>
          <a:p>
            <a:pPr algn="just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«Мне некогда заниматься этой ерундой!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Я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работаю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!», - с нетерпением ответил он.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950" y="260350"/>
            <a:ext cx="8891588" cy="677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000" b="1" dirty="0">
                <a:solidFill>
                  <a:srgbClr val="FF0000"/>
                </a:solidFill>
                <a:latin typeface="+mj-lt"/>
                <a:ea typeface="+mj-ea"/>
                <a:cs typeface="Trebuchet MS"/>
              </a:rPr>
              <a:t>Сказка</a:t>
            </a:r>
            <a:r>
              <a:rPr lang="ru-RU" sz="3800" i="1" kern="0" dirty="0">
                <a:solidFill>
                  <a:srgbClr val="FF0000"/>
                </a:solidFill>
                <a:latin typeface="Arial Black"/>
                <a:ea typeface="+mj-ea"/>
                <a:cs typeface="+mj-cs"/>
              </a:rPr>
              <a:t> </a:t>
            </a:r>
            <a:r>
              <a:rPr lang="ru-RU" sz="3000" b="1" dirty="0">
                <a:solidFill>
                  <a:srgbClr val="FF0000"/>
                </a:solidFill>
                <a:latin typeface="+mj-lt"/>
                <a:ea typeface="+mj-ea"/>
                <a:cs typeface="Trebuchet MS"/>
              </a:rPr>
              <a:t>ложь да в ней намек…</a:t>
            </a:r>
          </a:p>
        </p:txBody>
      </p:sp>
    </p:spTree>
    <p:extLst>
      <p:ext uri="{BB962C8B-B14F-4D97-AF65-F5344CB8AC3E}">
        <p14:creationId xmlns:p14="http://schemas.microsoft.com/office/powerpoint/2010/main" val="224239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552450"/>
            <a:ext cx="7670800" cy="57531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9547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891588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7200" b="1" dirty="0" smtClean="0">
                <a:solidFill>
                  <a:srgbClr val="FF0000"/>
                </a:solidFill>
                <a:latin typeface="Mistral" panose="03090702030407020403" pitchFamily="66" charset="0"/>
                <a:ea typeface="+mj-ea"/>
                <a:cs typeface="Trebuchet MS"/>
              </a:rPr>
              <a:t>НЕ БОЙТЕСЬ, ЧТО НЕ </a:t>
            </a:r>
            <a:r>
              <a:rPr lang="ru-RU" sz="7200" b="1" smtClean="0">
                <a:solidFill>
                  <a:srgbClr val="FF0000"/>
                </a:solidFill>
                <a:latin typeface="Mistral" panose="03090702030407020403" pitchFamily="66" charset="0"/>
                <a:ea typeface="+mj-ea"/>
                <a:cs typeface="Trebuchet MS"/>
              </a:rPr>
              <a:t>ПОЛУЧИТСЯ,</a:t>
            </a:r>
          </a:p>
          <a:p>
            <a:pPr algn="ctr" eaLnBrk="0" hangingPunct="0">
              <a:defRPr/>
            </a:pPr>
            <a:endParaRPr lang="ru-RU" sz="7200" b="1" dirty="0" smtClean="0">
              <a:solidFill>
                <a:srgbClr val="FF0000"/>
              </a:solidFill>
              <a:latin typeface="Mistral" panose="03090702030407020403" pitchFamily="66" charset="0"/>
              <a:ea typeface="+mj-ea"/>
              <a:cs typeface="Trebuchet MS"/>
            </a:endParaRPr>
          </a:p>
          <a:p>
            <a:pPr algn="ctr" eaLnBrk="0" hangingPunct="0">
              <a:defRPr/>
            </a:pPr>
            <a:r>
              <a:rPr lang="ru-RU" sz="7200" b="1" dirty="0" smtClean="0">
                <a:solidFill>
                  <a:srgbClr val="FF0000"/>
                </a:solidFill>
                <a:latin typeface="Mistral" panose="03090702030407020403" pitchFamily="66" charset="0"/>
                <a:ea typeface="+mj-ea"/>
                <a:cs typeface="Trebuchet MS"/>
              </a:rPr>
              <a:t>БОЙТЕСЬ, ЧТО НЕ ПОПРОБУЕТЕ!</a:t>
            </a:r>
            <a:endParaRPr lang="ru-RU" sz="7200" b="1" dirty="0">
              <a:solidFill>
                <a:srgbClr val="FF0000"/>
              </a:solidFill>
              <a:latin typeface="Mistral" panose="03090702030407020403" pitchFamily="66" charset="0"/>
              <a:ea typeface="+mj-ea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0365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20688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</a:rPr>
              <a:t>ФГОС </a:t>
            </a:r>
            <a:r>
              <a:rPr lang="ru-RU" sz="4000" b="1" dirty="0" smtClean="0">
                <a:solidFill>
                  <a:srgbClr val="FF0000"/>
                </a:solidFill>
              </a:rPr>
              <a:t>ДО </a:t>
            </a:r>
          </a:p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в нескольких тезисах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58100" y="2564904"/>
            <a:ext cx="8784976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5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ребенок </a:t>
            </a:r>
            <a:r>
              <a:rPr lang="ru-RU" sz="2500" b="1" dirty="0">
                <a:solidFill>
                  <a:srgbClr val="002060"/>
                </a:solidFill>
                <a:latin typeface="Arial Black" panose="020B0A04020102020204" pitchFamily="34" charset="0"/>
              </a:rPr>
              <a:t>– </a:t>
            </a:r>
            <a:r>
              <a:rPr lang="ru-RU" sz="25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субъект (детская </a:t>
            </a:r>
            <a:r>
              <a:rPr lang="ru-RU" sz="25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инициатива и самостоятельность, свобода </a:t>
            </a:r>
            <a:r>
              <a:rPr lang="ru-RU" sz="25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выбора, уважение к ЧЕЛОВЕКУ) 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500" b="1" dirty="0">
                <a:solidFill>
                  <a:srgbClr val="002060"/>
                </a:solidFill>
                <a:latin typeface="Arial Black" panose="020B0A04020102020204" pitchFamily="34" charset="0"/>
              </a:rPr>
              <a:t>д</a:t>
            </a:r>
            <a:r>
              <a:rPr lang="ru-RU" sz="25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еятельностный подход (мотив, план, дело, анализ);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500" b="1" dirty="0">
                <a:solidFill>
                  <a:srgbClr val="002060"/>
                </a:solidFill>
                <a:latin typeface="Arial Black" panose="020B0A04020102020204" pitchFamily="34" charset="0"/>
              </a:rPr>
              <a:t>п</a:t>
            </a:r>
            <a:r>
              <a:rPr lang="ru-RU" sz="25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равило ответственной свободы («законы» детской жизни) </a:t>
            </a:r>
            <a:endParaRPr lang="ru-RU" sz="25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55676" y="439335"/>
            <a:ext cx="58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600" b="1" dirty="0">
                <a:solidFill>
                  <a:srgbClr val="FF0000"/>
                </a:solidFill>
              </a:rPr>
              <a:t>ФГОС </a:t>
            </a:r>
            <a:r>
              <a:rPr lang="ru-RU" sz="6600" b="1" dirty="0" smtClean="0">
                <a:solidFill>
                  <a:srgbClr val="FF0000"/>
                </a:solidFill>
              </a:rPr>
              <a:t>ДО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iluhina_u_v\Desktop\w1jC4spCZ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94761"/>
            <a:ext cx="3915643" cy="29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iluhina_u_v\Desktop\фот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04660"/>
            <a:ext cx="2501237" cy="3759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1403648" y="2626051"/>
            <a:ext cx="6696744" cy="36832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1605251" y="2647611"/>
            <a:ext cx="6509561" cy="381642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08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72253" y="3356992"/>
            <a:ext cx="8496944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3000" b="1" dirty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Психолого-педагогические </a:t>
            </a:r>
            <a:r>
              <a:rPr lang="ru-RU" b="1" dirty="0">
                <a:solidFill>
                  <a:srgbClr val="FF0000"/>
                </a:solidFill>
              </a:rPr>
              <a:t>условия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п. 3.2.1. ФГОС ДО)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620688"/>
            <a:ext cx="77768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</a:rPr>
              <a:t>Какая часть документа относится непосредственно к вам – педагогам?</a:t>
            </a:r>
            <a:endParaRPr lang="ru-RU" sz="3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2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408771"/>
            <a:ext cx="6599536" cy="2664296"/>
          </a:xfrm>
        </p:spPr>
        <p:txBody>
          <a:bodyPr/>
          <a:lstStyle/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Уважение взрослых к человеческому достоинству детей, формирование и поддержка их положительной самооценки, уверенности в собственных возможностях и способностях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188640"/>
            <a:ext cx="712511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Что я должна делать, чтобы их обеспечить?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83568" y="3753036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95736" y="4509120"/>
            <a:ext cx="67687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т</a:t>
            </a: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он (естественный, как «со взрослым»);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«сила», а «договор»;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речевые формулы «возможно, будет трудно, но я верю…»;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«авансированная» похвала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772816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9091" y="522920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72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599536" cy="2376264"/>
          </a:xfrm>
        </p:spPr>
        <p:txBody>
          <a:bodyPr/>
          <a:lstStyle/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 Использование в образовательной деятельности форм и методов работы с детьми, соответствующих их возрастным и индивидуальным особенностям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2996952"/>
            <a:ext cx="6768752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соотносить игровой мотив с возрастом; </a:t>
            </a: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>
                <a:solidFill>
                  <a:srgbClr val="002060"/>
                </a:solidFill>
                <a:latin typeface="Arial Black" panose="020B0A04020102020204" pitchFamily="34" charset="0"/>
              </a:rPr>
              <a:t>у</a:t>
            </a: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меть реагировать на протестные реакции (кризисы «Я сам»); 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«притушить» холериков, сангвиников (игровой прием, просьба);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наладить «поточность», в соответствии со «скоростью» детей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1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16632"/>
            <a:ext cx="6840760" cy="2772308"/>
          </a:xfrm>
        </p:spPr>
        <p:txBody>
          <a:bodyPr/>
          <a:lstStyle/>
          <a:p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3. Построение образовательной деятельности на основе взаимодействия взрослых с детьми, ориентированного на интересы </a:t>
            </a:r>
            <a:b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 возможности каждого ребенка </a:t>
            </a:r>
            <a:b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 учитывающие социальную ситуацию его развития 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4005064"/>
            <a:ext cx="6768752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56511" y="3320988"/>
            <a:ext cx="6840760" cy="3420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выяснить поле интересов каждого ребенка (на прогулке, во время одевания и пр.);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использовать речевые формулы «Я знаю, Мишу, это очень интересует…», «многие ребята в нашей группе – Аня, Карина, Слава – уже много знают об этом…»;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использование современных технологий («Ситуация», «План-дело-анализ», «Проблемные ситуации»);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рефлексия деятельности с опорой на значимые для ребенка моменты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02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16632"/>
            <a:ext cx="6840760" cy="2304256"/>
          </a:xfrm>
        </p:spPr>
        <p:txBody>
          <a:bodyPr/>
          <a:lstStyle/>
          <a:p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</a:rPr>
              <a:t>4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Поддержка взрослыми положительного, доброжелательного отношения детей к другу и взаимодействия детей друг с другом в разных видах деятельности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4005064"/>
            <a:ext cx="6768752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99863" y="3300060"/>
            <a:ext cx="7189567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«сталкивать детей лбами»;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равильно реагировать на «ябедничество»;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качественно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использовать соревновательный метод;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стимулировать (но не настаивать) выполнение игровых заданий совместно с партнером, партнерами</a:t>
            </a: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42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724" y="332656"/>
            <a:ext cx="6840760" cy="1872208"/>
          </a:xfrm>
        </p:spPr>
        <p:txBody>
          <a:bodyPr/>
          <a:lstStyle/>
          <a:p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5. Поддержка инициативы и самостоятельности детей в специфических для их видах деятельности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0368" y="3068960"/>
            <a:ext cx="72008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4005064"/>
            <a:ext cx="6768752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662" y="908720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Читаем…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662" y="4281199"/>
            <a:ext cx="1584176" cy="93610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Делаем…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99863" y="2564904"/>
            <a:ext cx="7189567" cy="41044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иметь в группе свод детских «законов»;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готовые решения, а вопросы «Что делать? Как делать? С чего начать? Что нам нужно? Как ты думаешь? Как будет?»;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обратная связь на высказывание ребенка (кивок, подмигивание, улыбка, слово);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использование речевых формул «интересно, здорово, может быть, хорошая идея, неплохой вариант» и т.д.;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выбор нужного (эффективного) варианта детьми доступным им способом;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дать детям возможность «набить шишку»;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предлагать, а не навязывать помощь (свою, ребят группы)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9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744</Words>
  <Application>Microsoft Office PowerPoint</Application>
  <PresentationFormat>Экран (4:3)</PresentationFormat>
  <Paragraphs>89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Courier New</vt:lpstr>
      <vt:lpstr>Mistral</vt:lpstr>
      <vt:lpstr>Trebuchet MS</vt:lpstr>
      <vt:lpstr>Verdana</vt:lpstr>
      <vt:lpstr>Wingdings 2</vt:lpstr>
      <vt:lpstr>Spring</vt:lpstr>
      <vt:lpstr>Илюхина Юлия Валерьевна,  доцент кафедры РРМВ  </vt:lpstr>
      <vt:lpstr>Презентация PowerPoint</vt:lpstr>
      <vt:lpstr>Презентация PowerPoint</vt:lpstr>
      <vt:lpstr>Презентация PowerPoint</vt:lpstr>
      <vt:lpstr>1. Уважение взрослых к человеческому достоинству детей, формирование и поддержка их положительной самооценки, уверенности в собственных возможностях и способностях</vt:lpstr>
      <vt:lpstr>2. Использование в образовательной деятельности форм и методов работы с детьми, соответствующих их возрастным и индивидуальным особенностям</vt:lpstr>
      <vt:lpstr>3. Построение образовательной деятельности на основе взаимодействия взрослых с детьми, ориентированного на интересы  и возможности каждого ребенка  и учитывающие социальную ситуацию его развития </vt:lpstr>
      <vt:lpstr>4. Поддержка взрослыми положительного, доброжелательного отношения детей к другу и взаимодействия детей друг с другом в разных видах деятельности</vt:lpstr>
      <vt:lpstr>5. Поддержка инициативы и самостоятельности детей в специфических для их видах деятельности</vt:lpstr>
      <vt:lpstr>6. Возможность выбора детьми материалов, видов активности, участников совместной деятельности и общения</vt:lpstr>
      <vt:lpstr>7. Защита детей от всех форм физического и психического насилия</vt:lpstr>
      <vt:lpstr>8. Поддержка родителей в воспитании детей, охране и укреплении их здоровья, вовлечение семей непосредственно в образовательную деятельность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Илюхина Юлия Валерьевна</dc:title>
  <dc:creator>Юлия Илюхина</dc:creator>
  <cp:lastModifiedBy>Слушатель</cp:lastModifiedBy>
  <cp:revision>35</cp:revision>
  <dcterms:created xsi:type="dcterms:W3CDTF">2014-02-06T09:54:00Z</dcterms:created>
  <dcterms:modified xsi:type="dcterms:W3CDTF">2016-02-11T08:14:02Z</dcterms:modified>
</cp:coreProperties>
</file>