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2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2" r:id="rId11"/>
    <p:sldId id="257" r:id="rId12"/>
    <p:sldId id="259" r:id="rId13"/>
    <p:sldId id="260" r:id="rId14"/>
    <p:sldId id="261" r:id="rId15"/>
    <p:sldId id="262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70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4C71EC6-210F-42DE-9C53-41977AD35B3D}" type="datetimeFigureOut">
              <a:rPr lang="ru-RU" smtClean="0"/>
              <a:t>30.01.2018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30.01.2018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feb-web.ru/feb/esenin/critics/ev2/ev2-361-.htm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05696" y="2636912"/>
            <a:ext cx="3670176" cy="1470025"/>
          </a:xfrm>
        </p:spPr>
        <p:txBody>
          <a:bodyPr>
            <a:noAutofit/>
          </a:bodyPr>
          <a:lstStyle/>
          <a:p>
            <a:r>
              <a:rPr lang="ru-RU" sz="6000" b="1" dirty="0" smtClean="0"/>
              <a:t>Сергей Есенин</a:t>
            </a:r>
            <a:endParaRPr lang="ru-RU" sz="6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8680"/>
            <a:ext cx="4482168" cy="5756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13185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692696"/>
            <a:ext cx="7024744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Портрет Есенина. Рис. А. </a:t>
            </a:r>
            <a:r>
              <a:rPr lang="ru-RU" dirty="0" smtClean="0"/>
              <a:t>Трескин(1905-1986)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844824"/>
            <a:ext cx="3168352" cy="449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93834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18584" y="231946"/>
            <a:ext cx="4369183" cy="2877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39981"/>
            <a:ext cx="4315901" cy="2877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284984"/>
            <a:ext cx="5684490" cy="3134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80987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641" y="265634"/>
            <a:ext cx="4637882" cy="6331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13234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11967"/>
            <a:ext cx="3744416" cy="6434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70469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7"/>
            <a:ext cx="4313188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780928"/>
            <a:ext cx="5078338" cy="3385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91500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5232"/>
            <a:ext cx="3816424" cy="3053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33338"/>
            <a:ext cx="4229858" cy="287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988" y="3227320"/>
            <a:ext cx="4067441" cy="3127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725" y="3269541"/>
            <a:ext cx="4130389" cy="3042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4142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85800"/>
            <a:ext cx="7024744" cy="1143000"/>
          </a:xfrm>
        </p:spPr>
        <p:txBody>
          <a:bodyPr>
            <a:normAutofit/>
          </a:bodyPr>
          <a:lstStyle/>
          <a:p>
            <a:r>
              <a:rPr lang="ru-RU" sz="3200" dirty="0"/>
              <a:t>Рис. В.А.ЮНГЕР ПОРТРЕТ ЕСЕНИНА 7.10.1915, Петроград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556792"/>
            <a:ext cx="3507085" cy="4848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4200" y="1709192"/>
            <a:ext cx="3507085" cy="4848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25455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Рис. П.НАУМОВ ПОРТРЕТ ЕСЕНИНА 22 ноября 1916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9710" y="1700808"/>
            <a:ext cx="3110628" cy="4585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59149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5559" y="476672"/>
            <a:ext cx="7024744" cy="1143000"/>
          </a:xfrm>
        </p:spPr>
        <p:txBody>
          <a:bodyPr>
            <a:normAutofit/>
          </a:bodyPr>
          <a:lstStyle/>
          <a:p>
            <a:r>
              <a:rPr lang="ru-RU" sz="3200" dirty="0"/>
              <a:t>Рис. </a:t>
            </a:r>
            <a:r>
              <a:rPr lang="ru-RU" sz="3200" dirty="0" err="1"/>
              <a:t>Б.Григорьев</a:t>
            </a:r>
            <a:r>
              <a:rPr lang="ru-RU" sz="3200" dirty="0"/>
              <a:t>. ПОРТРЕТ </a:t>
            </a:r>
            <a:r>
              <a:rPr lang="ru-RU" sz="3200" dirty="0" smtClean="0"/>
              <a:t>ЕСЕНИНА(1923)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255828"/>
            <a:ext cx="3183113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09607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024744" cy="11430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Портрет Есенина. Е.С. Кругликова (начало 20-х годов).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771800" y="1573094"/>
            <a:ext cx="3493050" cy="4928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08984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764704"/>
            <a:ext cx="7065233" cy="506792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/>
              <a:t>радостное</a:t>
            </a:r>
            <a:r>
              <a:rPr lang="ru-RU" sz="2800" b="1" dirty="0" smtClean="0"/>
              <a:t>,</a:t>
            </a:r>
          </a:p>
          <a:p>
            <a:pPr algn="ctr"/>
            <a:r>
              <a:rPr lang="ru-RU" sz="2800" b="1" dirty="0" smtClean="0"/>
              <a:t> </a:t>
            </a:r>
            <a:r>
              <a:rPr lang="ru-RU" sz="2800" b="1" dirty="0"/>
              <a:t>веселое, </a:t>
            </a:r>
            <a:endParaRPr lang="ru-RU" sz="2800" b="1" dirty="0" smtClean="0"/>
          </a:p>
          <a:p>
            <a:pPr algn="ctr"/>
            <a:r>
              <a:rPr lang="ru-RU" sz="2800" b="1" dirty="0" smtClean="0"/>
              <a:t>боязливое</a:t>
            </a:r>
            <a:r>
              <a:rPr lang="ru-RU" sz="2800" b="1" dirty="0"/>
              <a:t>, </a:t>
            </a:r>
            <a:endParaRPr lang="ru-RU" sz="2800" b="1" dirty="0" smtClean="0"/>
          </a:p>
          <a:p>
            <a:pPr algn="ctr"/>
            <a:r>
              <a:rPr lang="ru-RU" sz="2800" b="1" dirty="0" smtClean="0"/>
              <a:t>сосредоточенное</a:t>
            </a:r>
            <a:r>
              <a:rPr lang="ru-RU" sz="2800" b="1" dirty="0"/>
              <a:t>, </a:t>
            </a:r>
            <a:endParaRPr lang="ru-RU" sz="2800" b="1" dirty="0" smtClean="0"/>
          </a:p>
          <a:p>
            <a:pPr algn="ctr"/>
            <a:r>
              <a:rPr lang="ru-RU" sz="2800" b="1" dirty="0" smtClean="0"/>
              <a:t>злое</a:t>
            </a:r>
            <a:r>
              <a:rPr lang="ru-RU" sz="2800" b="1" dirty="0"/>
              <a:t>, </a:t>
            </a:r>
            <a:endParaRPr lang="ru-RU" sz="2800" b="1" dirty="0" smtClean="0"/>
          </a:p>
          <a:p>
            <a:pPr algn="ctr"/>
            <a:r>
              <a:rPr lang="ru-RU" sz="2800" b="1" dirty="0" smtClean="0"/>
              <a:t>спокойное,</a:t>
            </a:r>
          </a:p>
          <a:p>
            <a:pPr algn="ctr"/>
            <a:r>
              <a:rPr lang="ru-RU" sz="2800" b="1" dirty="0" smtClean="0"/>
              <a:t> </a:t>
            </a:r>
            <a:r>
              <a:rPr lang="ru-RU" sz="2800" b="1" dirty="0"/>
              <a:t>плохое, </a:t>
            </a:r>
            <a:endParaRPr lang="ru-RU" sz="2800" b="1" dirty="0" smtClean="0"/>
          </a:p>
          <a:p>
            <a:pPr algn="ctr"/>
            <a:r>
              <a:rPr lang="ru-RU" sz="2800" b="1" dirty="0"/>
              <a:t>у</a:t>
            </a:r>
            <a:r>
              <a:rPr lang="ru-RU" sz="2800" b="1" dirty="0" smtClean="0"/>
              <a:t>ютное</a:t>
            </a:r>
            <a:r>
              <a:rPr lang="ru-RU" sz="28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944669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052736"/>
            <a:ext cx="7632848" cy="5112568"/>
          </a:xfrm>
        </p:spPr>
        <p:txBody>
          <a:bodyPr>
            <a:normAutofit/>
          </a:bodyPr>
          <a:lstStyle/>
          <a:p>
            <a:r>
              <a:rPr lang="ru-RU" b="1" i="1" dirty="0">
                <a:solidFill>
                  <a:schemeClr val="accent1">
                    <a:lumMod val="75000"/>
                  </a:schemeClr>
                </a:solidFill>
              </a:rPr>
              <a:t>Георгий Владимирович Иванов (русский поэт, прозаик, публицист, переводчик): </a:t>
            </a:r>
            <a:r>
              <a:rPr lang="ru-RU" b="1" dirty="0"/>
              <a:t>“За три с половиной года жизни в Петербурге Есенин стал известным поэтом. Его окружали поклонницы и друзья. Он стал дерзок, самоуверен, хвастлив… Наивность, доверчивость, какая-то нежность уживались в Есенине рядом с озорством, близким к хулиганству, самомнением. В этих противоречиях было какое-то особое очарование. И Есенина любили. Есенину прощали многое, что не простили бы другому».</a:t>
            </a:r>
          </a:p>
          <a:p>
            <a:pPr marL="6858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13514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052736"/>
            <a:ext cx="7560840" cy="5184576"/>
          </a:xfrm>
        </p:spPr>
        <p:txBody>
          <a:bodyPr>
            <a:normAutofit fontScale="92500" lnSpcReduction="10000"/>
          </a:bodyPr>
          <a:lstStyle/>
          <a:p>
            <a:r>
              <a:rPr lang="ru-RU" b="1" i="1" dirty="0">
                <a:solidFill>
                  <a:schemeClr val="accent1">
                    <a:lumMod val="75000"/>
                  </a:schemeClr>
                </a:solidFill>
              </a:rPr>
              <a:t>Василий Васильевич Розанов (русский религиозный философ, литературный критик и публицист): </a:t>
            </a:r>
            <a:r>
              <a:rPr lang="ru-RU" b="1" dirty="0"/>
              <a:t>“Когда я в 1920 году познакомился с Есениным, он решительно не напоминал того “пряничного мужичка”, каким я увидел его впервые четырьмя годами раньше. Я стал присматриваться, и меня более всего поразили его глаза. Постоянно приходится слышать прилагаемый к нему эпитет “голубоглазый”. Мне кажется, что это слишком мало передает: надо было видеть, как иногда загорались эти глаза. В такие минуты он становился поистине прекрасным. Это была красота живая, красота выраженная. Чувствовалась большая внутренняя работа, чувствовался настоящий поэт».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02712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268760"/>
            <a:ext cx="7200800" cy="4896544"/>
          </a:xfrm>
        </p:spPr>
        <p:txBody>
          <a:bodyPr>
            <a:normAutofit/>
          </a:bodyPr>
          <a:lstStyle/>
          <a:p>
            <a:r>
              <a:rPr lang="ru-RU" b="1" i="1" dirty="0">
                <a:solidFill>
                  <a:schemeClr val="accent1">
                    <a:lumMod val="75000"/>
                  </a:schemeClr>
                </a:solidFill>
              </a:rPr>
              <a:t>Максим Горький</a:t>
            </a:r>
            <a:r>
              <a:rPr lang="ru-RU" b="1" dirty="0"/>
              <a:t>: "...Сергей Есенин не столько человек, сколько орган, созданный природой исключительно для поэзии, для выражения неисчерпаемой "печали полей", любви ко всему живому в мире и милосердия, которое — более всего иного — заслужено человеком". </a:t>
            </a:r>
          </a:p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Максим Горький</a:t>
            </a:r>
            <a:r>
              <a:rPr lang="ru-RU" b="1" dirty="0"/>
              <a:t>: «Какой чистый и какой русский поэт!»</a:t>
            </a:r>
          </a:p>
          <a:p>
            <a:pPr marL="68580" indent="0">
              <a:buNone/>
            </a:pPr>
            <a:r>
              <a:rPr lang="ru-RU" b="1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71508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836712"/>
            <a:ext cx="7560840" cy="5400600"/>
          </a:xfrm>
        </p:spPr>
        <p:txBody>
          <a:bodyPr>
            <a:normAutofit fontScale="92500"/>
          </a:bodyPr>
          <a:lstStyle/>
          <a:p>
            <a:r>
              <a:rPr lang="ru-RU" b="1" i="1" dirty="0">
                <a:solidFill>
                  <a:schemeClr val="accent1">
                    <a:lumMod val="75000"/>
                  </a:schemeClr>
                </a:solidFill>
              </a:rPr>
              <a:t>Галина Артуровна </a:t>
            </a:r>
            <a:r>
              <a:rPr lang="ru-RU" b="1" i="1" dirty="0" err="1">
                <a:solidFill>
                  <a:schemeClr val="accent1">
                    <a:lumMod val="75000"/>
                  </a:schemeClr>
                </a:solidFill>
              </a:rPr>
              <a:t>Бениславская</a:t>
            </a:r>
            <a:r>
              <a:rPr lang="ru-RU" b="1" i="1" dirty="0">
                <a:solidFill>
                  <a:schemeClr val="accent1">
                    <a:lumMod val="75000"/>
                  </a:schemeClr>
                </a:solidFill>
              </a:rPr>
              <a:t> (журналистка, литературный работник, друг и литературный секретарь Сергея Есенина)</a:t>
            </a:r>
            <a:r>
              <a:rPr lang="ru-RU" dirty="0"/>
              <a:t>: </a:t>
            </a:r>
            <a:r>
              <a:rPr lang="ru-RU" b="1" dirty="0"/>
              <a:t>« Вдруг выходит тот самый мальчишка: короткая, нараспашку оленья куртка, руки в карманах брюк, совершенно золотые волосы, как живые. Слегка откинув назад голову и стан, начинает читать…</a:t>
            </a:r>
          </a:p>
          <a:p>
            <a:pPr marL="68580" indent="0">
              <a:buNone/>
            </a:pPr>
            <a:r>
              <a:rPr lang="ru-RU" b="1" dirty="0"/>
              <a:t>Плюйся, ветер, охапками листьев, —</a:t>
            </a:r>
            <a:br>
              <a:rPr lang="ru-RU" b="1" dirty="0"/>
            </a:br>
            <a:r>
              <a:rPr lang="ru-RU" b="1" dirty="0"/>
              <a:t>Я такой же, как ты, хулиган</a:t>
            </a:r>
            <a:r>
              <a:rPr lang="ru-RU" b="1" u="sng" baseline="30000" dirty="0">
                <a:hlinkClick r:id="rId2"/>
              </a:rPr>
              <a:t>2</a:t>
            </a:r>
            <a:r>
              <a:rPr lang="ru-RU" b="1" dirty="0"/>
              <a:t>.</a:t>
            </a:r>
          </a:p>
          <a:p>
            <a:pPr marL="68580" indent="0">
              <a:buNone/>
            </a:pPr>
            <a:r>
              <a:rPr lang="ru-RU" b="1" dirty="0" smtClean="0"/>
              <a:t>    Он </a:t>
            </a:r>
            <a:r>
              <a:rPr lang="ru-RU" b="1" dirty="0"/>
              <a:t>весь стихия, озорная, непокорная, безудержная стихия, не только в стихах, а в каждом движении, отражающем движение стиха. Гибкий, буйный, как ветер, о котором он говорит, да нет, что ветер, ветру бы у Есенина призанять удали».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415920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620688"/>
            <a:ext cx="7024744" cy="1143000"/>
          </a:xfrm>
        </p:spPr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2060848"/>
            <a:ext cx="7128792" cy="4104456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b="1" i="1" dirty="0"/>
              <a:t>прослушать диск и подготовить выразительное чтение стихотворений Есенина из учебника(по желанию – наизусть</a:t>
            </a:r>
            <a:r>
              <a:rPr lang="ru-RU" b="1" i="1" dirty="0" smtClean="0"/>
              <a:t>);</a:t>
            </a:r>
          </a:p>
          <a:p>
            <a:r>
              <a:rPr lang="ru-RU" b="1" i="1" dirty="0" smtClean="0"/>
              <a:t> </a:t>
            </a:r>
            <a:r>
              <a:rPr lang="ru-RU" b="1" i="1" dirty="0"/>
              <a:t>индивидуальные задания: </a:t>
            </a:r>
            <a:r>
              <a:rPr lang="ru-RU" b="1" i="1" dirty="0" smtClean="0"/>
              <a:t>подготовить сообщение </a:t>
            </a:r>
            <a:r>
              <a:rPr lang="ru-RU" b="1" i="1" dirty="0"/>
              <a:t>о символическом значении образа берёзки в поэзии </a:t>
            </a:r>
            <a:r>
              <a:rPr lang="ru-RU" b="1" i="1" dirty="0" err="1"/>
              <a:t>С.Есенина</a:t>
            </a:r>
            <a:r>
              <a:rPr lang="ru-RU" b="1" i="1" dirty="0"/>
              <a:t>, подготовить слайдовую презентацию репродукций картин </a:t>
            </a:r>
            <a:r>
              <a:rPr lang="ru-RU" b="1" i="1" dirty="0" err="1"/>
              <a:t>А.И.Куинджи</a:t>
            </a:r>
            <a:r>
              <a:rPr lang="ru-RU" b="1" i="1" dirty="0"/>
              <a:t>, </a:t>
            </a:r>
            <a:r>
              <a:rPr lang="ru-RU" b="1" i="1" dirty="0" err="1"/>
              <a:t>И.Э.Грабаря</a:t>
            </a:r>
            <a:r>
              <a:rPr lang="ru-RU" b="1" i="1" dirty="0"/>
              <a:t>, </a:t>
            </a:r>
            <a:r>
              <a:rPr lang="ru-RU" b="1" i="1" dirty="0" err="1"/>
              <a:t>И.И.Левитана</a:t>
            </a:r>
            <a:r>
              <a:rPr lang="ru-RU" b="1" i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449331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052736"/>
            <a:ext cx="7177268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01431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121" y="1196753"/>
            <a:ext cx="7877879" cy="4322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43256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277" y="908720"/>
            <a:ext cx="7555441" cy="5040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60412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052736"/>
            <a:ext cx="6807946" cy="4508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96915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052736"/>
            <a:ext cx="7332345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82584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46479"/>
            <a:ext cx="7272808" cy="5454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28408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996545"/>
            <a:ext cx="7419925" cy="4949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491250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282</TotalTime>
  <Words>367</Words>
  <Application>Microsoft Office PowerPoint</Application>
  <PresentationFormat>Экран (4:3)</PresentationFormat>
  <Paragraphs>25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Остин</vt:lpstr>
      <vt:lpstr>Сергей Есенин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Портрет Есенина. Рис. А. Трескин(1905-1986)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Рис. В.А.ЮНГЕР ПОРТРЕТ ЕСЕНИНА 7.10.1915, Петроград</vt:lpstr>
      <vt:lpstr>Рис. П.НАУМОВ ПОРТРЕТ ЕСЕНИНА 22 ноября 1916</vt:lpstr>
      <vt:lpstr>Рис. Б.Григорьев. ПОРТРЕТ ЕСЕНИНА(1923)</vt:lpstr>
      <vt:lpstr>Портрет Есенина. Е.С. Кругликова (начало 20-х годов).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Заведующий лабораторией</cp:lastModifiedBy>
  <cp:revision>13</cp:revision>
  <dcterms:created xsi:type="dcterms:W3CDTF">2014-03-09T19:40:38Z</dcterms:created>
  <dcterms:modified xsi:type="dcterms:W3CDTF">2018-01-30T12:26:46Z</dcterms:modified>
</cp:coreProperties>
</file>