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2" r:id="rId1"/>
  </p:sldMasterIdLst>
  <p:sldIdLst>
    <p:sldId id="256" r:id="rId2"/>
    <p:sldId id="257" r:id="rId3"/>
    <p:sldId id="277" r:id="rId4"/>
    <p:sldId id="258" r:id="rId5"/>
    <p:sldId id="285" r:id="rId6"/>
    <p:sldId id="287" r:id="rId7"/>
    <p:sldId id="288" r:id="rId8"/>
    <p:sldId id="260" r:id="rId9"/>
    <p:sldId id="264" r:id="rId10"/>
    <p:sldId id="291" r:id="rId11"/>
    <p:sldId id="265" r:id="rId12"/>
    <p:sldId id="269" r:id="rId13"/>
    <p:sldId id="270" r:id="rId14"/>
    <p:sldId id="271" r:id="rId15"/>
    <p:sldId id="272" r:id="rId16"/>
    <p:sldId id="273" r:id="rId17"/>
    <p:sldId id="279" r:id="rId18"/>
    <p:sldId id="283" r:id="rId19"/>
    <p:sldId id="284" r:id="rId20"/>
    <p:sldId id="286" r:id="rId21"/>
    <p:sldId id="268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49" autoAdjust="0"/>
    <p:restoredTop sz="94660"/>
  </p:normalViewPr>
  <p:slideViewPr>
    <p:cSldViewPr>
      <p:cViewPr varScale="1">
        <p:scale>
          <a:sx n="111" d="100"/>
          <a:sy n="111" d="100"/>
        </p:scale>
        <p:origin x="-16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5786" y="1285860"/>
            <a:ext cx="7772400" cy="1470025"/>
          </a:xfrm>
        </p:spPr>
        <p:txBody>
          <a:bodyPr/>
          <a:lstStyle>
            <a:lvl1pPr>
              <a:defRPr lang="en-US" sz="4400" kern="12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60007" dist="368300" dir="786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290" y="3357562"/>
            <a:ext cx="6400800" cy="1752600"/>
          </a:xfrm>
          <a:noFill/>
        </p:spPr>
        <p:txBody>
          <a:bodyPr>
            <a:scene3d>
              <a:camera prst="perspectiveRelaxedModerately"/>
              <a:lightRig rig="threePt" dir="t"/>
            </a:scene3d>
            <a:sp3d/>
          </a:bodyPr>
          <a:lstStyle>
            <a:lvl1pPr marL="0" indent="0" algn="ctr">
              <a:buNone/>
              <a:defRPr>
                <a:solidFill>
                  <a:srgbClr val="E97D2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486F-3F56-4DE5-B0A3-3BE3594F627A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65EB5-166E-4D2D-8820-FE8AD2736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486F-3F56-4DE5-B0A3-3BE3594F627A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65EB5-166E-4D2D-8820-FE8AD2736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3071810"/>
            <a:ext cx="7772400" cy="1362075"/>
          </a:xfrm>
        </p:spPr>
        <p:txBody>
          <a:bodyPr anchor="t"/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4400" kern="1200" dirty="0">
                <a:solidFill>
                  <a:schemeClr val="accent6">
                    <a:lumMod val="50000"/>
                  </a:schemeClr>
                </a:solidFill>
                <a:effectLst>
                  <a:outerShdw blurRad="60007" dist="368300" dir="786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158" y="157161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486F-3F56-4DE5-B0A3-3BE3594F627A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65EB5-166E-4D2D-8820-FE8AD2736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486F-3F56-4DE5-B0A3-3BE3594F627A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65EB5-166E-4D2D-8820-FE8AD2736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486F-3F56-4DE5-B0A3-3BE3594F627A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65EB5-166E-4D2D-8820-FE8AD2736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486F-3F56-4DE5-B0A3-3BE3594F627A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65EB5-166E-4D2D-8820-FE8AD2736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486F-3F56-4DE5-B0A3-3BE3594F627A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65EB5-166E-4D2D-8820-FE8AD2736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486F-3F56-4DE5-B0A3-3BE3594F627A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65EB5-166E-4D2D-8820-FE8AD2736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486F-3F56-4DE5-B0A3-3BE3594F627A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65EB5-166E-4D2D-8820-FE8AD2736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3486F-3F56-4DE5-B0A3-3BE3594F627A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65EB5-166E-4D2D-8820-FE8AD2736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</p:sldLayoutIdLst>
  <p:txStyles>
    <p:titleStyle>
      <a:lvl1pPr algn="ctr" defTabSz="914400" rtl="0" eaLnBrk="1" latinLnBrk="0" hangingPunct="1">
        <a:spcBef>
          <a:spcPct val="0"/>
        </a:spcBef>
        <a:buNone/>
        <a:defRPr lang="ru-RU" sz="4400" kern="1200" dirty="0">
          <a:solidFill>
            <a:schemeClr val="accent6">
              <a:lumMod val="50000"/>
            </a:schemeClr>
          </a:solidFill>
          <a:effectLst>
            <a:outerShdw blurRad="60007" dist="368300" dir="7860000" sy="30000" kx="1300200" algn="ctr" rotWithShape="0">
              <a:prstClr val="black">
                <a:alpha val="32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>
            <a:lumMod val="50000"/>
          </a:schemeClr>
        </a:buClr>
        <a:buFontTx/>
        <a:buBlip>
          <a:blip r:embed="rId12"/>
        </a:buBlip>
        <a:defRPr sz="3200" kern="1200">
          <a:solidFill>
            <a:srgbClr val="E97D23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>
            <a:lumMod val="50000"/>
          </a:schemeClr>
        </a:buClr>
        <a:buFontTx/>
        <a:buBlip>
          <a:blip r:embed="rId12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>
            <a:lumMod val="50000"/>
          </a:schemeClr>
        </a:buClr>
        <a:buFontTx/>
        <a:buBlip>
          <a:blip r:embed="rId12"/>
        </a:buBlip>
        <a:defRPr sz="240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>
            <a:lumMod val="50000"/>
          </a:schemeClr>
        </a:buClr>
        <a:buFontTx/>
        <a:buBlip>
          <a:blip r:embed="rId12"/>
        </a:buBlip>
        <a:defRPr sz="20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>
            <a:lumMod val="50000"/>
          </a:schemeClr>
        </a:buClr>
        <a:buFontTx/>
        <a:buBlip>
          <a:blip r:embed="rId12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844824"/>
            <a:ext cx="7772400" cy="1470025"/>
          </a:xfrm>
        </p:spPr>
        <p:txBody>
          <a:bodyPr/>
          <a:lstStyle/>
          <a:p>
            <a:r>
              <a:rPr lang="ru-RU" sz="4000" dirty="0">
                <a:latin typeface="+mn-lt"/>
              </a:rPr>
              <a:t>Организация проектной деятельности, способствующей поиску самостоятельных решений, формированию творческой личности.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4581128"/>
            <a:ext cx="6400800" cy="1752600"/>
          </a:xfrm>
        </p:spPr>
        <p:txBody>
          <a:bodyPr/>
          <a:lstStyle/>
          <a:p>
            <a:r>
              <a:rPr lang="ru-RU" dirty="0" smtClean="0"/>
              <a:t>Подготовила  воспитатель Торосян Оксана Николаевна</a:t>
            </a:r>
            <a:endParaRPr lang="ru-RU" dirty="0"/>
          </a:p>
        </p:txBody>
      </p:sp>
      <p:pic>
        <p:nvPicPr>
          <p:cNvPr id="6" name="Рисунок 5" descr="1389191746_8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2536" y="4149080"/>
            <a:ext cx="2647755" cy="3092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0648"/>
            <a:ext cx="8219256" cy="6048672"/>
          </a:xfrm>
        </p:spPr>
        <p:txBody>
          <a:bodyPr>
            <a:normAutofit/>
          </a:bodyPr>
          <a:lstStyle/>
          <a:p>
            <a:r>
              <a:rPr lang="ru-RU" sz="1700" dirty="0" smtClean="0">
                <a:solidFill>
                  <a:schemeClr val="tx1"/>
                </a:solidFill>
              </a:rPr>
              <a:t>3. Выполнение проекта – практическая часть, получение продукта проекта.</a:t>
            </a:r>
            <a:endParaRPr lang="en-US" sz="1700" dirty="0" smtClean="0">
              <a:solidFill>
                <a:schemeClr val="tx1"/>
              </a:solidFill>
            </a:endParaRPr>
          </a:p>
          <a:p>
            <a:endParaRPr lang="en-US" sz="1700" dirty="0" smtClean="0">
              <a:solidFill>
                <a:schemeClr val="tx1"/>
              </a:solidFill>
            </a:endParaRPr>
          </a:p>
          <a:p>
            <a:endParaRPr lang="en-US" sz="1700" dirty="0" smtClean="0">
              <a:solidFill>
                <a:schemeClr val="tx1"/>
              </a:solidFill>
            </a:endParaRPr>
          </a:p>
          <a:p>
            <a:endParaRPr lang="en-US" sz="1700" dirty="0" smtClean="0">
              <a:solidFill>
                <a:schemeClr val="tx1"/>
              </a:solidFill>
            </a:endParaRPr>
          </a:p>
          <a:p>
            <a:endParaRPr lang="en-US" sz="1700" dirty="0" smtClean="0">
              <a:solidFill>
                <a:schemeClr val="tx1"/>
              </a:solidFill>
            </a:endParaRPr>
          </a:p>
          <a:p>
            <a:endParaRPr lang="en-US" sz="1700" dirty="0" smtClean="0">
              <a:solidFill>
                <a:schemeClr val="tx1"/>
              </a:solidFill>
            </a:endParaRPr>
          </a:p>
          <a:p>
            <a:endParaRPr lang="en-US" sz="1700" dirty="0" smtClean="0">
              <a:solidFill>
                <a:schemeClr val="tx1"/>
              </a:solidFill>
            </a:endParaRPr>
          </a:p>
          <a:p>
            <a:endParaRPr lang="en-US" sz="1700" dirty="0" smtClean="0">
              <a:solidFill>
                <a:schemeClr val="tx1"/>
              </a:solidFill>
            </a:endParaRPr>
          </a:p>
          <a:p>
            <a:endParaRPr lang="en-US" sz="1700" dirty="0" smtClean="0">
              <a:solidFill>
                <a:schemeClr val="tx1"/>
              </a:solidFill>
            </a:endParaRPr>
          </a:p>
          <a:p>
            <a:endParaRPr lang="en-US" sz="1700" dirty="0" smtClean="0">
              <a:solidFill>
                <a:schemeClr val="tx1"/>
              </a:solidFill>
            </a:endParaRPr>
          </a:p>
          <a:p>
            <a:endParaRPr lang="en-US" sz="1700" dirty="0" smtClean="0">
              <a:solidFill>
                <a:schemeClr val="tx1"/>
              </a:solidFill>
            </a:endParaRPr>
          </a:p>
          <a:p>
            <a:endParaRPr lang="en-US" sz="1700" dirty="0" smtClean="0">
              <a:solidFill>
                <a:schemeClr val="tx1"/>
              </a:solidFill>
            </a:endParaRPr>
          </a:p>
          <a:p>
            <a:endParaRPr lang="en-US" sz="17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sz="17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sz="1700" dirty="0" smtClean="0">
              <a:solidFill>
                <a:schemeClr val="tx1"/>
              </a:solidFill>
            </a:endParaRPr>
          </a:p>
          <a:p>
            <a:r>
              <a:rPr lang="ru-RU" sz="1700" dirty="0" smtClean="0">
                <a:solidFill>
                  <a:schemeClr val="tx1"/>
                </a:solidFill>
              </a:rPr>
              <a:t>4. Подведение итогов – презентация продукта проекта, определение задач для новых проектов.</a:t>
            </a:r>
            <a:br>
              <a:rPr lang="ru-RU" sz="1700" dirty="0" smtClean="0">
                <a:solidFill>
                  <a:schemeClr val="tx1"/>
                </a:solidFill>
              </a:rPr>
            </a:br>
            <a:endParaRPr lang="ru-RU" sz="1700" dirty="0" smtClean="0"/>
          </a:p>
          <a:p>
            <a:endParaRPr lang="ru-RU" dirty="0"/>
          </a:p>
        </p:txBody>
      </p:sp>
      <p:pic>
        <p:nvPicPr>
          <p:cNvPr id="5123" name="Picture 3" descr="K:\DCIM\102D3300\_DSC0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836712"/>
            <a:ext cx="5688000" cy="379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89191746_8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0528" y="4941168"/>
            <a:ext cx="1855667" cy="216741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latin typeface="+mn-lt"/>
              </a:rPr>
              <a:t>Тематика проектов.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Темой проекта могут стать ,как определенный раздел образовательной программы, так и события в жизни детского сада, города, страны, тема может возникнуть по инициативе ребенка, что очень ценно и всегда находит поддержку со стороны педагогов.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ru-RU" sz="2400" dirty="0" smtClean="0">
                <a:latin typeface="+mn-lt"/>
              </a:rPr>
              <a:t>У нас в группе дети  часто сами являются инициаторами того или иного проекта. Так  произошло и в этот раз. Ребенок достал их своего кармана семечку подсолнечника и спросил , - А оно вырастит? </a:t>
            </a:r>
            <a:endParaRPr lang="ru-RU" sz="2400" dirty="0">
              <a:latin typeface="+mn-lt"/>
            </a:endParaRPr>
          </a:p>
        </p:txBody>
      </p:sp>
      <p:pic>
        <p:nvPicPr>
          <p:cNvPr id="6" name="Рисунок 5" descr="1389191746_8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0528" y="4941168"/>
            <a:ext cx="1855667" cy="2167419"/>
          </a:xfrm>
          <a:prstGeom prst="rect">
            <a:avLst/>
          </a:prstGeom>
        </p:spPr>
      </p:pic>
      <p:pic>
        <p:nvPicPr>
          <p:cNvPr id="6146" name="Picture 2" descr="K:\DCIM\102D3300\_DSC002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628800"/>
            <a:ext cx="3328392" cy="4992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1552" y="1268760"/>
            <a:ext cx="4032448" cy="1143000"/>
          </a:xfrm>
        </p:spPr>
        <p:txBody>
          <a:bodyPr/>
          <a:lstStyle/>
          <a:p>
            <a:r>
              <a:rPr lang="ru-RU" sz="4000" dirty="0" smtClean="0">
                <a:latin typeface="+mn-lt"/>
              </a:rPr>
              <a:t>Ежика сделали вместе с детьми.</a:t>
            </a:r>
            <a:endParaRPr lang="ru-RU" sz="4000" dirty="0">
              <a:latin typeface="+mn-lt"/>
            </a:endParaRPr>
          </a:p>
        </p:txBody>
      </p:sp>
      <p:pic>
        <p:nvPicPr>
          <p:cNvPr id="4" name="Рисунок 3" descr="1389191746_8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0528" y="4941168"/>
            <a:ext cx="1855667" cy="2167419"/>
          </a:xfrm>
          <a:prstGeom prst="rect">
            <a:avLst/>
          </a:prstGeom>
        </p:spPr>
      </p:pic>
      <p:pic>
        <p:nvPicPr>
          <p:cNvPr id="5" name="Picture 2" descr="E:\РАБОТА В ДЕТСКОМ САДУ\фото и видео дет  сада\ПРОЕКТ КАЗАЧИЙ ДВОР\_DSC001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641316" cy="3094211"/>
          </a:xfrm>
          <a:prstGeom prst="rect">
            <a:avLst/>
          </a:prstGeom>
          <a:noFill/>
        </p:spPr>
      </p:pic>
      <p:pic>
        <p:nvPicPr>
          <p:cNvPr id="6" name="Picture 3" descr="E:\РАБОТА В ДЕТСКОМ САДУ\фото и видео дет  сада\ПРОЕКТ КАЗАЧИЙ ДВОР\_DSC0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91904" y="3689936"/>
            <a:ext cx="4752096" cy="3168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РАБОТА В ДЕТСКОМ САДУ\фото и видео дет  сада\ПРОЕКТ КАЗАЧИЙ ДВОР\_DSC00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7527" y="1600200"/>
            <a:ext cx="7603741" cy="5069160"/>
          </a:xfrm>
          <a:prstGeom prst="rect">
            <a:avLst/>
          </a:prstGeom>
          <a:noFill/>
        </p:spPr>
      </p:pic>
      <p:pic>
        <p:nvPicPr>
          <p:cNvPr id="5" name="Рисунок 4" descr="1389191746_8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80528" y="4941168"/>
            <a:ext cx="1855667" cy="216741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1143000"/>
          </a:xfrm>
        </p:spPr>
        <p:txBody>
          <a:bodyPr/>
          <a:lstStyle/>
          <a:p>
            <a:r>
              <a:rPr lang="ru-RU" sz="4000" dirty="0" smtClean="0">
                <a:latin typeface="+mn-lt"/>
              </a:rPr>
              <a:t>Затем последовала реакция родителей. – А можно мы тоже дома сделаем и принесем в группу?</a:t>
            </a:r>
            <a:endParaRPr lang="ru-RU" sz="40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latin typeface="+mn-lt"/>
              </a:rPr>
              <a:t>Родители нас удивили.</a:t>
            </a:r>
            <a:endParaRPr lang="ru-RU" sz="4000" dirty="0">
              <a:latin typeface="+mn-lt"/>
            </a:endParaRPr>
          </a:p>
        </p:txBody>
      </p:sp>
      <p:pic>
        <p:nvPicPr>
          <p:cNvPr id="3074" name="Picture 2" descr="E:\РАБОТА В ДЕТСКОМ САДУ\масленица\DCIM\100D3300\_DSC00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7527" y="1600200"/>
            <a:ext cx="6788945" cy="4525963"/>
          </a:xfrm>
          <a:prstGeom prst="rect">
            <a:avLst/>
          </a:prstGeom>
          <a:noFill/>
        </p:spPr>
      </p:pic>
      <p:pic>
        <p:nvPicPr>
          <p:cNvPr id="4" name="Рисунок 3" descr="1389191746_8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80528" y="4941168"/>
            <a:ext cx="1855667" cy="2167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z="3200" dirty="0" smtClean="0">
                <a:effectLst/>
                <a:latin typeface="+mn-lt"/>
              </a:rPr>
              <a:t>Продукт проектной деятельности должен быть культурно значимым, а для ребенка дошкольника видимым, ощутимым, доступным и актуальным.</a:t>
            </a:r>
            <a:endParaRPr lang="ru-RU" sz="3200" dirty="0">
              <a:latin typeface="+mn-lt"/>
            </a:endParaRPr>
          </a:p>
        </p:txBody>
      </p:sp>
      <p:pic>
        <p:nvPicPr>
          <p:cNvPr id="4098" name="Picture 2" descr="E:\РАБОТА В ДЕТСКОМ САДУ\масленица\DCIM\100D3300\_DSC00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132856"/>
            <a:ext cx="6788945" cy="4525963"/>
          </a:xfrm>
          <a:prstGeom prst="rect">
            <a:avLst/>
          </a:prstGeom>
          <a:noFill/>
        </p:spPr>
      </p:pic>
      <p:pic>
        <p:nvPicPr>
          <p:cNvPr id="4" name="Рисунок 3" descr="1389191746_8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80528" y="4941168"/>
            <a:ext cx="1855667" cy="2167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latin typeface="+mn-lt"/>
              </a:rPr>
              <a:t>Наша рассада.</a:t>
            </a:r>
            <a:endParaRPr lang="ru-RU" sz="4000" dirty="0">
              <a:latin typeface="+mn-lt"/>
            </a:endParaRPr>
          </a:p>
        </p:txBody>
      </p:sp>
      <p:pic>
        <p:nvPicPr>
          <p:cNvPr id="2051" name="Picture 3" descr="K:\DCIM\100D3300\_DSC00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196752"/>
            <a:ext cx="2987920" cy="1991947"/>
          </a:xfrm>
          <a:prstGeom prst="rect">
            <a:avLst/>
          </a:prstGeom>
          <a:noFill/>
        </p:spPr>
      </p:pic>
      <p:pic>
        <p:nvPicPr>
          <p:cNvPr id="2052" name="Picture 4" descr="K:\DCIM\100D3300\_DSC002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7" y="1196752"/>
            <a:ext cx="3024336" cy="2016225"/>
          </a:xfrm>
          <a:prstGeom prst="rect">
            <a:avLst/>
          </a:prstGeom>
          <a:noFill/>
        </p:spPr>
      </p:pic>
      <p:pic>
        <p:nvPicPr>
          <p:cNvPr id="8" name="Рисунок 7" descr="1389191746_8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80528" y="4941168"/>
            <a:ext cx="1855667" cy="2167419"/>
          </a:xfrm>
          <a:prstGeom prst="rect">
            <a:avLst/>
          </a:prstGeom>
        </p:spPr>
      </p:pic>
      <p:pic>
        <p:nvPicPr>
          <p:cNvPr id="7170" name="Picture 2" descr="K:\DCIM\102D3300\_DSC00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3236978"/>
            <a:ext cx="5255984" cy="3503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73051"/>
            <a:ext cx="8507288" cy="1931813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Особенность проектной деятельности в дошкольной системе образования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412776"/>
            <a:ext cx="3203848" cy="5085184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Проектная деятельность носит характер сотрудничества, в котором принимают участие дети и педагоги ДОУ, а также вовлекаются родители и другие члены семьи.</a:t>
            </a:r>
          </a:p>
          <a:p>
            <a:endParaRPr lang="ru-RU" sz="2400" dirty="0"/>
          </a:p>
        </p:txBody>
      </p:sp>
      <p:pic>
        <p:nvPicPr>
          <p:cNvPr id="5" name="Picture 2" descr="K:\DCIM\100D3300\_DSC00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315407" y="2029409"/>
            <a:ext cx="5301208" cy="3779911"/>
          </a:xfrm>
          <a:prstGeom prst="rect">
            <a:avLst/>
          </a:prstGeom>
          <a:noFill/>
        </p:spPr>
      </p:pic>
      <p:pic>
        <p:nvPicPr>
          <p:cNvPr id="6" name="Рисунок 5" descr="1389191746_8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80528" y="4941168"/>
            <a:ext cx="1855667" cy="2167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389191746_8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0528" y="4941168"/>
            <a:ext cx="1855667" cy="216741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243408"/>
            <a:ext cx="3404865" cy="5892254"/>
          </a:xfrm>
        </p:spPr>
        <p:txBody>
          <a:bodyPr/>
          <a:lstStyle/>
          <a:p>
            <a:r>
              <a:rPr lang="ru-RU" b="0" dirty="0" smtClean="0">
                <a:solidFill>
                  <a:schemeClr val="tx1"/>
                </a:solidFill>
                <a:effectLst/>
                <a:latin typeface="+mn-lt"/>
              </a:rPr>
              <a:t>Родители могут быть не только источниками информации, реальной помощи и поддержки ребенку и педагогу в процессе работы над проектом, но и стать непосредственными участниками образовательного процесса.</a:t>
            </a:r>
            <a:br>
              <a:rPr lang="ru-RU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b="0" dirty="0" smtClean="0">
                <a:solidFill>
                  <a:schemeClr val="tx1"/>
                </a:solidFill>
                <a:effectLst/>
                <a:latin typeface="+mn-lt"/>
              </a:rPr>
              <a:t> </a:t>
            </a:r>
            <a:r>
              <a:rPr lang="ru-RU" dirty="0" smtClean="0">
                <a:effectLst/>
                <a:latin typeface="+mn-lt"/>
              </a:rPr>
              <a:t/>
            </a:r>
            <a:br>
              <a:rPr lang="ru-RU" dirty="0" smtClean="0">
                <a:effectLst/>
                <a:latin typeface="+mn-lt"/>
              </a:rPr>
            </a:br>
            <a:endParaRPr lang="ru-RU" dirty="0">
              <a:effectLst/>
              <a:latin typeface="+mn-lt"/>
            </a:endParaRPr>
          </a:p>
        </p:txBody>
      </p:sp>
      <p:pic>
        <p:nvPicPr>
          <p:cNvPr id="6" name="Picture 2" descr="K:\DCIM\100D3300\_DSC001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124744"/>
            <a:ext cx="5111750" cy="49576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+mn-lt"/>
              </a:rPr>
              <a:t>Проектная деятельность в наше время очень актуальна.</a:t>
            </a:r>
            <a:endParaRPr lang="ru-RU" dirty="0">
              <a:latin typeface="+mn-lt"/>
            </a:endParaRPr>
          </a:p>
        </p:txBody>
      </p:sp>
      <p:pic>
        <p:nvPicPr>
          <p:cNvPr id="4" name="Рисунок 3" descr="1389191746_8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0528" y="4941168"/>
            <a:ext cx="1855667" cy="2167419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556792"/>
            <a:ext cx="8136904" cy="4536504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4000" dirty="0" smtClean="0">
                <a:solidFill>
                  <a:schemeClr val="tx1"/>
                </a:solidFill>
              </a:rPr>
              <a:t>Метод проектов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очень эффективен.    Основной целью проектного метода в ДОУ является развитие свободной творческой личности ребёнка, которое определяется задачами развития и задачами исследовательской деятельности детей.</a:t>
            </a:r>
          </a:p>
          <a:p>
            <a:pPr>
              <a:buNone/>
            </a:pPr>
            <a:r>
              <a:rPr lang="ru-RU" sz="4000" dirty="0" smtClean="0">
                <a:solidFill>
                  <a:schemeClr val="tx1"/>
                </a:solidFill>
              </a:rPr>
              <a:t> Он даёт ребёнку возможность экспериментировать, синтезировать полученные знания. </a:t>
            </a:r>
          </a:p>
          <a:p>
            <a:pPr lvl="0">
              <a:buNone/>
            </a:pPr>
            <a:r>
              <a:rPr lang="ru-RU" sz="4000" dirty="0" smtClean="0">
                <a:solidFill>
                  <a:schemeClr val="tx1"/>
                </a:solidFill>
              </a:rPr>
              <a:t>Развивает творческие способности и коммуникативные навыки, что позволяет дошкольнику успешно адаптироваться к изменившейся ситуации школьного обучения. </a:t>
            </a:r>
          </a:p>
          <a:p>
            <a:pPr lvl="0">
              <a:buNone/>
            </a:pPr>
            <a:r>
              <a:rPr lang="ru-RU" sz="4000" dirty="0" smtClean="0">
                <a:solidFill>
                  <a:schemeClr val="tx1"/>
                </a:solidFill>
              </a:rPr>
              <a:t>Проектный метод – это осуществление замысла от момента его возникновения до его завершения с прохождением определенных этапов деятельности.</a:t>
            </a:r>
          </a:p>
          <a:p>
            <a:pPr lvl="0">
              <a:buNone/>
            </a:pPr>
            <a:r>
              <a:rPr lang="ru-RU" sz="4000" dirty="0" smtClean="0">
                <a:solidFill>
                  <a:schemeClr val="tx1"/>
                </a:solidFill>
              </a:rPr>
              <a:t>Основное предназначение методов проектов – предоставление детям возможности самостоятельного приобретения знаний при решении практических задач или проблем.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Обогатить свой педагогический опыт, испытать чувство сопричастности и удовлетворения от своих успехов и успехов ребенка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6" name="Рисунок 5" descr="1389191746_8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0528" y="4941168"/>
            <a:ext cx="1855667" cy="2167419"/>
          </a:xfrm>
          <a:prstGeom prst="rect">
            <a:avLst/>
          </a:prstGeom>
        </p:spPr>
      </p:pic>
      <p:pic>
        <p:nvPicPr>
          <p:cNvPr id="2051" name="Picture 3" descr="E:\РАБОТА В ДЕТСКОМ САДУ\все для фотошопа\ВСЕ ДЛЯ ФОТОШОПА\фоны\грамоты кала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42979">
            <a:off x="1006558" y="955595"/>
            <a:ext cx="9266778" cy="61814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89191746_8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0528" y="4941168"/>
            <a:ext cx="1855667" cy="216741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+mn-lt"/>
              </a:rPr>
              <a:t>Перспективность проектной деятельности:</a:t>
            </a: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412776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дает возможность развития наблюдения и анализа явлений</a:t>
            </a:r>
          </a:p>
          <a:p>
            <a:r>
              <a:rPr lang="ru-RU" dirty="0" smtClean="0"/>
              <a:t> проведения сравнения, обобщения и умения делать выводы, творческого мышления</a:t>
            </a:r>
          </a:p>
          <a:p>
            <a:r>
              <a:rPr lang="ru-RU" dirty="0" smtClean="0"/>
              <a:t>Развивает логику познания, пытливость ума, совместной познавательно-поисковой и исследовательской деятельности, коммуникативных и рефлексивных навыков </a:t>
            </a:r>
          </a:p>
          <a:p>
            <a:r>
              <a:rPr lang="ru-RU" dirty="0" smtClean="0"/>
              <a:t>многое другое, что является составляющими успешной личности.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ru-RU" sz="4800" dirty="0" smtClean="0"/>
              <a:t>Дети любят искать и сами находить в этом их сила.</a:t>
            </a:r>
          </a:p>
          <a:p>
            <a:pPr algn="r"/>
            <a:r>
              <a:rPr lang="ru-RU" sz="4800" dirty="0" smtClean="0"/>
              <a:t>А. </a:t>
            </a:r>
            <a:r>
              <a:rPr lang="ru-RU" sz="4800" dirty="0" err="1" smtClean="0"/>
              <a:t>Энштейн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 descr="1389191746_8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4544" y="3645024"/>
            <a:ext cx="3096344" cy="3616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J:\_DSC0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628800"/>
            <a:ext cx="7092788" cy="4728525"/>
          </a:xfrm>
          <a:prstGeom prst="rect">
            <a:avLst/>
          </a:prstGeom>
          <a:noFill/>
        </p:spPr>
      </p:pic>
      <p:pic>
        <p:nvPicPr>
          <p:cNvPr id="3" name="Рисунок 2" descr="1389191746_8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80528" y="4005064"/>
            <a:ext cx="2647755" cy="309257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9552" y="332656"/>
            <a:ext cx="7776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None/>
            </a:pPr>
            <a:r>
              <a:rPr lang="ru-RU" dirty="0" smtClean="0"/>
              <a:t>Проектная деятельность дает возможность воспитывать «деятеля», а не «исполнителя», развивать волевые качества личности, навыки партнерского взаимодействия.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32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Знания, приобретенные детьми в ходе проекта, становятся достоянием их личного  опыта. Они получены в ответ на вопросы, поставленные самими детьми в процессе деятельности. Причем необходимость этих знаний продиктована содержанием деятельности. Они нужны детям и поэтому интересны им.</a:t>
            </a:r>
            <a:r>
              <a:rPr lang="ru-RU" sz="1600" i="1" dirty="0" smtClean="0">
                <a:solidFill>
                  <a:schemeClr val="tx1"/>
                </a:solidFill>
              </a:rPr>
              <a:t> </a:t>
            </a:r>
            <a:endParaRPr lang="ru-RU" sz="16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 В дошкольном образовании использование метода проектов является подготовительным этапом для дальнейшей его реализации на следующей ступени образования.</a:t>
            </a:r>
          </a:p>
          <a:p>
            <a:endParaRPr lang="ru-RU" dirty="0"/>
          </a:p>
        </p:txBody>
      </p:sp>
      <p:pic>
        <p:nvPicPr>
          <p:cNvPr id="2" name="Picture 2" descr="K:\DCIM\102D3300\_DSC00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276872"/>
            <a:ext cx="6264696" cy="4248471"/>
          </a:xfrm>
          <a:prstGeom prst="rect">
            <a:avLst/>
          </a:prstGeom>
          <a:noFill/>
        </p:spPr>
      </p:pic>
      <p:pic>
        <p:nvPicPr>
          <p:cNvPr id="5" name="Рисунок 4" descr="1389191746_8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2536" y="4149080"/>
            <a:ext cx="2647755" cy="3092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772400" cy="1362075"/>
          </a:xfrm>
        </p:spPr>
        <p:txBody>
          <a:bodyPr/>
          <a:lstStyle/>
          <a:p>
            <a:r>
              <a:rPr lang="ru-RU" sz="4000" b="1" dirty="0" smtClean="0">
                <a:latin typeface="+mn-lt"/>
              </a:rPr>
              <a:t>Проектная деятельность в детском саду классифицируется по доминирующему методу.</a:t>
            </a:r>
            <a:endParaRPr lang="ru-RU" sz="4000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636912"/>
            <a:ext cx="7772400" cy="1440160"/>
          </a:xfrm>
        </p:spPr>
        <p:txBody>
          <a:bodyPr>
            <a:normAutofit/>
          </a:bodyPr>
          <a:lstStyle/>
          <a:p>
            <a:pPr lvl="0"/>
            <a:r>
              <a:rPr lang="ru-RU" sz="1600" dirty="0" smtClean="0">
                <a:solidFill>
                  <a:schemeClr val="tx1"/>
                </a:solidFill>
              </a:rPr>
              <a:t>поисково-исследовательские проекты (дети проводят опыты и научные исследования, определяют задачи и методы исследования, формулируют проблему и находят ее решение, а результат оформляют в виде альбома, газеты или выставки);</a:t>
            </a:r>
          </a:p>
          <a:p>
            <a:endParaRPr lang="ru-RU" sz="1600" dirty="0"/>
          </a:p>
        </p:txBody>
      </p:sp>
      <p:pic>
        <p:nvPicPr>
          <p:cNvPr id="4" name="Рисунок 3" descr="1389191746_8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0528" y="4941168"/>
            <a:ext cx="1855667" cy="2167419"/>
          </a:xfrm>
          <a:prstGeom prst="rect">
            <a:avLst/>
          </a:prstGeom>
        </p:spPr>
      </p:pic>
      <p:pic>
        <p:nvPicPr>
          <p:cNvPr id="6" name="Picture 2" descr="K:\DCIM\102D3300\_DSC00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3573016"/>
            <a:ext cx="5110536" cy="3284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1143000"/>
          </a:xfrm>
        </p:spPr>
        <p:txBody>
          <a:bodyPr/>
          <a:lstStyle/>
          <a:p>
            <a:pPr lvl="0"/>
            <a:r>
              <a:rPr lang="ru-RU" sz="1600" dirty="0" smtClean="0">
                <a:solidFill>
                  <a:schemeClr val="tx1"/>
                </a:solidFill>
                <a:latin typeface="+mn-lt"/>
              </a:rPr>
              <a:t>информационные проекты (дети самостоятельно накапливают информацию и воплощают ее в жизнь, оформляя, например, уголок в группе);</a:t>
            </a:r>
            <a:br>
              <a:rPr lang="ru-RU" sz="1600" dirty="0" smtClean="0">
                <a:solidFill>
                  <a:schemeClr val="tx1"/>
                </a:solidFill>
                <a:latin typeface="+mn-lt"/>
              </a:rPr>
            </a:br>
            <a:r>
              <a:rPr lang="ru-RU" sz="1600" dirty="0" smtClean="0">
                <a:solidFill>
                  <a:schemeClr val="tx1"/>
                </a:solidFill>
                <a:latin typeface="+mn-lt"/>
              </a:rPr>
              <a:t>игровые проекты (дети решают поставленные задачи, вживаясь в образ сказочного героя);</a:t>
            </a:r>
            <a:br>
              <a:rPr lang="ru-RU" sz="1600" dirty="0" smtClean="0">
                <a:solidFill>
                  <a:schemeClr val="tx1"/>
                </a:solidFill>
                <a:latin typeface="+mn-lt"/>
              </a:rPr>
            </a:br>
            <a:endParaRPr lang="ru-RU" sz="1600" dirty="0">
              <a:latin typeface="+mn-lt"/>
            </a:endParaRPr>
          </a:p>
        </p:txBody>
      </p:sp>
      <p:pic>
        <p:nvPicPr>
          <p:cNvPr id="4" name="Рисунок 3" descr="1389191746_8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0528" y="4941168"/>
            <a:ext cx="1855667" cy="2167419"/>
          </a:xfrm>
          <a:prstGeom prst="rect">
            <a:avLst/>
          </a:prstGeom>
        </p:spPr>
      </p:pic>
      <p:pic>
        <p:nvPicPr>
          <p:cNvPr id="3075" name="Picture 3" descr="K:\DCIM\102D3300\_DSC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5676" y="2348880"/>
            <a:ext cx="5832648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498178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  <a:latin typeface="+mn-lt"/>
              </a:rPr>
              <a:t>творческие проекты (они имеют свободную структуру и не ограничены жесткими рамками, они меняются в процессе воплощения, их итог – проведение тематического детского праздника или театрального представления, спортивной игры или экспедиции.</a:t>
            </a:r>
            <a:br>
              <a:rPr lang="ru-RU" sz="1600" dirty="0" smtClean="0">
                <a:solidFill>
                  <a:schemeClr val="tx1"/>
                </a:solidFill>
                <a:latin typeface="+mn-lt"/>
              </a:rPr>
            </a:br>
            <a:endParaRPr lang="ru-RU" sz="1600" dirty="0">
              <a:latin typeface="+mn-lt"/>
            </a:endParaRPr>
          </a:p>
        </p:txBody>
      </p:sp>
      <p:pic>
        <p:nvPicPr>
          <p:cNvPr id="3" name="Рисунок 2" descr="1389191746_8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0528" y="4941168"/>
            <a:ext cx="1855667" cy="2167419"/>
          </a:xfrm>
          <a:prstGeom prst="rect">
            <a:avLst/>
          </a:prstGeom>
        </p:spPr>
      </p:pic>
      <p:pic>
        <p:nvPicPr>
          <p:cNvPr id="4" name="Picture 2" descr="K:\DCIM\102D3300\_DSC0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180862"/>
            <a:ext cx="6515200" cy="43434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89191746_8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0528" y="4941168"/>
            <a:ext cx="1855667" cy="216741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24744"/>
            <a:ext cx="8229600" cy="1143000"/>
          </a:xfrm>
        </p:spPr>
        <p:txBody>
          <a:bodyPr/>
          <a:lstStyle/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Важным критерием в способе организации проектной деятельности является возраст ребенка:</a:t>
            </a:r>
            <a:r>
              <a:rPr lang="ru-RU" sz="4000" dirty="0" smtClean="0">
                <a:latin typeface="+mn-lt"/>
              </a:rPr>
              <a:t/>
            </a:r>
            <a:br>
              <a:rPr lang="ru-RU" sz="4000" dirty="0" smtClean="0">
                <a:latin typeface="+mn-lt"/>
              </a:rPr>
            </a:b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924944"/>
            <a:ext cx="8003232" cy="3777283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>
                <a:solidFill>
                  <a:schemeClr val="tx1"/>
                </a:solidFill>
              </a:rPr>
              <a:t>Исполнительно-подражательный проект (дети 3,5-5 лет) – взрослый координирует и направляет, а дети выполняют задания педагога либо подражают его действиям;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</a:rPr>
              <a:t>Развивающий проект (дети 5-6 лет) – педагог предлагает проект, а задача ребенка понять проблему, уточнить цель и выбрать средства для достижения результата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</a:rPr>
              <a:t>Творческий проект (дети 6-7 лет) – педагог создает условия для самостоятельного творчества, «подталкивает» маленьких исследователей к определению проблемы и способу ее решения.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/>
          <a:lstStyle/>
          <a:p>
            <a:r>
              <a:rPr lang="ru-RU" sz="4000" dirty="0" smtClean="0">
                <a:latin typeface="+mn-lt"/>
              </a:rPr>
              <a:t>Этапы реализации метода проектов можно свести к четырем основным: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/>
          </a:bodyPr>
          <a:lstStyle/>
          <a:p>
            <a:r>
              <a:rPr lang="ru-RU" sz="1900" dirty="0" smtClean="0">
                <a:solidFill>
                  <a:schemeClr val="tx1"/>
                </a:solidFill>
              </a:rPr>
              <a:t>1. Подготовительный (</a:t>
            </a:r>
            <a:r>
              <a:rPr lang="ru-RU" sz="1900" dirty="0" err="1" smtClean="0">
                <a:solidFill>
                  <a:schemeClr val="tx1"/>
                </a:solidFill>
              </a:rPr>
              <a:t>целеполагание</a:t>
            </a:r>
            <a:r>
              <a:rPr lang="ru-RU" sz="1900" dirty="0" smtClean="0">
                <a:solidFill>
                  <a:schemeClr val="tx1"/>
                </a:solidFill>
              </a:rPr>
              <a:t>)  - определение цели. </a:t>
            </a:r>
          </a:p>
          <a:p>
            <a:r>
              <a:rPr lang="ru-RU" sz="1900" dirty="0" smtClean="0">
                <a:solidFill>
                  <a:schemeClr val="tx1"/>
                </a:solidFill>
              </a:rPr>
              <a:t>2. Разработка проекта – составление плана  деятельности по достижению цели (к кому обратится за помощью (взрослому, педагогу), в каких источниках можно найти информацию и пр.) </a:t>
            </a:r>
          </a:p>
          <a:p>
            <a:endParaRPr lang="ru-RU" dirty="0"/>
          </a:p>
        </p:txBody>
      </p:sp>
      <p:pic>
        <p:nvPicPr>
          <p:cNvPr id="4098" name="Picture 2" descr="K:\DCIM\102D3300\_DSC0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284984"/>
            <a:ext cx="5148572" cy="3432381"/>
          </a:xfrm>
          <a:prstGeom prst="rect">
            <a:avLst/>
          </a:prstGeom>
          <a:noFill/>
        </p:spPr>
      </p:pic>
      <p:pic>
        <p:nvPicPr>
          <p:cNvPr id="4" name="Рисунок 3" descr="1389191746_8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80528" y="4501322"/>
            <a:ext cx="2232248" cy="26072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1_2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8 марта">
      <a:majorFont>
        <a:latin typeface="Segoe Script"/>
        <a:ea typeface=""/>
        <a:cs typeface=""/>
      </a:majorFont>
      <a:minorFont>
        <a:latin typeface="Segoe UI"/>
        <a:ea typeface=""/>
        <a:cs typeface="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tf10351677</Template>
  <TotalTime>344</TotalTime>
  <Words>564</Words>
  <Application>Microsoft Office PowerPoint</Application>
  <PresentationFormat>Экран (4:3)</PresentationFormat>
  <Paragraphs>57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Presentation1_2</vt:lpstr>
      <vt:lpstr>Организация проектной деятельности, способствующей поиску самостоятельных решений, формированию творческой личности. </vt:lpstr>
      <vt:lpstr>Проектная деятельность в наше время очень актуальна.</vt:lpstr>
      <vt:lpstr>Слайд 3</vt:lpstr>
      <vt:lpstr>Слайд 4</vt:lpstr>
      <vt:lpstr>Проектная деятельность в детском саду классифицируется по доминирующему методу.</vt:lpstr>
      <vt:lpstr>информационные проекты (дети самостоятельно накапливают информацию и воплощают ее в жизнь, оформляя, например, уголок в группе); игровые проекты (дети решают поставленные задачи, вживаясь в образ сказочного героя); </vt:lpstr>
      <vt:lpstr>творческие проекты (они имеют свободную структуру и не ограничены жесткими рамками, они меняются в процессе воплощения, их итог – проведение тематического детского праздника или театрального представления, спортивной игры или экспедиции. </vt:lpstr>
      <vt:lpstr>Важным критерием в способе организации проектной деятельности является возраст ребенка: </vt:lpstr>
      <vt:lpstr>Этапы реализации метода проектов можно свести к четырем основным:  </vt:lpstr>
      <vt:lpstr>Слайд 10</vt:lpstr>
      <vt:lpstr>Тематика проектов.</vt:lpstr>
      <vt:lpstr>У нас в группе дети  часто сами являются инициаторами того или иного проекта. Так  произошло и в этот раз. Ребенок достал их своего кармана семечку подсолнечника и спросил , - А оно вырастит? </vt:lpstr>
      <vt:lpstr>Ежика сделали вместе с детьми.</vt:lpstr>
      <vt:lpstr>Затем последовала реакция родителей. – А можно мы тоже дома сделаем и принесем в группу?</vt:lpstr>
      <vt:lpstr>Родители нас удивили.</vt:lpstr>
      <vt:lpstr>Продукт проектной деятельности должен быть культурно значимым, а для ребенка дошкольника видимым, ощутимым, доступным и актуальным.</vt:lpstr>
      <vt:lpstr>Наша рассада.</vt:lpstr>
      <vt:lpstr>Слайд 18</vt:lpstr>
      <vt:lpstr>Родители могут быть не только источниками информации, реальной помощи и поддержки ребенку и педагогу в процессе работы над проектом, но и стать непосредственными участниками образовательного процесса.   </vt:lpstr>
      <vt:lpstr>Слайд 20</vt:lpstr>
      <vt:lpstr>Перспективность проектной деятельности: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проектной деятельности, способствующей поиску самостоятельных решений, формированию творческой личности. </dc:title>
  <dc:creator>ЕГОР</dc:creator>
  <cp:lastModifiedBy>ЕГОР</cp:lastModifiedBy>
  <cp:revision>6</cp:revision>
  <dcterms:created xsi:type="dcterms:W3CDTF">2018-03-10T17:35:57Z</dcterms:created>
  <dcterms:modified xsi:type="dcterms:W3CDTF">2018-03-12T11:49:29Z</dcterms:modified>
</cp:coreProperties>
</file>