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99" r:id="rId2"/>
    <p:sldId id="315" r:id="rId3"/>
    <p:sldId id="305" r:id="rId4"/>
    <p:sldId id="306" r:id="rId5"/>
    <p:sldId id="271" r:id="rId6"/>
    <p:sldId id="267" r:id="rId7"/>
    <p:sldId id="269" r:id="rId8"/>
    <p:sldId id="286" r:id="rId9"/>
    <p:sldId id="311" r:id="rId10"/>
    <p:sldId id="313" r:id="rId11"/>
    <p:sldId id="289" r:id="rId12"/>
    <p:sldId id="309" r:id="rId13"/>
    <p:sldId id="287" r:id="rId14"/>
    <p:sldId id="273" r:id="rId15"/>
    <p:sldId id="290" r:id="rId16"/>
    <p:sldId id="294" r:id="rId17"/>
    <p:sldId id="298" r:id="rId18"/>
    <p:sldId id="297" r:id="rId19"/>
    <p:sldId id="284" r:id="rId20"/>
    <p:sldId id="288" r:id="rId21"/>
    <p:sldId id="280" r:id="rId22"/>
    <p:sldId id="281" r:id="rId23"/>
    <p:sldId id="308" r:id="rId24"/>
    <p:sldId id="258" r:id="rId2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693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</a:t>
            </a:r>
            <a:r>
              <a:rPr lang="ru-RU" b="1" dirty="0" smtClean="0">
                <a:latin typeface="Mistral" pitchFamily="66" charset="0"/>
              </a:rPr>
              <a:t>СЕМЕЙНЫЙ КЛУБ «ОЧАГ»</a:t>
            </a:r>
            <a:endParaRPr lang="ru-RU" b="1" dirty="0">
              <a:latin typeface="Mistral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2971801"/>
            <a:ext cx="5105400" cy="3383124"/>
          </a:xfrm>
        </p:spPr>
        <p:txBody>
          <a:bodyPr/>
          <a:lstStyle/>
          <a:p>
            <a:pPr algn="ctr">
              <a:buNone/>
            </a:pPr>
            <a:r>
              <a:rPr lang="ru-RU" b="1" i="1" dirty="0" err="1" smtClean="0">
                <a:solidFill>
                  <a:schemeClr val="accent1">
                    <a:lumMod val="75000"/>
                  </a:schemeClr>
                </a:solidFill>
              </a:rPr>
              <a:t>Средоориентированные</a:t>
            </a:r>
            <a:endParaRPr lang="ru-RU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подходы в формировании</a:t>
            </a:r>
          </a:p>
          <a:p>
            <a:pPr algn="ctr"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ценностно-смыслового</a:t>
            </a:r>
          </a:p>
          <a:p>
            <a:pPr algn="ctr"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самоопределения одаренного ребенка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" name="Содержимое 7" descr="https://encrypted-tbn3.gstatic.com/images?q=tbn:ANd9GcTGh4eYtofKHp7sQ6jCLrX1aF1RETDcYpQ7ubJ274ac0wJh4tNe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86400" y="1905000"/>
            <a:ext cx="32766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4953000"/>
          </a:xfrm>
        </p:spPr>
        <p:txBody>
          <a:bodyPr>
            <a:normAutofit/>
          </a:bodyPr>
          <a:lstStyle/>
          <a:p>
            <a:pPr lvl="0">
              <a:buNone/>
            </a:pPr>
            <a:endParaRPr lang="ru-RU" dirty="0" smtClean="0"/>
          </a:p>
          <a:p>
            <a:pPr lvl="0">
              <a:buNone/>
            </a:pPr>
            <a:r>
              <a:rPr lang="ru-RU" dirty="0" smtClean="0"/>
              <a:t>Под влиянием смены </a:t>
            </a:r>
          </a:p>
          <a:p>
            <a:pPr lvl="0">
              <a:buNone/>
            </a:pPr>
            <a:r>
              <a:rPr lang="ru-RU" dirty="0" smtClean="0"/>
              <a:t>возраста,  образования,</a:t>
            </a:r>
          </a:p>
          <a:p>
            <a:pPr lvl="0">
              <a:buNone/>
            </a:pPr>
            <a:r>
              <a:rPr lang="ru-RU" dirty="0" smtClean="0"/>
              <a:t> освоения норм </a:t>
            </a:r>
          </a:p>
          <a:p>
            <a:pPr lvl="0">
              <a:buNone/>
            </a:pPr>
            <a:r>
              <a:rPr lang="ru-RU" dirty="0" smtClean="0"/>
              <a:t>культурного поведения,</a:t>
            </a:r>
          </a:p>
          <a:p>
            <a:pPr lvl="0">
              <a:buNone/>
            </a:pPr>
            <a:r>
              <a:rPr lang="ru-RU" dirty="0" smtClean="0"/>
              <a:t> типа семейного </a:t>
            </a:r>
          </a:p>
          <a:p>
            <a:pPr lvl="0">
              <a:buNone/>
            </a:pPr>
            <a:r>
              <a:rPr lang="ru-RU" dirty="0" smtClean="0"/>
              <a:t> воспитания может </a:t>
            </a:r>
          </a:p>
          <a:p>
            <a:pPr lvl="0">
              <a:buNone/>
            </a:pPr>
            <a:r>
              <a:rPr lang="ru-RU" dirty="0" smtClean="0"/>
              <a:t>происходить « угасание» признаков</a:t>
            </a:r>
          </a:p>
          <a:p>
            <a:pPr lvl="0">
              <a:buNone/>
            </a:pPr>
            <a:r>
              <a:rPr lang="ru-RU" dirty="0" smtClean="0"/>
              <a:t> детской одарённости.</a:t>
            </a:r>
          </a:p>
          <a:p>
            <a:endParaRPr lang="ru-RU" dirty="0"/>
          </a:p>
        </p:txBody>
      </p:sp>
      <p:pic>
        <p:nvPicPr>
          <p:cNvPr id="4" name="Picture 2" descr="http://mamaclub.ua/photos/mamaclub/materials/0/28/2881/2881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990600"/>
            <a:ext cx="4572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81400" y="228600"/>
            <a:ext cx="5111750" cy="5853113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Исходя из вышеизложенного можно сделать вывод, что практически каждый ученик начальной школы  обладает явной или скрытой одаренностью. А вот развитие одаренности зависит от внешнего окружения ребенка (среды и воспитания), которое может как подавить одаренность, так и раскрыть все ее грани и превратить в выдающийся талант.</a:t>
            </a:r>
            <a:endParaRPr lang="ru-RU" dirty="0"/>
          </a:p>
        </p:txBody>
      </p:sp>
      <p:pic>
        <p:nvPicPr>
          <p:cNvPr id="5" name="Picture 2" descr="http://old.kaluga.er.ru/files/ru/sections_prod/1790_067ac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457200"/>
            <a:ext cx="3581399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Цель психологического сопровождения: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6096000" cy="43891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содействие в выявлении, поддержке и развитии талантливых детей, их самореализации, профессиональном самоопределении, сохранении психологического здоровья.</a:t>
            </a:r>
          </a:p>
        </p:txBody>
      </p:sp>
      <p:pic>
        <p:nvPicPr>
          <p:cNvPr id="4" name="Рисунок 3" descr="F:\Фото учителей\ФОТО ПРЕЗЕНТАЦИЯ\DSCN070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1447800"/>
            <a:ext cx="2514600" cy="1985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F:\Фото учителей\ФОТО ПРЕЗЕНТАЦИЯ\DSCN140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3810000"/>
            <a:ext cx="3810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F:\Фото учителей\ФОТО ПРЕЗЕНТАЦИЯ\IMG_229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3657600"/>
            <a:ext cx="37338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685800"/>
            <a:ext cx="8077200" cy="5486400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       Поэтому работа с одаренностью ребенка  у нас начинается уже в начальной школе,  где имеются все необходимые </a:t>
            </a:r>
          </a:p>
          <a:p>
            <a:r>
              <a:rPr lang="ru-RU" sz="2800" dirty="0" smtClean="0"/>
              <a:t>возможности (в том</a:t>
            </a:r>
          </a:p>
          <a:p>
            <a:r>
              <a:rPr lang="ru-RU" sz="2800" dirty="0" smtClean="0"/>
              <a:t> числе </a:t>
            </a:r>
          </a:p>
          <a:p>
            <a:r>
              <a:rPr lang="ru-RU" sz="2800" dirty="0" smtClean="0"/>
              <a:t>квалифицированные </a:t>
            </a:r>
          </a:p>
          <a:p>
            <a:r>
              <a:rPr lang="ru-RU" sz="2800" dirty="0" smtClean="0"/>
              <a:t>педагоги)</a:t>
            </a:r>
          </a:p>
          <a:p>
            <a:r>
              <a:rPr lang="ru-RU" sz="2800" dirty="0" smtClean="0"/>
              <a:t> для выявления, </a:t>
            </a:r>
          </a:p>
          <a:p>
            <a:r>
              <a:rPr lang="ru-RU" sz="2800" dirty="0" smtClean="0"/>
              <a:t>поддержки и</a:t>
            </a:r>
          </a:p>
          <a:p>
            <a:r>
              <a:rPr lang="ru-RU" sz="2800" dirty="0" smtClean="0"/>
              <a:t> развития детской</a:t>
            </a:r>
          </a:p>
          <a:p>
            <a:r>
              <a:rPr lang="ru-RU" sz="2800" dirty="0" smtClean="0"/>
              <a:t> одаренности.</a:t>
            </a:r>
          </a:p>
          <a:p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886200" y="1600200"/>
            <a:ext cx="322514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8305800" cy="132715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Выявление одаренных детей </a:t>
            </a:r>
            <a:br>
              <a:rPr lang="ru-RU" sz="3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осуществляется следующим образом: </a:t>
            </a:r>
            <a:r>
              <a:rPr lang="ru-RU" sz="2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4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352800" y="2286000"/>
            <a:ext cx="5562600" cy="4038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с помощью наблюдения, бесед с классными руководителями, </a:t>
            </a:r>
          </a:p>
          <a:p>
            <a:pPr>
              <a:buNone/>
            </a:pPr>
            <a:r>
              <a:rPr lang="ru-RU" dirty="0" smtClean="0"/>
              <a:t>     учителями-предметниками, родителями, общения с самими детьми мы получаем сведения о высоких успехах ребенка.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962400"/>
            <a:ext cx="2895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295400"/>
            <a:ext cx="3124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876800" y="1447800"/>
            <a:ext cx="251460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 этап: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457200" y="1219200"/>
            <a:ext cx="4724400" cy="469106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диагностический (применение тестовых методик, анкетирования, опросных листов).</a:t>
            </a:r>
          </a:p>
          <a:p>
            <a:endParaRPr lang="ru-RU" sz="32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410200" y="1219200"/>
            <a:ext cx="3505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581400"/>
            <a:ext cx="396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F:\Фото учителей\ФОТО ПРЕЗЕНТАЦИЯ\DSCN063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4114800"/>
            <a:ext cx="3200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AutoShape 4" descr="data:image/jpeg;base64,/9j/4AAQSkZJRgABAQAAAQABAAD/2wCEAAkGBxMTEhUUExIWFBQXGBkaGBcVFx8eGhwaHBYYHBoYHBgcHCggGB4lGxcYITEhJSkrLi4uGh8zODMsNygtLisBCgoKDg0OGxAQGzAmICY0LC0sNC8vNSwwLC0sLCwsMCwsNCwsLC8sLCwsLCwsNCwsLywsLC0vLCwsLCwsLDQsLP/AABEIAIUBfAMBEQACEQEDEQH/xAAcAAABBQEBAQAAAAAAAAAAAAAAAgMEBQYBBwj/xAA/EAACAQIEBAQEBAUDAgYDAAABAhEAAwQSITEFQVFhEyJxgQYykaFCscHwFDNSYtEHI4Jy8RVDU5Ki4STC0v/EABsBAAIDAQEBAAAAAAAAAAAAAAADAgQFAQYH/8QANxEAAQMCAwUHAwUBAAIDAQAAAQACEQMhBBIxQVFhcfAFEyKBkaGxwdHhFCMyQvFSM8IGJEMV/9oADAMBAAIRAxEAPwD3GhCKEIoQihCKELAfHvxHds4m0MNcGe1bdriHVCGKZVZZ3hWOhBAPIHWpiK/dubC3+zMBTrUHGsLEgNO20zHC4G7zCrV/1UuwJwinqRcOvWAU0PvXf1N9FYd/8ebeKnK35XpWBxiXra3LbBkcSpHT9DyjlVkGbheaexzHFrhBC4Mdb8U2c48UJnyc8kxm9J0okTC73bsmeLaTxUiuqCKEKv4hjMly2J0nzeh0/wAn2rFx/aHcYujTBsT4vOw97+SsUqWZhPorCtpV0UIRQhFCEUIRQhFCEUIRQhFCEUIRQhFCEUIRQhFCEUIRQhFCEUIRQhFCEUIRQhFCEUIRQhFCEUIRQhFCEUIRQhFCEUIRQhFCEUIUG9xiwt5bDXAt1hmVWkZhJHlJEMdDoDNRzCYTRQqGn3gHh0n7qdUkpVHxJ8Q2sHbD3QxzSFCqTLROXN8q+55HeKg94YJKuYPBVMU/KyLazsG/efJeJYfGlr73GjNcZmI5SzFiPTUisnENzNK9u+iBSDBoAB6CEviOEy6KCQTmHoRp+/WlUas3dyUaNXNd3JO2MRiMKp8O9ctTByqxAJIEkjYnfXtTqeIJMNKg6nQxDvGwHjF058J8Va1j7N1mZi1wI7MSSRc8ksTqYJVv+Iq1Sd45S+08O1+Ec1oAi4i2nRXvFXl4VBoQsXj7sXgYgMWBHTWvnFc96+qcsGSY3ayFtUmzTjdCt+E41UDBydTIOp1gAj7CtfsbtalQpuZXJ1kG5m0Rt3KnXpF0Fqs8Bi/EDECIaPsD+tejwGNbi6XeNEXI9FWq0+7IClVdSkUISWcCJ57d6i57WkAnXTiugEpVSXEUIRQhFCEUIRQhFCEUIRQhFCEUIRQhFCFwsKgajRtXYXM4qPfM3ogrhuConENXcqT41LOKHX+oypJv9qWcYdgXcqSbxpRxbt3uV3KkeKaUcRUO35UsoXRcPWpCvU3rmUJQummjE1N65lC74hqX6h+9cyhdznrXe8edqICJroJQlA1MOO9cShTWlxXEqKmAULtSXEV1CKEIoQuExQhYn/VnAI+EF0/Padcp5w7BSPrlb/jSK48M7lt9hVD35pH+LgZ8r/jzUH4H+PAQLGMeHEBLzbMOSueTf3HQ89fm5SrA2Kn2l2Q6mTUoiW7Ru/HwtxxnhiYmy9m4PK4ieYPJh3Bgj0pzmhwgrIw1d9CqKjNR1HmvCv4Lw7lyxdgOjFZ5SDG/IHQg9xWRXzsMjYvdmrnY2rT0InrkrXCWCQqvqUI3522O/cBjM/3Gs+o/Ut2/P5HwqdR4BLm7fkfcfCjfEzElmiFzBQfQNI9jTcAABG2J+E7AgCG7Yn4VZjsGyyVIDS0eYCCDpufSrlKqD7J3eB9MgjZ9F9CWr4ZQ0iCAfqJrU75gEkr5+WmYUTid0hcyPBHIQZrH7WxRZR72hVgiLCDMmOKbRaCcrgsvxMlgW3IMn9a8jTqufVLn6u+Vq0IacqZXEkso6c+sxr9D966aQawnepmmA0laDg2KCFlb8RUD1Mj9F+ord/8Aj2LYxpouNy63GR+PhZ+IplwBGyVc4m7lUtvAmvSYqsaNF1QCYEqkxuZwCp8fxGWVrbEQNffkRXlO0e2C6sx+FdEC/nsIO7/CrlKh4SHhNYDFk3lZ2mZE8hI0/wAe9R7Jxr347NXdJIIE7Da3DTZtU6tOKZDQtCTXs3ODRJWcuBx1FRFWm7Rw9V2CuzU5C4u10mEIoQuZqjnCIRmoLwNV2FzxB1qBr0x/YIgo8QdRR39P/oIylHiDrQa9Mf2CIK54o61wYimdqMpXfEHWu98zeiCjOKO9ZvRBRI7UF1M7Qi6SVHWoFlI7V2SuFB1pZosP9l2SueF3rn6YH+yMyPA70fox/wBIzLn8P3rn6If9Izo/h+9c/Qj/AKRnR/D965+iO9GdHgHrXRhHb0Zl0We9SGFO9GZd8LvUxh+K5mSvDqYoDeuSuhRUxTaESlVMCFxFdQihCKEIoQvPOK/HuLwtxrd/BLOZsjB2VWWfKR5WDaRsfYbVXdWLbEL0GH7Ho4hgfTq222uOdwsx8WfFV/GottrPhWpkqCTmPIsYGg6RvryEVqmJD7StXA9m0cKS7NmOnLlcqvxV3FXxbtXLr3UWSmYyAQNc3MmOZnQ6aTSHYoZZcdFYpMw1DM9jQCdfxw9PhRGZmuHxhrAU6DTkI/Kec96XAawd3z5p8BrB3Z481f8ACPizF4D/AGTF60B5FcnQcsj7gf2mY2EVaw+LzNkf4s2t2XhsX+43wnbH1CpsXxQ3sRcu3gAbh8wUaCAABB30AmaVXl/ibqr7MOKVFtOmf46cdqm4Mm2RLE2mkQDIKkQ0ex2Oo0qhUh+zxKvUAqAwPEPnYpWJwBdQGaMjosRIME69swddaTTrd2fCNQTy/wAgpTK4YZaNQTyn7QVn+K3QWGo5n6mtLDtgLRw7CGrS8F47iv4dMOMV4aERbKWWe4FA0thh8ojaASNIPKmPxjmgtGzyWXXwWGbVNXu53y4Ac+rcFaXPhIXAH8e+zrB8Ri2Yaf03Fnn7dqya2NqgE5Q7h1qqv/8ASLCW5WgHYIj2Kt7tlQoljoIzHcjbzRvNeebUJeco1Mxu5clTY50wFAcrlOWSdvaZ99RvpVsTmv115qyAc11LwUhSdyCre4Ct+dL7wU67HbiPYpNW7o5j5CveNY+FYLzWQSdvbnpWt2jj2veaLQYcBqTa97SRpyVDDUZcJ3qixd3NCDn8x6dqxKTMsvPkr9NuXxHyUsWszIseUnUTEgKTEwYmAKb2cynUxA702uUhzi1rnDX8rQ2GtsPmIPNTuD0I/YPKRXre5w2veHryWbmduSP4i34vhZ4fLnjqJI366HSjuKP9akdeSj3viykXUPinFbNhgrsxJEjIs8466czJ6GlnD0h/+g9PyoVMS2mYcE1wPiTX2uSgtouXLmbzGZ+ZRoPlPM+9QpMp1JDXi2+0opV3PJlsfKuPC/uFP/Tbc7fVNzcFwgjn96W4OaP5e66EilTOqku0LiBUghdFTCF0VILi6rdD9PvU2uI0K4Qlhj1NMFR28rkBdzHrUu8dvRCM1SD3b1xKDVNr96ISpHemBzeK4uyKmHNXF2RUpahdmpBwXF2pShFCEUIRQhFCEUIRQhFCEUIRQhFCFX8fwaXsPdt3NFZG1iSumjAQdRuOdReAWkFWMLVdSrNe3UEefBeE8PvXCP5igcxc1E899vWRWLVaz/m/Be8rMYDofLr7q6wmKtrsyZ5B0JKiARy1Hzf3VSqUnu1Bj369FRqU6h2GPQ9eif4jYDBXIyuNATqpECPNtqDEGJGhFKovcyWgyPf0+yXReWktBke/p9kviOED27ZbSCsx+EmNvePYnmAajQqlj3AcVyjULHujj59dWVJx3AZGPWJ/6gNz6jn1GvIzoYStnb1b/fwr2FrZm9W/35ttXOFhhIDieaNH110P7iu1yDBjzXcRBgkefV1ufhzhRvgPdUqijKRBUllPlKnoFMTrqPpUZRBJOzZ56j1WDjMQKJLWGSb77HWfP5WnscOs20VFtoFUQJAJjcyTqZOpnepVXxqVmOr1aji4kyVXcTwirJW2jECVXIm+g0aARtO+vWqL8Q1rw1xidqsUajjYkjeZKY4Pw5AzXbqWRc0gKCGET803GDGf6du80w4lhYcrrDWSPbS34CZiK7i0U2Ex7eVhHmpvEMGGBIIKmNuR02rPxFIM/epmdJ3X/wBg8UijVLTG1UrWQph5AOmYbH16EGD7e9QD8wlvorwcXCWqXg5iYjU6dI0j2iq9aJjkq1ac4hRHxJbNzz+VewUAD7GrTmlzg5xuNevJWRTDY4XPmlC1nY5GA1JO8ySe3sNfzqBfkb4xwXM2VviCmWwUgDM7k6AnmNeegFLotfVqjuxEJDodJMAK6a0zAN8lwD1H/SY+Zf8Avoa9A0nas5wE2Wd43dD3rcgq2V1cT5lOhBDDlqSGG4J7gdrEsp5mnS4VKvBqNB2yqzDWiBJMsdWaZLHaAzGSAAPMT6dkVamd303cwJ9I5pFNhaL679/In5nkrPgHFbNp7hfMCYAYglYHIZdN+k+tW8Oe7bEA8+vlSpVqYcS4kfHtZX2G41ZuMArrqSBJgkg7BW1/zTXiRMAcv9V5lRj25g7gpwpamoXE7xXLlMHX6UxglWKDA6Z0TdnFOYLQOnel1CAbKbqbBYKel8HnHrUmvCrFhCi43iaoIUhnOgA29z+lOA3ptLDucZdYLO8U4zetgtmMzlAGg3OgHPY0F7QJWjSw1F8NAVcOOuuHZVuN4hZj6K5zMwPUsxG81XbWMRzTxhGOqhxFre1gPQLQfDnxE1xjbvBQd1YaTBA1HLrPenUK3eWVDF4JrBnp+YWnFWgstRMRjwrZYnrr9q7KeygXCUJxFTuCKkCuHDuCdONWNNTUsyiKLtqQmKPagOKkaQUhcT2+9MFUpZppxbtSFVQLU6DTwZEqCQWpRqE6KUIqMoXc1TzlchN4fEBwSNgSPpSsPim1gXN0BI9FJ7Mtin6tSFBFdQihCKEIoQihC4xjWhC8K+N+KJcx117cKvlUGIzZVALEHfWRPQCs6sWucV73szDuZhWtfc3O+J2dbZUHA47mb0dhP/6iqlSmDZrZ64lOq0dgZ15lSrOOAMrdEneA+vqMmvvSXUSRcfH3SXUSRDm/H3VnY4gkRBQzJYKMpPL/AGydBryy+lVX0CTOvz6/6qrqD5mZ4bfWPvzWo+G8Il+4VuIr/wC0YO4BYqAYPmU5SNxTez6TTUc07QfkX8t4Ky8ZVdSZLCRf49iJWf8AizgC27pliCIMqsyMsnn6/Q9alTc+g80XX09/zZaOAxjn09Nd54x1+Fq/gxicEgtXA+VnGYrEyc2xmPm7+tFdtZzIpENPG/XosntEAYol7YmPt9FKxNy4dG36EafUb+1ecxTq8hlc8dn0SmNZqFXtimX5kjuDp/ilii1w8LlYFNrv4lRMQ4LZoYTzjY9QQdfSrFNpDcpjrenMBAyp+zjSJVtehHPpP+aW6gCJbptCg6iD4mrtu54ltlb5hvP2NRc3u6gc3Qrjm5HgjRNDE6QdmEz0nRvuDTDSBObd0Pop93ed3QSVEKNCMxOWOQOWRrzIj2PemEH+Wwe5F/aV03drpr79c+SlWcCFMyZqq/EFwiEl1YutCtOGYU/zGOpzACNAM33Jyitzs/Dtp0w8akKrWqD+AUb4huOih1vMokLk0AYnnmAzLA13jSrzx4TH3+Vm4pzmAODuEb/PUKhfDCZBgxLEHNpmBIzEmRBzMNOXWqDqzv7X3Ta8cNuweaq5Nxjabz88LnyTmWWyQTzMgFQQdtCPrHrFJzQ3PPLUH3n55SmZZOX12j6dbkplJkxBHTeOUAxA9zXA4CBsPWyb+iCCZO0dbdnqkorLcRxDFTMHf6ZR96sUa7G/yFvb5Kjkc2oHaxs2/A8p2rT2+M2yAf6jAEjeCSPWAdOxq+GSJC1KdLvBmabKPeJuNOg5R0H61IuDLK02KYhNcT4Wt5VElHQ5rdxfmRhzHIjkQdCKQ2oWknfquMqFpnfrxTNribW/LiVyEf8Amr/Jbvm/8r0eB0LV0sBuz02/nyXSwG7PTb+fJNWVm4I1GaQRtAM1Zcf254Kw4/tzwWd4qh8W4oYkC40CdmdpzAe+tUHOvB6srVF37YMXj2FkjEFICrqQCG6BQZE9pLadI9kMzanoqTS6VJ4Rbi4WLAZV1ncz67AQD9KvYQauXKv8AANVosNji6DK5KSY9iRp96vAgiQqLqQa64unkqSgU+ldUCn0rqWUi/icpH68521rIx3aTsPWDWtmxnZugg+qGszBTcHeDgRvGqzr3HetPDYiniGhzCN8bUmo3KVNsrNW6bMxSHGE/lp/dgCyXKRSF1QsRxDK8RI0kzyMa/nWTie1O5rBmW1pM7Dt+U9tHM2ZTXGMSykIPxD3meX5UvtnEVWRSp/2B52I0UsOwEFx2Kqw2P8ACfWSI+WYEkD/ALVnYKv+kdNyI0m02v8ARReX1JMLTWGOUFhBiSOnavXU3OyBz7Hbw/xIIvASnuRXKtYUwNqAJRaeaMPWNSZQ4QnKsqKKEIoQihCKEKDxTh2HuofHt23XmXA075j8vrUXNadU+hXrU3ftOIPBeNcfbDWb5TCOt2zG5BIVpMqHH8wARrrvEnWsuvRYXeEnrmvaYUV6tLNiAQ75G+Dp1ZMJiT/6lpfQCfuSfpVQ0x/ySpmmNzj16LR/BDZcZbOdnZsymBpBUnUkA7idvepYd5FVoAgaeyzO0hmw7rQBHz19lffHN1Eu22bdkIMGdjpKbEeYmZB035VHtCkXPBbr1t/1UOzGvfTcG7D1fy4qR8EqvhXShBDXJ8u2bKs6HVTsY/Ol0M2SHbEvtIuztDtQPaT6q0xWBDHMWYHsRH3FVcRhqdR2ZwuqrKpaIgLP8Xxgt22YMJA0BiWOyrHckCsTCUO+rBoFiddw3+QTqtUUaZquEx87PdROEYVigZ3JbXNlEGd9OnYRVvHVWsq5GNtslQwGJe+h+5cyddiduoxMlQF/uH5ldaS1zRYG/D82Wi0tFgb8PzZRsLiw8sJEmBzBXkSN9Rrz396sVqBpw0890Hhy02KthMR+oY42gEjy2HqEXryKhckEJmgA/NoCAOcTMnvQyjUc8MgiYvu48+CXX7So02OcHSdPMda6LXYfgubDm3cIzsS8jk3L2gfSvRUez/8A6vcv1uRwOz8pBxcVQ9otEKovYC/ZJkF0XUnlHbWfasLFdl1WSS2w2jTr3V1talVA2EqThiS4CnzEEgdYEnSs7BUq76o7nUTy0089OpSXwGknRd4hwt8SEITJlJkvII02AI1BPPsN+XqWUa9WlOXKdxWZi6Qc5o3Xn6KNxTCC06W4WCku7TqWYg6D00Haq2NwzaAYBc/JHwBp533pX9sto2zx69lV24zBH3bzDTZspB9dhp+xTg5S4aCx5T1dQEZg12pv5wm8XKE6ww0OhCn0O0Hkeo6gxKmM1th9fT5+IKXVOS+0c49er8Qmr2IAn/cRxEeVg6gid1Gqn9RtVk4QtiB9Dfr8p2IpVqTZeLEWOo+Nu/RVnGDdRrAAyOC1xFO0jQqR3GkA8zVxn7TTmMhbnY1Cuxjs7R3Zsb3bxFiI33/Nl8J/ExvXvDugKzKMsTqwkt6SIIB2g6mpV2SyQtDHYHumZmmRJ/C1tu+rFlDAlTDAHYkTB6GKpQQsstIAJGqcriiqXilnDWJuGbbtsLTFWY/9KkBu+aR1pwe8iNisUzUqQwXWQuF2uZyxM6nMAG10WXRV3kiQs7Ut72EER1roVpBoYA0HrgrBb5tnKbQXzCYGblmkc9fTnNUywVBmzTblw69EvLmEyoxZTMLH4vlJOsxqRrttoPXkyHCJPDUdfXkmgnaUWL724y3GABkADTbXQ7irDazxYKRDamoWr4RdLWkYmS0knTqemgrSYSWglZtYAPICmteC789qp4nHDDuhzSZuI9+UJME6IONAJn110qo3tlpefCcuw7dNCOa53ZITHEroKggx2O8jUR9KpY19OtUbVpbbG9weIOnMWPzOi0gwlcFxGVwxkwWDGN5B2HqF+lQwGJZhMSKj7NIi1+XuuYlktIHCOvVaXAYwXM0KQBAJPWJj6R9a9b2fjm4tpexpA0vtPksyrSLIkqUavuBIslKHxHEeGoIImRoeY2rK7SxH6WkHNIzAix2jQxt2p1JmcwVRI+YGCpB+3X6CTH+K8zQGaS4a9QeG5Wa0tI2JV++XKkgiFABGpncN+X3phrPxFRveD+IjmRF/MLhhrbbUnDWg90NIyJBJO0dCdiSf/qrGEpipXzEjK25Oy33P1VfMQDe31Vzh+JrcOVQeeuwA6n16VtUu0KdclrAdvAAbzO/YL8YUANqcpCmuhjEUwVHBuUIhSbUxrWnQzZPFqlHVLpy4ihCKELyv40+KMauKu2Uu+FaQgA21EmUVtWaTOpGhFUa1dwcWgr0eGo4GjhmVqwkuteYFzu2W2ysxfS5e/m4i5cMyPFckT2kkD6iqL8S7dK22OZS/8bABwH+fVPWsA+U5xbYASJ+YjrI5RzBqs6u0OGWR8dcIUHVmyMkj464QmRYA+RinZtU//pf/AJUzOT/ITysfsfZTzk/yE8rH7H2W0/03tP41wtaygWyJjScyxB+U6ZtqsYLLnOUzbrisTthzO7aGum/09VN/1CwoZrJL5Qcy/KTrKxrsPmO5FRxodmaWiddvJJ7JqFrXgCdDrz60Vz8PYVbVgIgMBmEkQWIYqzxyBIMdgKhECFSxdR1Srmdw8rSB1tUjH3wltnYEqoJIG8c6rubmMKs54YC47FjeJ43x7pRVAw9sgjKIztkkk7aCSoHWT0iL2tos8J8R9utqzq1d2IqZf6j3t0ApHC/5t3QHQCSNjI1HTYj3rOxVUMwwGUHNv2bbcVbwJd37wDbaN5THFrpe4ttGOk5oPMiI030JkdxUcBTaykalRo4T6+Wz3KjjqrnVBTpuPGNnX2URMNLwB5YnTmBp9yPvV51WKcnX4Jv7BUG0pfA0+QLe5XcTaQZpGjHLA/pGjEfce9doPLi2dlz9Aiq1rZO+w5bSvTMLiFuItxDKuoZTBEgiQYOo0NemWg1wcAQu4hZVh1BH2pWIp95SczeCPUKbTDgVU/D+H1ZypDEx5hBAEADtqCaxuxcOabfEL7VcxT9Gg2V1W8qSovirDlxbMAIrS7812y6/06kn0FUMfTc9oygbp3A6nl+EmqJidBf7LO4yyhvIq3ZliweNRIfkepMf96yKdFmdzWmW6bt3U7VwgPqNbMGZ+U014qRab5lETvOsZTPIgKfek1qBDi4b/wAyPdcz5D3TtR78POxWT41wtc+eNTJIUdPxQNVIJGn2rSo1/BY8p6vzW52J2lXn9G9uZuw28I3GdnDUcRpFCXEujOxcxoXktA6EmRH7ipOe2qxep/bdThojlp5p7iGGzBbiAgsVUcsrSxMdBqPpHKlUahacrtkn4S6T4lj7gSd8iy23wbhEtYYvtnZnJY8pKgk9IWfeo1XFxErF7QqOqVo3ADrzVkvEc/8AJRrg/q+W3/7z8w7oGqOWNVVNLL/Mx89c4VBxvgzqLmIa6A5jQLm3YALmbkJgeUV0lrrEK5h67ZFMNt11qqnC4IXGbOz/ACx8x1IXNBiNNZA7Gq76xptGUD04xtVl9TKLIwWGVXIdnJ6TIjTaTIIBjnoe8UVapc2WgdfQ+XshzjFgpF3CDOgFwKG0DNKle39w5dPSo0XZpkfUfgoa85SS242daKzv/Cy7tdJY8woHLfnV2izNbckNxzjYNV3bGgq+qZTjJIiJ9aqY3Dd/SygX2XIg77fGihMGVXYjBxMCTtln9Z+015oipTf3bxfbF7xpab71YZV3pDKwUgqSPXY+3770oFpdIPXmgZS6QUmzZZonNB5Dtp7025MMEu4CVJzw3TVan4fsFQ0hl2gEQIA0Ous9favT9g0H06Li8OBJmDpzH1WVinZiFb1uqoqj4gXRSYiY5g69CP3p7V5/t9v7bXkCAd2/jsHPgreENzCqMJZADQ2dCSIcfKeYPTrMR+dZFItIBH5U64dmk7fTmgu0jc5o9JjXuYkiAJ3pgZE9bAPokFxkQhrUZizGJnLsT0Mcx+WveluENuba9clwt3q64LhyoYlQoaIHOAOf761vdl4d9NhLxGaIG3z+yg7cpd4a7U3EsAdYKTSkCaS3MCCPJdWTxXxTcGJBR81iQCAu4gZz1JGpFcPaLhVAJsIn7rUZgGGjDhD+fp+VLwHxa93EJaFqEZmEiSY1g6CF/DPvrFWaPaHe1QxrbJNXs9tOiX5riOHW1a2tJZarfiLiyYaw9x3CGCEnWXg5VC/iMjbpO29Re7KJVnCYZ2IqhjRO/lt5LxCwbt241xwzu5LMcoMk7mCNPYbaVj16g1J68l7esyi2l3cDLpHDrerK5bZU0YKDMpmnURtEld9j+ulIFrnyRJ3/AH0nyWSykaLv2fENx2cifi45aoW9aVDOZ9dmIUA8zAk9BuJ9qCyoXbvf7fhWKVR1Z3hsRqNo4GY+o3GCuYXHEglAtpRuwXWOzNLT01ofRgw6563WTqlECzpcd0/aAtt/p2bjtduE+Qquh1Yz8pk6wAG9c89K0cDSySOutVidrim1rWAXvy4+vtEI+LbL4zELhUtkpbAZ3ZTklhzb8UAiFB1J5ZZoxAe50NsN6MA5mFomu43NgBr+OZ0HNaXDYlGzKj5jbORuoYDn/n16Up4hY7ageTCrPirEhMO6xJuzaX1ZW1PYAE+1V2jxTuulYp4bSI32HmFmrNvIVXclidP7Qp9T5svtNZ9R+cF3AD1n6SqtNmQhvGfSPrCjY26wKrbzEkgHK0as3mJI3gU6lTaWl1UCNRInQW1SqlRwcG0iZ2wdSU5YTIpj5mOVY+g/z/7ajUcKjhOguevb1XWAsaY1Nh17+impb0yL82xP9IUwPcx+vrUc++d2m7fIv5D8K21tsrdfiPr/AKoTYhLi5gQLaErAmWZdIkgafXc1aYx9N2WPEb30APIqtUc14zE+EWtqSOa2XwZeuNhlDrCp5Lbf1IogGO3yzzia9LQe5zAXJuGLjTuNNFe01WVxVA2qLGNbogmV2pIUHi0MmQ6hhqO37/KquKfbKm06YfObTRZ+zwpUJaSTshIByjfSd2nn6e+exgZptU6OGYx2Y33cB1tWA42LuGukXJeSWW4zGHmMxgbQTBHLloRTcme4PsvQDs3CY9pfEGAIGrYmIO879oEHaktxgPBLIYEFpPfSAZOmn+arnDwIAPJKwXYzsNWc4yZAymBOpmdmwX+yWnE88QhaY/r0j8R80DsKWcPl1MenpotI4fLqY9PTRSrNkZvMptq+nzD2IWJBG++n2KnPMWMx1r1KU95ixkjh9eOnFPcC4jYRls4vN/t+W0W1swNjlA+afxNPYirhl7c7PPek4nD1XA1aW25jW/05eYW9VgRIMjqKqrGVL8W2ybBYMYUrKj8Uuo1PaZjrHSpNVnBkCqJGqr+AWBDEyZmRyPTXkY+1ZGOqkEAcOuUqxiXEEJzFcOBVioJBUFDzDKIj3EVGliYID7EGDyKi2qQYdvuqbMNA2o11k7CJnodfT02rQg6jr7q3caJ/gl8reVJYKZhcxKkxpoQP3FXsM7xarmIbNPNafdaxKvrMKdzgRJiTA7mDp9jXUpzgNVG4hxIJ5VYZpAI5iew/WszG4moCadMEbSftz63iDatLOGE30gaqvCM/m3JG5Ec4jTesAua0wets3V9z20xCseDWZedQSNGXcCARPKPm0IieVanZFQ965gBiPQyfkfCr4k2663LS4e+VhXjXZhsSeRH4Ty6H3ivVUngDKVmPbNwpc04uAMJSReEgjQyOe3vS6pBaWqTbGVSf+GMPKLkO39IGUDmWn5ugGknsCR52h2K2mBmeZ4WH1n2Vp+IB0Hr191CQKnkgiNDrMkc9dd9RqKzKuINOq6m8aWUu4tLUh1uOYWW02B/OT96jTzYh+Wlc+lkpzHD+XytPg8+Rc8Zo1j9717LD953Y73+W1IKeinEAiCuKMcUhlQrncRkYdtyAB6zHeutaAICllOq834xhPCxL21MCBClvMCwmC3pl+3m1mvOY6kylUgc969Dh6hqUg93UdfhIw965anwiUZgFbJqxk6ciw1P4Y17ikUMRUaYY7XqAmOax/wDMSBe+n29V6NwYYjwV8cr4nMBdukkNBPcQNa9PR7zIO8164rz2I7rvD3WnXBYf4o+F+I4q819nw4VQRbtlz5V97eXMYkmfeAKVVovqa6c1vYLtDBYekKQDpOpjU+swNn3WCwuLDCbl0kckB0/9uw+ntWa9kWpt8+rreqUi0wxvn1dPnGBjLHKoGijc9v7RJ9frNR7ogWuevX4UBSIEC539a/CLilvPdORI8qjeOQA/fuaGuy+Cnc7SkVKDHQKf8x/Yaj8cDIO5MNjAQJHlXZBoJ/qPX99qZ3UXB11K41z6Jitt/vs5H/nztxmy9Y+FsN/A4I3cQSHch2UCcswEtqB0H3ZtedXmNZQpSbb157HVP1eJyUdBYcd5PWkJOF+IktLca/fDLJdTlOYKSDAQCQATEkn11gU21wSRMibfby39AfgnVS0UmQdDunn1y2nPLfy4p3s3cq3R49p4MMtw+YEEcnDaEdKTi3FgDwJ2Feeq0KlDFOpk5T1IUXia3fEVrzvcZ2hST5VkHRVAAXbpNJp4htZpy2i5VauyqHDOZnTcrDNLXAdAPICTG5zGOZ0KCP7azgCGsIvt+g5aE+auEgucHW2fU89QPJGHTO5y6KghdOZ0zeu/2rtR2RgzXJMnluXKbc7zlsAIH3S1g5QglhOvJAwET1bLED8t6gSQCX6H1MbuEzJUxBIDNR6Cd/GNida2bY8ucyZOq7nckkc6WHCofFA9faFMtNMeGT6e8p7gnC/4m7muLCJvrJYnZZnQcyB+tbfZ+GDrzI5QqwYar5cIjzW0u3UtoWYhUUewA7fpW0SAJKtkhokrN8B+Khcu31vOlpRla0HIHkggiTuQVBPTP0pdOs14JVWjiQ5zg627ktQjAgEag6j0pqtrtC6mrmHVjJpbqLXOzFSa8gQEp7KkQQIG1SdTa4QQgPcDIKy/xKMNZh72XyyVLgEgnko3Lacqo1KeV2Vq08G6tU8NOb7vrwXn/EL4xl4PFu2iiFVj5iCd2K+UHtJjvVerW7tsAEr0FFpwtMtuSfQet1LlLCyggxOUNKnWJ2H10J5RvWfDqx8fxdJ8VYw4/cdenwo5bMzGdQrAT08ygAbR5x9KZEADl9D9EwDKAOX0P0ULGXGa1nUBgvlZTzhRBjt8v/GrFNoFTKTfUde/mn0mtbUynU3HXv5rccFecPba3d8ZYgt8rSORE6ECBB1iNTzxsbSqUahc2WjW2g8uOtrcFhYgfuuD25Tu69beSVjLwcOjBoZdeR05H6b1XpPqtdnDrnXcVxlPKQ4b0vB2ra2zkWDuSNWMdZ359uwrtav3jcjxBHofsio57ngOP2TeGYZogtMjsNdT9IpNUHLOik8HKoJ4DGZvEIkkwVkfnJ+1aLMbRflaZJ4DbuuQnfq5gQlYXgKAeZmJmdDA+msfWtpuHbqdUPxTibAKdjLrIbWVidWENz8p3I7/AJ1OtU7tmZY+Nquplpbv02aFRuIYkXSoEwACR/cxAA9QCfrVfE1/CMp6F1nYqu2uWtGm3mYHqEy1oygQEt5Yj8Q10nlIzEnoR7UKbTWzN3z5cfK3p6waCx7CzUR59XP0Wk/hQEIGrADQe+gHIb0zEdlAYbLTu6QZ37PS+i2u8l11OwGFCDvzPYTA9ga0sFhG4ZmXUnU70mq/MVOyAggiQRBHarqrzBkJWGRgoDNmI0zcyJ0nvESeZk6VKSdVFxBMgQuYm/lA0liYVep/QcyeQoJhRSsPayjUyx1Y9+gHIDkPzMmutEIUPGcLDZmBIcmR02AiO8b1m4vsmlXzv/udu6BGisU8QWwCLKVh8EiElRBIjcn8zV6hg6FB2am2DolPqueIKk1bCWqe58SWE8Qu4VEui1mmQSbSvy7lh/xNR71omTpb2lWxgar8oaJJGb3j8+at7VwMoZTKsAQRzBEg00FVHNLSQdVX8Z4JbxCFSMpJzZlAnNlgE9dAB6AUqtQZVblKfQxL6Lswvs8lzhfB0S3bW4lt7i/iyDeZkGOsfSuUaDabGtN4Xa2Jc95LSQDslWlPVZBoQq7ifA8PiFK3bKNPPKMw7hhqp7iouY12oVmhi61EzTcR8eY2rxjhHBL165eGFt+MLbEB2ZQIlghgkBiQs6aD3rONF1Sw0XtMRjKVJre/dlJGl/PkAtJ8Pf6e3b48TGO9rXS2IzmDuSZCjTQAd9KfSwwA3LLxfbbKRyYYA8dnl9z6Kf8AE3CMLww4fE2bKki4Va27lswKE5hnJyspUQR/UalUaKcFoScFicR2gKlCo7UTIAEX0MRYz7LO4ji1y7qFFmxmGTDhmKTz9BGpAAUDlLE1l4iqHnJsF+XL4TW9n/pv/CZdF5Fo4alpmw1ndZU+IxLXWZUUs919hqd/Ko9z6bVKlRyxwV6hiKTCG1fAQNDbmQdD5GVs+J8IFmxZAYPdsZUvMDsLiAKvYKUtADoZ5kmdS4I8/T8SvGdtPNd/fgQJMcideZPUBLw19WtzcEhNZ6ZdZPTTn+zg1aTm1Ip6n69adCrSqtdTmps+nWqTgnOQGIbV3ZtACxLGSeSzt2Gw1MqzRnIm2gA2gWtz3/VcouOQGL6knZN78uoCVbLH+XK24ALx5jBOqg9Z+Yj0Bmai7KL1ILt2waa8o09TsXW5nWp2bv2nlznX0G1LGFyg5WZFEn/J3knud6532Y+IAnrgpdzlHhJAUS5aJ3ZtdgT5j3P9I+varDXtGgHPZ5bz6cVXcxx1J5bfPcPXgnLeLu4cBbd1gzGcqgH7EHX/ABrVrD4t5kts1QcHUYa03OxHFnvPk8R2uMZ8vIHsBoN94qLcYaxdmNgu16dQBs3JUb+GhQIl21HYdv8AP06lffS4n+o+evzwj3MNA/sfjr8Kz4bi8VbZbNi4GYwMrgsqATsSwyiNx0AgVoYTF1algJGyetFMd5TIY0yfhbrBrcCDxWRn5lFKr9CzH7/StYTtV5uaPFqnqFJBNCFgPjXh1lrb4m74jXlU5Sp/liZQACBEnMS0mNzWe6qHnLN9o3A6et1v9m1qjXijTAynXjvvr5DyCx/D7qJbmAWOpaNwTBMnYCe3P2z6zXvfE2WxWa974m3XW1ctYe7dt3bqxkRQSW5kecgdwMs8uVWG0gInj9vupF1Om9tM6nd6fdcwwC22b5gV1PMw6zvsN4+u5koeS54bpf6Ho/ZcqS54bpf6Ho/ZR7eKCuQx8san1ZTm94ze9NNMuYCNf9/xNdTLmAjX7Tb6LQ/CD5VuKEAhjLj8XMAiZBAIg7EV2tQp4hgzifpyWbjhmcCTNvTorSJbzgwYbr+zWFWwFWk+Wxl2Cfm3ms4nIeCb8IoR5ln6T7zBqk8ySCNN112Q8aKOFYkgSI1gct509x270yWgSbpstAun0tgKTMk9Tt/k/vSosLnVWxYTqBPmllxLgpKIYkgx1jSvZAGJKiSJgKu4veTy6yytDRuqlTJPQaqar4oA0427Fk9oPp2v4gfMAjb7FNInbVo/WZjaNBNYznW1sOvuVTa2+mvX2CXbuOr5lKgnyjTSNCSOug5dR3p1Cv3Ilu7agF4fmEbtEYPEXUu5g+Z7jAENs3JZA+WJOsadKuYfFVHvgBRY6ox85pJ2b93KOgtnb771qLSKkJUgllKu3MqkwTAJgbnsB1rjnBokqCj4KyZNx4Nw6abKN8i/aT+I9gAI0XZpceuvdBU0U9cTWKVyh8Ngr8iwkTPMSNDt71JSYWg+LRNWMbsLq+E+0EypP9r7HsDDdhXQd6k6ntaZHv5j/RxUT4q4m2Hw7XAhbUKYbKVzeUNMH8RUe9cqPyNLk7BUBXqhhMbd8xePReSwfmdjyLDkXIlmyjQnMd/bnWI6oXSBtJPXkvW2/i0cuA0A9PuvR/hPjthLNjD3MRbN3JIhhCjNCWi0wXAIETPlNbVB7QxrSbrzmPwdV9R9ZrDln1tcxuOs8VqbVwMJUhgdiDI+oqysoggwUuhcRQhFCE3ft5lZZKyCJXcSIkTzoXWmCCofBOC2MJb8OxbyLMnUkk9SxMk/lUWtDRATa+IqV356hkqbcuRS61YUolKAleff6pYRH8C4WYMGKwSMoSCzNG8yEG/MVQr4kPEtF16LsOq5mdgHHjOgHystwPhF3H3CEPh2bYguRO/4R1Y7noDPMAoawUmy7UrSxWLZg2iRLzfr6LQ/6ccEVsPfN+yDnuZMridLYj2h2uCeoqVZ1wAsjtuq2rWDQZAHzdPcTwSYMtbsYgKLoLPh7ttritIyyWRS6TEanWDrpUQZuVgV67R4Xum2hk2+gVR/EMuG1TW5cykZtl1Jk91VtTsDJ2qkWB+JsYyiRz/0jzss+q9tOh4BIcY8tvsDyFyrOQTmui4x5KLbFB3hQcx7n2iqMECKRA45hJ9YjkPOVaJBOarJ4ZTA9JnmfKFHa4WxIfxrgthDFvwnGugJMr5uskaaU0MDcPlyDNOuYH625bVDvM1acxiNMpH0UoYgM7DLchIgC051InMfKeURPc66UruXNYDa8/2Atu19Y5Wup98C8i9o/qTffp6TxN7JeFDalbNwtJEkDSDAJzMNxB66xXKjdAXCLb/oDy91OmTchhm+76kc/ZHDsHdjOUUOfnZ3kg81ywIHaaliHsnLJyjQAQOcz9FzD0qkZiBmOpJkzu6Kce0ysTcY6xqmg0G2ksNZ5xrSZDgAwet/x7SmFpaSXn0t+fdV97HeGCFChY3beO5B6czVxmG7w5nkz1vHwqb8R3YytAjrctB8HcGuKwxDeQFWAQjzEMQZI/D8oMb+lb+GoOZ4ipYak4HOVrqtq6kXroUSahUqBgkqTWlxgKsxfFiNFUAkGCev7IrKxvavcCzdZjbfjorLMMDclZ/id13tXwi5rhVlUaCWKwN4AAn7ViYDFOOJzVT/ADgnysAI4K/Ra1lRmbSQfKVSYb4LSB4l1ycoDKsBdBGmk6GT3rfkbAtB/ajpORo1tOqn2uD+HhHw6tJKXQGPV80T9QPau5pMpDsTnxArOG0e0LJ3Fa0TburkfLod1Ilef4gI+lVqlI6jSfutQZagzsMifPanfhhh45Ur5WRkIbY5SpCifmIBIjoJqy0HLPn18+ajjQe7DpvIPrt4aT5q8w3DfBug2v5bLlZSZgrOVgSZI3HuOQ06FSfW71nj1HvOo+vqrZ1gQM2Y/wBP6nkK8zisY6s8ifBxtPlN1TBkydOKjWrTMJ31jU6d9J1ikOe1lkxzg0pf8OTKn5SdRygzBjsfyFRNQCHDX62+R9lAVARmHUfdSuH4W4WWAzL9wAdYY6N+9a9hhpqta9osbqFWoxrTda3+Ptf+os9CYPplOs9t61g4LEIgwVTcbwVu6C1tLi3hsyWysgcmLZVYep0+s1cThaddsOF+SXUaXXBgrK4eXEwRqGEamd+U/ikcxAFeXqAMdlBnUeX+QdRclLYS6T11M7DaE5/Euq+RBqPmBBIjaSd/zrga0nxO8ohBe9o8LfOZVtwjh6i54i3luGIbKNNdeZlT9K3KFFtOzTKfh6Tc3eB07+pWnGGI6Ve7lyf3gK4NqQ/+JXCkk1Rc4uuV1dV4pjKxYIC4RKetPPrVyhU7y21QcITkVZDSooKzoa6GlErFfHONW2Bh1tXB4sKW8wtRILKFnKWjtz0kgiquLeadMwFs9m0TUPelw8N4/twPLq2qxl2+sZjbLAn8BOhMSI5Rv+zWI1hmA6Oa22sM5Q6OamYXgd6+EZcLc/h31LoUz5dpUM/5idNqv0MHUkOfceSTUxdKiSDUGcbDMTxgdb165ZUBQAuUAABQAIEaCBoI7VtryLiSZJlLoXEUIRQhFCEUIUe7ZO+9Z1fCvJLgZTA4Lzn4r4fex2PFhJW3YUC5cI0UvDt2ZivhwO2ulV2+BsleiwWIp4PCGobucbDgLeQmVteGcPt2LS2rS5UUadSeZJ5knUmkOcXGSsSrVdVeXvMkqs4t8TW7ZNu3/u3QYIBhFP8Ae+w/6RJ7DeukZRLtPdUauKa05W3Pt5lZ6+qlme8/iXG+Y7L2CqNco5fczJrPdXq1T4RA61Jt9eCrvZTBzVDJ9vIC/WqcxNhbf8OxOXNcJgwNPCfWPcbye9KaXvFQa25/2b1aApva1hpHST/6u6unAptiUGe1zQaldY8nUT+Hly6Um1Yw+zt+/nx4+u9Mg0hLLt3bRy3jhs2bk3dukgXULHeNFO+40MgSBM7RU2MAPdPj1I87iPuoPeSO9ZJ8gfKxnmnLGMk5iGRog6EqQNp05bg6Edd566kWjKCHD0I5deS6ytJzEFp9jz6tvTuG4uGMHyv1Uj230b0INcfh3sFrjl1CnTxTXm9j16priGOuKwaFYHQSuv8A9ewqVCmyo0iSDzsoV6z2OBsR7qPk8bzCxcPe3mYflFWWUa7B4DI5R8KuXMrGS0zwumm4DiLkhLVwbEMVyEEGQfMRsQDvV+lSrSHZT16JIpPnwjTSRu5r0HhFzEFP/wAi2iOI+R8wPeI8vpJ9a1mzHiC0qbnkeMQp1dTExiysZSQC3yz1pGJLcmUuAJ0nfsU6czmGzVZfip3B0I0PZpkexga147F131KjWOaQ5syNmuzfb8LUoGTboKNw9mzEToJn19a7hWjv2kA/iPhNqgRKsrV1QZYTBELyPvV89rUWudAzREcTtvuHuqzg42C7jcWrBRIDaz9fKB6CmN7Xp1GNLwZvMCwvYeQ8kUqbmk7lXY7hQxKG2VJnYjcGIkHkYP3q9QcKt6ZnldWqeJ7h2cFTP/CQEXD20X/bJuMBsHJnTuJ+9WyxxGRuouUj9RLjWedbDko74S4uptsP+JqvVw7nsLXAwU0VabrZh6qObzA77VnnsrDTpFo10481Pu2lMvcJI7HQchTMPgKVJkakiCd8qYYAFc8MwPjGY8mzHro3lHuRPY1R7P7GfUqnvf4NJ23NrRHkqNar3Qjbs9rrSX8MrwGEgGYkgTBGoGjDXY6V7IiVlJm9h8gzWlAI/ANAw/pjYHof0mouEXCYwg+F2nwnL11jaLW1JYoSqkQScsgENGUzG8RXZlshLeC2RtWExWHew62njNEqV1EGBA9CD9O9eWxeDdQ1v1frkVWa4tdlOuz7JFw3EFs3UhX2J5jdSGGuoOqnUdKjWwlRomNbj6jmuCqRlz6HoGforn4ewd5LmZ0KK0SGMkkRBHSASOW46VqYOhVpHK/TYn4cOlzoi177Vra2SpqEZrEqOfJEpyTSV1dRZplOmahhq4TCftWetXaGEIMv69FBztyfrQUEUIWa+M+APivA8Mw6OfMYyqrIczEbsZCwB6aAkhGIo963KtLs7GNw5fm0I8zB04dbYCx/EfhPE2L4tWUa/auBirGAAY1DnQAgiR1Bgag1Rr4EkjLwWxR7SoVqWeqQ1wjzHDbz9dq0X+nvBcRhzda8htrcywhcNDKWzGFJAzSNdTpVvC0n0wQ5Z3a2Lo18opmYm8RIMRrey2dWljIoQihCKEIoQihC4RUXNa7UITTWB1iqj8E0/wATCmHpu5gwwKk6EEHloe4MioDAn/r2/KC6RCql+EMKBATKBtDNp/8AKuHASZLvb8qt+no6BvuVjb9q1bxF1CSyIxA03MDf0JIPdTWbi6T2HIw9fdU2imyoQ7QKVfxCsLRRG0uiSYk+R99Y9ANh6ic7uy3OCR/H6jqdqtOqB+QtB/l9D1GxOWYDMFMTDgHSGB19BIB9zSSTDXHZad46kJrQA4gc+R6gruKNu5ei0Sjn5j+BmjRXUHU6ETvOmtODXMp/uCRs3jl1Ci4sqVYpmDt3E7j99dibuNBKPbFtvlmfKTAMK+XXQjQwe1QyEQ9rpGunyJ+JHFBd/RzYOmvwY+YPBQ8Rwi1IL5Z5ZiJ9jlp9PG1T/AHyH5SH4SmP5GOZ/C7grNuy6swF62DJQNJ26HcTrG3LQVbw+IDng1Wn01Su6bTIIIcFtLPxXhSAM7J2NttPdQR963W4qidqtDE096t8JiluqHQyp2MET9QKeCCJCc1wcJCdIoIldXa6hVvHLBZAQCSpnQTpz0326c45TWR21hnV8MQwEkREdfG2FZwz4dB2rIXWM67DvoY2g+ukctK8iDOpvx1HNa7Wt1GpS7FzKuhknt5R3k71Fwc506edzwsuObmNx9/wmQ5+WTJOhnT6zUyGgZoU4GquuCYBWMNpH9PPrrGnpVvszBsxlU94XZRcWseE3H1KpYms5tx7rSW8OA0iAAsAAbayfrp9K9qyk1n8RAAgDcs0vJEFOhR03qcKMldrq4qzH8GS65Ykg6bRy6yP3FIfQDzJVqli3U25Qmrfw5ZBBOZo5E6H1gCuDDMCmcfVI2K2RAAAAABsBtVgCFTJJMlKoXEUIRQhQ+KcOW8jKdCR5XjVTyI9/wBaVWpNqsLHbVB7MwUh7KlcpUFdNCNNNqYWgiCpQIhda2CQeYrhaCZUg4gQl10riYa1VJ+HgSphyR4dI7kkwF2UkpSzSIK7Kk2tq06E92JS3apdOXEUIRQhFCEUIRQhFCEUIRQhFCEUIRQhFCEUIRQheZcYw95rl+86FU8ZkmIEBiiRzMqoM9W9BWPimPc9z4sLLLqB5LnEbfwuYW6WFtSNBc3BI2tufz+mlYtZoYXuB2f+wVmi8vDWkbf/AFK7i7gkOrgshjuRPT6z13rlFhgsc2xvyPX2RWeJD2uuPdMcCvTmVhkeQQRtIMgr25+xB2puNaW5XtMj77/hQwbgSWmx+3Uqc/FmS6wuICjaOu/LRgDodNO4A6Uunhw+mCx19n26+qa/FFlQh7bHUfXr6J1LGbIbT5QwPkJOWdCANZXTNpMCNtqST/IPEkbdsekHZsninBs5TTMA7Nn3Fp2wNyTczgwUAPWCw+3m+1QGQ/2PsPx7rrs42fX8+ygX8IxllCHtb/xVynXY3wuJ81TqUHnxADyWq+CeLl0/h2HmtKMrDmgMCRuGGg7xOkxXpMJW7xkRomYapIyHYtLdUkEA5TGhiYPWOdWjpZWxAN1HRbw3e23cIw+2c/nUQH7SOvNTJp7AfX8JRtXTvcAH9iQfqzMPtRDt6MzBs9T9oWW4xlzsyktpDMx+buAIA1gSANBXje1cRSrYnKz+tid5+wuOJWphgcoDvLh1xVbZulRI58iJJ9+f70qg9gcYOxWntDrFXnDXstpckGOpy/YA/U1cwH6AO/fBB1km08A36+qoVm1G/wANOuJWja8qpm/CB+969sxwc0OGnW9ZjraqJax4dSc2XeABJ7HvUtUsPBCjJcxG+af+IohQl6n4LElpDCGWJ6azH5GuTeE5sluY9dSpVdXUUIRQhFCEUIRQhFCEUIRQhFCFwiuEA6oXAtQFMAyuyuxU4XF2gCEIrqEUIRQhFCEUIRQhFCEUIRQhFCEUIRQhFCEUIRQhR8fYR7bLcXMkSQe2vsQRNRc0OBB0UXNBEFea/DNy5dVFFvM7ecAaASBqSdgAd+9ear4M1qpbT5eQKpYSsYAiTqtpwX4Zt2gTdC3XO8rKjsAfzrboYNrB4rlPp0A3+Vym+MfDCMM9gC3cGoA0U9o2U9x71HEYFlRpyiPgofQH8mWKxfEXYv51yOuhH3/WsWlR7kFip16he6SIIspPDsQuQo+gGo+s6dCDrVTFUn587evwrWGqsyZHJFlsQxzqlxh2QlY9AIq3+iaWwGH0+qQ2tWJzX+ifs2b126ERWDRJDjRepkiQPvRRwJd4Iv6W4qZqVHv8Pvs/C0nD/hl0upeN4C4u+RTBBjMrEt5gYHIbA8hWxhMEcPo7yTxSOYPJvw2+60taCeihCTdthgQdiIMGPuNqi5ocC07V0EgyFleLYBlJEFULeU76RtO42J1rxPaPZ7sJUNVjP29BefXbqtXD1gb6nak4jhxCo5WUAkROkR82mg5ztpSD2dim0BXaJDrmNRzXWVwSWg360UWxhWUAy2+pykqdYGu0nTnNV3U6lRucUyW74PzzTXVGuMf6tRwxSUK3FbX+udR77elew7HbXbQy1wc3EzI9bRu81k4gNJtEJ23gFU6T6VrqsGAJ29bciFYL3yyfuY+1QIcdqc0tGolcwmFCAwSSTLMxkk9/8CutaGrtSoX8BsAT9SS0UIRQhFCEUIRQhFCEUIRQhFCEUIRQhFCEUIRQhFCEUIRQhFCEUIRQhFCEUIRQhFCEUIRQhFCEUIXGUEEHUHehCjYDh1qyMtpAg7dttdzUGU2s/iFBjGsENClVNTRQhV/FeD2sQPOvmGzDRh78x2NJq0GVR4kupSa/VU3w7wK3bvXQ8XCmXKSNBObWJOug1qth8M1jzN4SKNENcZvC1NX1bRQhFCEUIRQhFCE3fsq4hhIkH6EEflS6tFlVuR4kfYypNcWmQlkUxRQqgCAIA2ArgAAgIJldrqEUIRQhFCEUIRQhFCEUIRQhFCEUIRQhFCEUIRQhFCEUIRQhFCEUIRQhFCEUIRQhFCEUIX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data:image/jpeg;base64,/9j/4AAQSkZJRgABAQAAAQABAAD/2wCEAAkGBxMTEhUUExIWFBQXGBkaGBcVFx8eGhwaHBYYHBoYHBgcHCggGB4lGxcYITEhJSkrLi4uGh8zODMsNygtLisBCgoKDg0OGxAQGzAmICY0LC0sNC8vNSwwLC0sLCwsMCwsNCwsLC8sLCwsLCwsNCwsLywsLC0vLCwsLCwsLDQsLP/AABEIAIUBfAMBEQACEQEDEQH/xAAcAAABBQEBAQAAAAAAAAAAAAAAAgMEBQYBBwj/xAA/EAACAQIEBAQEBAUDAgYDAAABAhEAAwQSITEFQVFhEyJxgQYykaFCscHwFDNSYtEHI4Jy8RVDU5Ki4STC0v/EABsBAAIDAQEBAAAAAAAAAAAAAAADAgQFAQYH/8QANxEAAQMCAwUHAwUBAAIDAQAAAQACEQMhBBIxQVFhcfAFEyKBkaGxwdHhFCMyQvFSM8IGJEMV/9oADAMBAAIRAxEAPwD3GhCKEIoQihCKELAfHvxHds4m0MNcGe1bdriHVCGKZVZZ3hWOhBAPIHWpiK/dubC3+zMBTrUHGsLEgNO20zHC4G7zCrV/1UuwJwinqRcOvWAU0PvXf1N9FYd/8ebeKnK35XpWBxiXra3LbBkcSpHT9DyjlVkGbheaexzHFrhBC4Mdb8U2c48UJnyc8kxm9J0okTC73bsmeLaTxUiuqCKEKv4hjMly2J0nzeh0/wAn2rFx/aHcYujTBsT4vOw97+SsUqWZhPorCtpV0UIRQhFCEUIRQhFCEUIRQhFCEUIRQhFCEUIRQhFCEUIRQhFCEUIRQhFCEUIRQhFCEUIRQhFCEUIRQhFCEUIRQhFCEUIRQhFCEUIUG9xiwt5bDXAt1hmVWkZhJHlJEMdDoDNRzCYTRQqGn3gHh0n7qdUkpVHxJ8Q2sHbD3QxzSFCqTLROXN8q+55HeKg94YJKuYPBVMU/KyLazsG/efJeJYfGlr73GjNcZmI5SzFiPTUisnENzNK9u+iBSDBoAB6CEviOEy6KCQTmHoRp+/WlUas3dyUaNXNd3JO2MRiMKp8O9ctTByqxAJIEkjYnfXtTqeIJMNKg6nQxDvGwHjF058J8Va1j7N1mZi1wI7MSSRc8ksTqYJVv+Iq1Sd45S+08O1+Ec1oAi4i2nRXvFXl4VBoQsXj7sXgYgMWBHTWvnFc96+qcsGSY3ayFtUmzTjdCt+E41UDBydTIOp1gAj7CtfsbtalQpuZXJ1kG5m0Rt3KnXpF0Fqs8Bi/EDECIaPsD+tejwGNbi6XeNEXI9FWq0+7IClVdSkUISWcCJ57d6i57WkAnXTiugEpVSXEUIRQhFCEUIRQhFCEUIRQhFCEUIRQhFCFwsKgajRtXYXM4qPfM3ogrhuConENXcqT41LOKHX+oypJv9qWcYdgXcqSbxpRxbt3uV3KkeKaUcRUO35UsoXRcPWpCvU3rmUJQummjE1N65lC74hqX6h+9cyhdznrXe8edqICJroJQlA1MOO9cShTWlxXEqKmAULtSXEV1CKEIoQuExQhYn/VnAI+EF0/Padcp5w7BSPrlb/jSK48M7lt9hVD35pH+LgZ8r/jzUH4H+PAQLGMeHEBLzbMOSueTf3HQ89fm5SrA2Kn2l2Q6mTUoiW7Ru/HwtxxnhiYmy9m4PK4ieYPJh3Bgj0pzmhwgrIw1d9CqKjNR1HmvCv4Lw7lyxdgOjFZ5SDG/IHQg9xWRXzsMjYvdmrnY2rT0InrkrXCWCQqvqUI3522O/cBjM/3Gs+o/Ut2/P5HwqdR4BLm7fkfcfCjfEzElmiFzBQfQNI9jTcAABG2J+E7AgCG7Yn4VZjsGyyVIDS0eYCCDpufSrlKqD7J3eB9MgjZ9F9CWr4ZQ0iCAfqJrU75gEkr5+WmYUTid0hcyPBHIQZrH7WxRZR72hVgiLCDMmOKbRaCcrgsvxMlgW3IMn9a8jTqufVLn6u+Vq0IacqZXEkso6c+sxr9D966aQawnepmmA0laDg2KCFlb8RUD1Mj9F+ord/8Aj2LYxpouNy63GR+PhZ+IplwBGyVc4m7lUtvAmvSYqsaNF1QCYEqkxuZwCp8fxGWVrbEQNffkRXlO0e2C6sx+FdEC/nsIO7/CrlKh4SHhNYDFk3lZ2mZE8hI0/wAe9R7Jxr347NXdJIIE7Da3DTZtU6tOKZDQtCTXs3ODRJWcuBx1FRFWm7Rw9V2CuzU5C4u10mEIoQuZqjnCIRmoLwNV2FzxB1qBr0x/YIgo8QdRR39P/oIylHiDrQa9Mf2CIK54o61wYimdqMpXfEHWu98zeiCjOKO9ZvRBRI7UF1M7Qi6SVHWoFlI7V2SuFB1pZosP9l2SueF3rn6YH+yMyPA70fox/wBIzLn8P3rn6If9Izo/h+9c/Qj/AKRnR/D965+iO9GdHgHrXRhHb0Zl0We9SGFO9GZd8LvUxh+K5mSvDqYoDeuSuhRUxTaESlVMCFxFdQihCKEIoQvPOK/HuLwtxrd/BLOZsjB2VWWfKR5WDaRsfYbVXdWLbEL0GH7Ho4hgfTq222uOdwsx8WfFV/GottrPhWpkqCTmPIsYGg6RvryEVqmJD7StXA9m0cKS7NmOnLlcqvxV3FXxbtXLr3UWSmYyAQNc3MmOZnQ6aTSHYoZZcdFYpMw1DM9jQCdfxw9PhRGZmuHxhrAU6DTkI/Kec96XAawd3z5p8BrB3Z481f8ACPizF4D/AGTF60B5FcnQcsj7gf2mY2EVaw+LzNkf4s2t2XhsX+43wnbH1CpsXxQ3sRcu3gAbh8wUaCAABB30AmaVXl/ibqr7MOKVFtOmf46cdqm4Mm2RLE2mkQDIKkQ0ex2Oo0qhUh+zxKvUAqAwPEPnYpWJwBdQGaMjosRIME69swddaTTrd2fCNQTy/wAgpTK4YZaNQTyn7QVn+K3QWGo5n6mtLDtgLRw7CGrS8F47iv4dMOMV4aERbKWWe4FA0thh8ojaASNIPKmPxjmgtGzyWXXwWGbVNXu53y4Ac+rcFaXPhIXAH8e+zrB8Ri2Yaf03Fnn7dqya2NqgE5Q7h1qqv/8ASLCW5WgHYIj2Kt7tlQoljoIzHcjbzRvNeebUJeco1Mxu5clTY50wFAcrlOWSdvaZ99RvpVsTmv115qyAc11LwUhSdyCre4Ct+dL7wU67HbiPYpNW7o5j5CveNY+FYLzWQSdvbnpWt2jj2veaLQYcBqTa97SRpyVDDUZcJ3qixd3NCDn8x6dqxKTMsvPkr9NuXxHyUsWszIseUnUTEgKTEwYmAKb2cynUxA702uUhzi1rnDX8rQ2GtsPmIPNTuD0I/YPKRXre5w2veHryWbmduSP4i34vhZ4fLnjqJI366HSjuKP9akdeSj3viykXUPinFbNhgrsxJEjIs8466czJ6GlnD0h/+g9PyoVMS2mYcE1wPiTX2uSgtouXLmbzGZ+ZRoPlPM+9QpMp1JDXi2+0opV3PJlsfKuPC/uFP/Tbc7fVNzcFwgjn96W4OaP5e66EilTOqku0LiBUghdFTCF0VILi6rdD9PvU2uI0K4Qlhj1NMFR28rkBdzHrUu8dvRCM1SD3b1xKDVNr96ISpHemBzeK4uyKmHNXF2RUpahdmpBwXF2pShFCEUIRQhFCEUIRQhFCEUIRQhFCFX8fwaXsPdt3NFZG1iSumjAQdRuOdReAWkFWMLVdSrNe3UEefBeE8PvXCP5igcxc1E899vWRWLVaz/m/Be8rMYDofLr7q6wmKtrsyZ5B0JKiARy1Hzf3VSqUnu1Bj369FRqU6h2GPQ9eif4jYDBXIyuNATqpECPNtqDEGJGhFKovcyWgyPf0+yXReWktBke/p9kviOED27ZbSCsx+EmNvePYnmAajQqlj3AcVyjULHujj59dWVJx3AZGPWJ/6gNz6jn1GvIzoYStnb1b/fwr2FrZm9W/35ttXOFhhIDieaNH110P7iu1yDBjzXcRBgkefV1ufhzhRvgPdUqijKRBUllPlKnoFMTrqPpUZRBJOzZ56j1WDjMQKJLWGSb77HWfP5WnscOs20VFtoFUQJAJjcyTqZOpnepVXxqVmOr1aji4kyVXcTwirJW2jECVXIm+g0aARtO+vWqL8Q1rw1xidqsUajjYkjeZKY4Pw5AzXbqWRc0gKCGET803GDGf6du80w4lhYcrrDWSPbS34CZiK7i0U2Ex7eVhHmpvEMGGBIIKmNuR02rPxFIM/epmdJ3X/wBg8UijVLTG1UrWQph5AOmYbH16EGD7e9QD8wlvorwcXCWqXg5iYjU6dI0j2iq9aJjkq1ac4hRHxJbNzz+VewUAD7GrTmlzg5xuNevJWRTDY4XPmlC1nY5GA1JO8ySe3sNfzqBfkb4xwXM2VviCmWwUgDM7k6AnmNeegFLotfVqjuxEJDodJMAK6a0zAN8lwD1H/SY+Zf8Avoa9A0nas5wE2Wd43dD3rcgq2V1cT5lOhBDDlqSGG4J7gdrEsp5mnS4VKvBqNB2yqzDWiBJMsdWaZLHaAzGSAAPMT6dkVamd303cwJ9I5pFNhaL679/In5nkrPgHFbNp7hfMCYAYglYHIZdN+k+tW8Oe7bEA8+vlSpVqYcS4kfHtZX2G41ZuMArrqSBJgkg7BW1/zTXiRMAcv9V5lRj25g7gpwpamoXE7xXLlMHX6UxglWKDA6Z0TdnFOYLQOnel1CAbKbqbBYKel8HnHrUmvCrFhCi43iaoIUhnOgA29z+lOA3ptLDucZdYLO8U4zetgtmMzlAGg3OgHPY0F7QJWjSw1F8NAVcOOuuHZVuN4hZj6K5zMwPUsxG81XbWMRzTxhGOqhxFre1gPQLQfDnxE1xjbvBQd1YaTBA1HLrPenUK3eWVDF4JrBnp+YWnFWgstRMRjwrZYnrr9q7KeygXCUJxFTuCKkCuHDuCdONWNNTUsyiKLtqQmKPagOKkaQUhcT2+9MFUpZppxbtSFVQLU6DTwZEqCQWpRqE6KUIqMoXc1TzlchN4fEBwSNgSPpSsPim1gXN0BI9FJ7Mtin6tSFBFdQihCKEIoQihC4xjWhC8K+N+KJcx117cKvlUGIzZVALEHfWRPQCs6sWucV73szDuZhWtfc3O+J2dbZUHA47mb0dhP/6iqlSmDZrZ64lOq0dgZ15lSrOOAMrdEneA+vqMmvvSXUSRcfH3SXUSRDm/H3VnY4gkRBQzJYKMpPL/AGydBryy+lVX0CTOvz6/6qrqD5mZ4bfWPvzWo+G8Il+4VuIr/wC0YO4BYqAYPmU5SNxTez6TTUc07QfkX8t4Ky8ZVdSZLCRf49iJWf8AizgC27pliCIMqsyMsnn6/Q9alTc+g80XX09/zZaOAxjn09Nd54x1+Fq/gxicEgtXA+VnGYrEyc2xmPm7+tFdtZzIpENPG/XosntEAYol7YmPt9FKxNy4dG36EafUb+1ecxTq8hlc8dn0SmNZqFXtimX5kjuDp/ilii1w8LlYFNrv4lRMQ4LZoYTzjY9QQdfSrFNpDcpjrenMBAyp+zjSJVtehHPpP+aW6gCJbptCg6iD4mrtu54ltlb5hvP2NRc3u6gc3Qrjm5HgjRNDE6QdmEz0nRvuDTDSBObd0Pop93ed3QSVEKNCMxOWOQOWRrzIj2PemEH+Wwe5F/aV03drpr79c+SlWcCFMyZqq/EFwiEl1YutCtOGYU/zGOpzACNAM33Jyitzs/Dtp0w8akKrWqD+AUb4huOih1vMokLk0AYnnmAzLA13jSrzx4TH3+Vm4pzmAODuEb/PUKhfDCZBgxLEHNpmBIzEmRBzMNOXWqDqzv7X3Ta8cNuweaq5Nxjabz88LnyTmWWyQTzMgFQQdtCPrHrFJzQ3PPLUH3n55SmZZOX12j6dbkplJkxBHTeOUAxA9zXA4CBsPWyb+iCCZO0dbdnqkorLcRxDFTMHf6ZR96sUa7G/yFvb5Kjkc2oHaxs2/A8p2rT2+M2yAf6jAEjeCSPWAdOxq+GSJC1KdLvBmabKPeJuNOg5R0H61IuDLK02KYhNcT4Wt5VElHQ5rdxfmRhzHIjkQdCKQ2oWknfquMqFpnfrxTNribW/LiVyEf8Amr/Jbvm/8r0eB0LV0sBuz02/nyXSwG7PTb+fJNWVm4I1GaQRtAM1Zcf254Kw4/tzwWd4qh8W4oYkC40CdmdpzAe+tUHOvB6srVF37YMXj2FkjEFICrqQCG6BQZE9pLadI9kMzanoqTS6VJ4Rbi4WLAZV1ncz67AQD9KvYQauXKv8AANVosNji6DK5KSY9iRp96vAgiQqLqQa64unkqSgU+ldUCn0rqWUi/icpH68521rIx3aTsPWDWtmxnZugg+qGszBTcHeDgRvGqzr3HetPDYiniGhzCN8bUmo3KVNsrNW6bMxSHGE/lp/dgCyXKRSF1QsRxDK8RI0kzyMa/nWTie1O5rBmW1pM7Dt+U9tHM2ZTXGMSykIPxD3meX5UvtnEVWRSp/2B52I0UsOwEFx2Kqw2P8ACfWSI+WYEkD/ALVnYKv+kdNyI0m02v8ARReX1JMLTWGOUFhBiSOnavXU3OyBz7Hbw/xIIvASnuRXKtYUwNqAJRaeaMPWNSZQ4QnKsqKKEIoQihCKEKDxTh2HuofHt23XmXA075j8vrUXNadU+hXrU3ftOIPBeNcfbDWb5TCOt2zG5BIVpMqHH8wARrrvEnWsuvRYXeEnrmvaYUV6tLNiAQ75G+Dp1ZMJiT/6lpfQCfuSfpVQ0x/ySpmmNzj16LR/BDZcZbOdnZsymBpBUnUkA7idvepYd5FVoAgaeyzO0hmw7rQBHz19lffHN1Eu22bdkIMGdjpKbEeYmZB035VHtCkXPBbr1t/1UOzGvfTcG7D1fy4qR8EqvhXShBDXJ8u2bKs6HVTsY/Ol0M2SHbEvtIuztDtQPaT6q0xWBDHMWYHsRH3FVcRhqdR2ZwuqrKpaIgLP8Xxgt22YMJA0BiWOyrHckCsTCUO+rBoFiddw3+QTqtUUaZquEx87PdROEYVigZ3JbXNlEGd9OnYRVvHVWsq5GNtslQwGJe+h+5cyddiduoxMlQF/uH5ldaS1zRYG/D82Wi0tFgb8PzZRsLiw8sJEmBzBXkSN9Rrz396sVqBpw0890Hhy02KthMR+oY42gEjy2HqEXryKhckEJmgA/NoCAOcTMnvQyjUc8MgiYvu48+CXX7So02OcHSdPMda6LXYfgubDm3cIzsS8jk3L2gfSvRUez/8A6vcv1uRwOz8pBxcVQ9otEKovYC/ZJkF0XUnlHbWfasLFdl1WSS2w2jTr3V1talVA2EqThiS4CnzEEgdYEnSs7BUq76o7nUTy0089OpSXwGknRd4hwt8SEITJlJkvII02AI1BPPsN+XqWUa9WlOXKdxWZi6Qc5o3Xn6KNxTCC06W4WCku7TqWYg6D00Haq2NwzaAYBc/JHwBp533pX9sto2zx69lV24zBH3bzDTZspB9dhp+xTg5S4aCx5T1dQEZg12pv5wm8XKE6ww0OhCn0O0Hkeo6gxKmM1th9fT5+IKXVOS+0c49er8Qmr2IAn/cRxEeVg6gid1Gqn9RtVk4QtiB9Dfr8p2IpVqTZeLEWOo+Nu/RVnGDdRrAAyOC1xFO0jQqR3GkA8zVxn7TTmMhbnY1Cuxjs7R3Zsb3bxFiI33/Nl8J/ExvXvDugKzKMsTqwkt6SIIB2g6mpV2SyQtDHYHumZmmRJ/C1tu+rFlDAlTDAHYkTB6GKpQQsstIAJGqcriiqXilnDWJuGbbtsLTFWY/9KkBu+aR1pwe8iNisUzUqQwXWQuF2uZyxM6nMAG10WXRV3kiQs7Ut72EER1roVpBoYA0HrgrBb5tnKbQXzCYGblmkc9fTnNUywVBmzTblw69EvLmEyoxZTMLH4vlJOsxqRrttoPXkyHCJPDUdfXkmgnaUWL724y3GABkADTbXQ7irDazxYKRDamoWr4RdLWkYmS0knTqemgrSYSWglZtYAPICmteC789qp4nHDDuhzSZuI9+UJME6IONAJn110qo3tlpefCcuw7dNCOa53ZITHEroKggx2O8jUR9KpY19OtUbVpbbG9weIOnMWPzOi0gwlcFxGVwxkwWDGN5B2HqF+lQwGJZhMSKj7NIi1+XuuYlktIHCOvVaXAYwXM0KQBAJPWJj6R9a9b2fjm4tpexpA0vtPksyrSLIkqUavuBIslKHxHEeGoIImRoeY2rK7SxH6WkHNIzAix2jQxt2p1JmcwVRI+YGCpB+3X6CTH+K8zQGaS4a9QeG5Wa0tI2JV++XKkgiFABGpncN+X3phrPxFRveD+IjmRF/MLhhrbbUnDWg90NIyJBJO0dCdiSf/qrGEpipXzEjK25Oy33P1VfMQDe31Vzh+JrcOVQeeuwA6n16VtUu0KdclrAdvAAbzO/YL8YUANqcpCmuhjEUwVHBuUIhSbUxrWnQzZPFqlHVLpy4ihCKELyv40+KMauKu2Uu+FaQgA21EmUVtWaTOpGhFUa1dwcWgr0eGo4GjhmVqwkuteYFzu2W2ysxfS5e/m4i5cMyPFckT2kkD6iqL8S7dK22OZS/8bABwH+fVPWsA+U5xbYASJ+YjrI5RzBqs6u0OGWR8dcIUHVmyMkj464QmRYA+RinZtU//pf/AJUzOT/ITysfsfZTzk/yE8rH7H2W0/03tP41wtaygWyJjScyxB+U6ZtqsYLLnOUzbrisTthzO7aGum/09VN/1CwoZrJL5Qcy/KTrKxrsPmO5FRxodmaWiddvJJ7JqFrXgCdDrz60Vz8PYVbVgIgMBmEkQWIYqzxyBIMdgKhECFSxdR1Srmdw8rSB1tUjH3wltnYEqoJIG8c6rubmMKs54YC47FjeJ43x7pRVAw9sgjKIztkkk7aCSoHWT0iL2tos8J8R9utqzq1d2IqZf6j3t0ApHC/5t3QHQCSNjI1HTYj3rOxVUMwwGUHNv2bbcVbwJd37wDbaN5THFrpe4ttGOk5oPMiI030JkdxUcBTaykalRo4T6+Wz3KjjqrnVBTpuPGNnX2URMNLwB5YnTmBp9yPvV51WKcnX4Jv7BUG0pfA0+QLe5XcTaQZpGjHLA/pGjEfce9doPLi2dlz9Aiq1rZO+w5bSvTMLiFuItxDKuoZTBEgiQYOo0NemWg1wcAQu4hZVh1BH2pWIp95SczeCPUKbTDgVU/D+H1ZypDEx5hBAEADtqCaxuxcOabfEL7VcxT9Gg2V1W8qSovirDlxbMAIrS7812y6/06kn0FUMfTc9oygbp3A6nl+EmqJidBf7LO4yyhvIq3ZliweNRIfkepMf96yKdFmdzWmW6bt3U7VwgPqNbMGZ+U014qRab5lETvOsZTPIgKfek1qBDi4b/wAyPdcz5D3TtR78POxWT41wtc+eNTJIUdPxQNVIJGn2rSo1/BY8p6vzW52J2lXn9G9uZuw28I3GdnDUcRpFCXEujOxcxoXktA6EmRH7ipOe2qxep/bdThojlp5p7iGGzBbiAgsVUcsrSxMdBqPpHKlUahacrtkn4S6T4lj7gSd8iy23wbhEtYYvtnZnJY8pKgk9IWfeo1XFxErF7QqOqVo3ADrzVkvEc/8AJRrg/q+W3/7z8w7oGqOWNVVNLL/Mx89c4VBxvgzqLmIa6A5jQLm3YALmbkJgeUV0lrrEK5h67ZFMNt11qqnC4IXGbOz/ACx8x1IXNBiNNZA7Gq76xptGUD04xtVl9TKLIwWGVXIdnJ6TIjTaTIIBjnoe8UVapc2WgdfQ+XshzjFgpF3CDOgFwKG0DNKle39w5dPSo0XZpkfUfgoa85SS242daKzv/Cy7tdJY8woHLfnV2izNbckNxzjYNV3bGgq+qZTjJIiJ9aqY3Dd/SygX2XIg77fGihMGVXYjBxMCTtln9Z+015oipTf3bxfbF7xpab71YZV3pDKwUgqSPXY+3770oFpdIPXmgZS6QUmzZZonNB5Dtp7025MMEu4CVJzw3TVan4fsFQ0hl2gEQIA0Ous9favT9g0H06Li8OBJmDpzH1WVinZiFb1uqoqj4gXRSYiY5g69CP3p7V5/t9v7bXkCAd2/jsHPgreENzCqMJZADQ2dCSIcfKeYPTrMR+dZFItIBH5U64dmk7fTmgu0jc5o9JjXuYkiAJ3pgZE9bAPokFxkQhrUZizGJnLsT0Mcx+WveluENuba9clwt3q64LhyoYlQoaIHOAOf761vdl4d9NhLxGaIG3z+yg7cpd4a7U3EsAdYKTSkCaS3MCCPJdWTxXxTcGJBR81iQCAu4gZz1JGpFcPaLhVAJsIn7rUZgGGjDhD+fp+VLwHxa93EJaFqEZmEiSY1g6CF/DPvrFWaPaHe1QxrbJNXs9tOiX5riOHW1a2tJZarfiLiyYaw9x3CGCEnWXg5VC/iMjbpO29Re7KJVnCYZ2IqhjRO/lt5LxCwbt241xwzu5LMcoMk7mCNPYbaVj16g1J68l7esyi2l3cDLpHDrerK5bZU0YKDMpmnURtEld9j+ulIFrnyRJ3/AH0nyWSykaLv2fENx2cifi45aoW9aVDOZ9dmIUA8zAk9BuJ9qCyoXbvf7fhWKVR1Z3hsRqNo4GY+o3GCuYXHEglAtpRuwXWOzNLT01ofRgw6563WTqlECzpcd0/aAtt/p2bjtduE+Qquh1Yz8pk6wAG9c89K0cDSySOutVidrim1rWAXvy4+vtEI+LbL4zELhUtkpbAZ3ZTklhzb8UAiFB1J5ZZoxAe50NsN6MA5mFomu43NgBr+OZ0HNaXDYlGzKj5jbORuoYDn/n16Up4hY7ageTCrPirEhMO6xJuzaX1ZW1PYAE+1V2jxTuulYp4bSI32HmFmrNvIVXclidP7Qp9T5svtNZ9R+cF3AD1n6SqtNmQhvGfSPrCjY26wKrbzEkgHK0as3mJI3gU6lTaWl1UCNRInQW1SqlRwcG0iZ2wdSU5YTIpj5mOVY+g/z/7ajUcKjhOguevb1XWAsaY1Nh17+impb0yL82xP9IUwPcx+vrUc++d2m7fIv5D8K21tsrdfiPr/AKoTYhLi5gQLaErAmWZdIkgafXc1aYx9N2WPEb30APIqtUc14zE+EWtqSOa2XwZeuNhlDrCp5Lbf1IogGO3yzzia9LQe5zAXJuGLjTuNNFe01WVxVA2qLGNbogmV2pIUHi0MmQ6hhqO37/KquKfbKm06YfObTRZ+zwpUJaSTshIByjfSd2nn6e+exgZptU6OGYx2Y33cB1tWA42LuGukXJeSWW4zGHmMxgbQTBHLloRTcme4PsvQDs3CY9pfEGAIGrYmIO879oEHaktxgPBLIYEFpPfSAZOmn+arnDwIAPJKwXYzsNWc4yZAymBOpmdmwX+yWnE88QhaY/r0j8R80DsKWcPl1MenpotI4fLqY9PTRSrNkZvMptq+nzD2IWJBG++n2KnPMWMx1r1KU95ixkjh9eOnFPcC4jYRls4vN/t+W0W1swNjlA+afxNPYirhl7c7PPek4nD1XA1aW25jW/05eYW9VgRIMjqKqrGVL8W2ybBYMYUrKj8Uuo1PaZjrHSpNVnBkCqJGqr+AWBDEyZmRyPTXkY+1ZGOqkEAcOuUqxiXEEJzFcOBVioJBUFDzDKIj3EVGliYID7EGDyKi2qQYdvuqbMNA2o11k7CJnodfT02rQg6jr7q3caJ/gl8reVJYKZhcxKkxpoQP3FXsM7xarmIbNPNafdaxKvrMKdzgRJiTA7mDp9jXUpzgNVG4hxIJ5VYZpAI5iew/WszG4moCadMEbSftz63iDatLOGE30gaqvCM/m3JG5Ec4jTesAua0wets3V9z20xCseDWZedQSNGXcCARPKPm0IieVanZFQ965gBiPQyfkfCr4k2663LS4e+VhXjXZhsSeRH4Ty6H3ivVUngDKVmPbNwpc04uAMJSReEgjQyOe3vS6pBaWqTbGVSf+GMPKLkO39IGUDmWn5ugGknsCR52h2K2mBmeZ4WH1n2Vp+IB0Hr191CQKnkgiNDrMkc9dd9RqKzKuINOq6m8aWUu4tLUh1uOYWW02B/OT96jTzYh+Wlc+lkpzHD+XytPg8+Rc8Zo1j9717LD953Y73+W1IKeinEAiCuKMcUhlQrncRkYdtyAB6zHeutaAICllOq834xhPCxL21MCBClvMCwmC3pl+3m1mvOY6kylUgc969Dh6hqUg93UdfhIw965anwiUZgFbJqxk6ciw1P4Y17ikUMRUaYY7XqAmOax/wDMSBe+n29V6NwYYjwV8cr4nMBdukkNBPcQNa9PR7zIO8164rz2I7rvD3WnXBYf4o+F+I4q819nw4VQRbtlz5V97eXMYkmfeAKVVovqa6c1vYLtDBYekKQDpOpjU+swNn3WCwuLDCbl0kckB0/9uw+ntWa9kWpt8+rreqUi0wxvn1dPnGBjLHKoGijc9v7RJ9frNR7ogWuevX4UBSIEC539a/CLilvPdORI8qjeOQA/fuaGuy+Cnc7SkVKDHQKf8x/Yaj8cDIO5MNjAQJHlXZBoJ/qPX99qZ3UXB11K41z6Jitt/vs5H/nztxmy9Y+FsN/A4I3cQSHch2UCcswEtqB0H3ZtedXmNZQpSbb157HVP1eJyUdBYcd5PWkJOF+IktLca/fDLJdTlOYKSDAQCQATEkn11gU21wSRMibfby39AfgnVS0UmQdDunn1y2nPLfy4p3s3cq3R49p4MMtw+YEEcnDaEdKTi3FgDwJ2Feeq0KlDFOpk5T1IUXia3fEVrzvcZ2hST5VkHRVAAXbpNJp4htZpy2i5VauyqHDOZnTcrDNLXAdAPICTG5zGOZ0KCP7azgCGsIvt+g5aE+auEgucHW2fU89QPJGHTO5y6KghdOZ0zeu/2rtR2RgzXJMnluXKbc7zlsAIH3S1g5QglhOvJAwET1bLED8t6gSQCX6H1MbuEzJUxBIDNR6Cd/GNida2bY8ucyZOq7nckkc6WHCofFA9faFMtNMeGT6e8p7gnC/4m7muLCJvrJYnZZnQcyB+tbfZ+GDrzI5QqwYar5cIjzW0u3UtoWYhUUewA7fpW0SAJKtkhokrN8B+Khcu31vOlpRla0HIHkggiTuQVBPTP0pdOs14JVWjiQ5zg627ktQjAgEag6j0pqtrtC6mrmHVjJpbqLXOzFSa8gQEp7KkQQIG1SdTa4QQgPcDIKy/xKMNZh72XyyVLgEgnko3Lacqo1KeV2Vq08G6tU8NOb7vrwXn/EL4xl4PFu2iiFVj5iCd2K+UHtJjvVerW7tsAEr0FFpwtMtuSfQet1LlLCyggxOUNKnWJ2H10J5RvWfDqx8fxdJ8VYw4/cdenwo5bMzGdQrAT08ygAbR5x9KZEADl9D9EwDKAOX0P0ULGXGa1nUBgvlZTzhRBjt8v/GrFNoFTKTfUde/mn0mtbUynU3HXv5rccFecPba3d8ZYgt8rSORE6ECBB1iNTzxsbSqUahc2WjW2g8uOtrcFhYgfuuD25Tu69beSVjLwcOjBoZdeR05H6b1XpPqtdnDrnXcVxlPKQ4b0vB2ra2zkWDuSNWMdZ359uwrtav3jcjxBHofsio57ngOP2TeGYZogtMjsNdT9IpNUHLOik8HKoJ4DGZvEIkkwVkfnJ+1aLMbRflaZJ4DbuuQnfq5gQlYXgKAeZmJmdDA+msfWtpuHbqdUPxTibAKdjLrIbWVidWENz8p3I7/AJ1OtU7tmZY+Nquplpbv02aFRuIYkXSoEwACR/cxAA9QCfrVfE1/CMp6F1nYqu2uWtGm3mYHqEy1oygQEt5Yj8Q10nlIzEnoR7UKbTWzN3z5cfK3p6waCx7CzUR59XP0Wk/hQEIGrADQe+gHIb0zEdlAYbLTu6QZ37PS+i2u8l11OwGFCDvzPYTA9ga0sFhG4ZmXUnU70mq/MVOyAggiQRBHarqrzBkJWGRgoDNmI0zcyJ0nvESeZk6VKSdVFxBMgQuYm/lA0liYVep/QcyeQoJhRSsPayjUyx1Y9+gHIDkPzMmutEIUPGcLDZmBIcmR02AiO8b1m4vsmlXzv/udu6BGisU8QWwCLKVh8EiElRBIjcn8zV6hg6FB2am2DolPqueIKk1bCWqe58SWE8Qu4VEui1mmQSbSvy7lh/xNR71omTpb2lWxgar8oaJJGb3j8+at7VwMoZTKsAQRzBEg00FVHNLSQdVX8Z4JbxCFSMpJzZlAnNlgE9dAB6AUqtQZVblKfQxL6Lswvs8lzhfB0S3bW4lt7i/iyDeZkGOsfSuUaDabGtN4Xa2Jc95LSQDslWlPVZBoQq7ifA8PiFK3bKNPPKMw7hhqp7iouY12oVmhi61EzTcR8eY2rxjhHBL165eGFt+MLbEB2ZQIlghgkBiQs6aD3rONF1Sw0XtMRjKVJre/dlJGl/PkAtJ8Pf6e3b48TGO9rXS2IzmDuSZCjTQAd9KfSwwA3LLxfbbKRyYYA8dnl9z6Kf8AE3CMLww4fE2bKki4Va27lswKE5hnJyspUQR/UalUaKcFoScFicR2gKlCo7UTIAEX0MRYz7LO4ji1y7qFFmxmGTDhmKTz9BGpAAUDlLE1l4iqHnJsF+XL4TW9n/pv/CZdF5Fo4alpmw1ndZU+IxLXWZUUs919hqd/Ko9z6bVKlRyxwV6hiKTCG1fAQNDbmQdD5GVs+J8IFmxZAYPdsZUvMDsLiAKvYKUtADoZ5kmdS4I8/T8SvGdtPNd/fgQJMcideZPUBLw19WtzcEhNZ6ZdZPTTn+zg1aTm1Ip6n69adCrSqtdTmps+nWqTgnOQGIbV3ZtACxLGSeSzt2Gw1MqzRnIm2gA2gWtz3/VcouOQGL6knZN78uoCVbLH+XK24ALx5jBOqg9Z+Yj0Bmai7KL1ILt2waa8o09TsXW5nWp2bv2nlznX0G1LGFyg5WZFEn/J3knud6532Y+IAnrgpdzlHhJAUS5aJ3ZtdgT5j3P9I+varDXtGgHPZ5bz6cVXcxx1J5bfPcPXgnLeLu4cBbd1gzGcqgH7EHX/ABrVrD4t5kts1QcHUYa03OxHFnvPk8R2uMZ8vIHsBoN94qLcYaxdmNgu16dQBs3JUb+GhQIl21HYdv8AP06lffS4n+o+evzwj3MNA/sfjr8Kz4bi8VbZbNi4GYwMrgsqATsSwyiNx0AgVoYTF1algJGyetFMd5TIY0yfhbrBrcCDxWRn5lFKr9CzH7/StYTtV5uaPFqnqFJBNCFgPjXh1lrb4m74jXlU5Sp/liZQACBEnMS0mNzWe6qHnLN9o3A6et1v9m1qjXijTAynXjvvr5DyCx/D7qJbmAWOpaNwTBMnYCe3P2z6zXvfE2WxWa974m3XW1ctYe7dt3bqxkRQSW5kecgdwMs8uVWG0gInj9vupF1Om9tM6nd6fdcwwC22b5gV1PMw6zvsN4+u5koeS54bpf6Ho/ZcqS54bpf6Ho/ZR7eKCuQx8san1ZTm94ze9NNMuYCNf9/xNdTLmAjX7Tb6LQ/CD5VuKEAhjLj8XMAiZBAIg7EV2tQp4hgzifpyWbjhmcCTNvTorSJbzgwYbr+zWFWwFWk+Wxl2Cfm3ms4nIeCb8IoR5ln6T7zBqk8ySCNN112Q8aKOFYkgSI1gct509x270yWgSbpstAun0tgKTMk9Tt/k/vSosLnVWxYTqBPmllxLgpKIYkgx1jSvZAGJKiSJgKu4veTy6yytDRuqlTJPQaqar4oA0427Fk9oPp2v4gfMAjb7FNInbVo/WZjaNBNYznW1sOvuVTa2+mvX2CXbuOr5lKgnyjTSNCSOug5dR3p1Cv3Ilu7agF4fmEbtEYPEXUu5g+Z7jAENs3JZA+WJOsadKuYfFVHvgBRY6ox85pJ2b93KOgtnb771qLSKkJUgllKu3MqkwTAJgbnsB1rjnBokqCj4KyZNx4Nw6abKN8i/aT+I9gAI0XZpceuvdBU0U9cTWKVyh8Ngr8iwkTPMSNDt71JSYWg+LRNWMbsLq+E+0EypP9r7HsDDdhXQd6k6ntaZHv5j/RxUT4q4m2Hw7XAhbUKYbKVzeUNMH8RUe9cqPyNLk7BUBXqhhMbd8xePReSwfmdjyLDkXIlmyjQnMd/bnWI6oXSBtJPXkvW2/i0cuA0A9PuvR/hPjthLNjD3MRbN3JIhhCjNCWi0wXAIETPlNbVB7QxrSbrzmPwdV9R9ZrDln1tcxuOs8VqbVwMJUhgdiDI+oqysoggwUuhcRQhFCE3ft5lZZKyCJXcSIkTzoXWmCCofBOC2MJb8OxbyLMnUkk9SxMk/lUWtDRATa+IqV356hkqbcuRS61YUolKAleff6pYRH8C4WYMGKwSMoSCzNG8yEG/MVQr4kPEtF16LsOq5mdgHHjOgHystwPhF3H3CEPh2bYguRO/4R1Y7noDPMAoawUmy7UrSxWLZg2iRLzfr6LQ/6ccEVsPfN+yDnuZMridLYj2h2uCeoqVZ1wAsjtuq2rWDQZAHzdPcTwSYMtbsYgKLoLPh7ttritIyyWRS6TEanWDrpUQZuVgV67R4Xum2hk2+gVR/EMuG1TW5cykZtl1Jk91VtTsDJ2qkWB+JsYyiRz/0jzss+q9tOh4BIcY8tvsDyFyrOQTmui4x5KLbFB3hQcx7n2iqMECKRA45hJ9YjkPOVaJBOarJ4ZTA9JnmfKFHa4WxIfxrgthDFvwnGugJMr5uskaaU0MDcPlyDNOuYH625bVDvM1acxiNMpH0UoYgM7DLchIgC051InMfKeURPc66UruXNYDa8/2Atu19Y5Wup98C8i9o/qTffp6TxN7JeFDalbNwtJEkDSDAJzMNxB66xXKjdAXCLb/oDy91OmTchhm+76kc/ZHDsHdjOUUOfnZ3kg81ywIHaaliHsnLJyjQAQOcz9FzD0qkZiBmOpJkzu6Kce0ysTcY6xqmg0G2ksNZ5xrSZDgAwet/x7SmFpaSXn0t+fdV97HeGCFChY3beO5B6czVxmG7w5nkz1vHwqb8R3YytAjrctB8HcGuKwxDeQFWAQjzEMQZI/D8oMb+lb+GoOZ4ipYak4HOVrqtq6kXroUSahUqBgkqTWlxgKsxfFiNFUAkGCev7IrKxvavcCzdZjbfjorLMMDclZ/id13tXwi5rhVlUaCWKwN4AAn7ViYDFOOJzVT/ADgnysAI4K/Ra1lRmbSQfKVSYb4LSB4l1ycoDKsBdBGmk6GT3rfkbAtB/ajpORo1tOqn2uD+HhHw6tJKXQGPV80T9QPau5pMpDsTnxArOG0e0LJ3Fa0TburkfLod1Ilef4gI+lVqlI6jSfutQZagzsMifPanfhhh45Ur5WRkIbY5SpCifmIBIjoJqy0HLPn18+ajjQe7DpvIPrt4aT5q8w3DfBug2v5bLlZSZgrOVgSZI3HuOQ06FSfW71nj1HvOo+vqrZ1gQM2Y/wBP6nkK8zisY6s8ifBxtPlN1TBkydOKjWrTMJ31jU6d9J1ikOe1lkxzg0pf8OTKn5SdRygzBjsfyFRNQCHDX62+R9lAVARmHUfdSuH4W4WWAzL9wAdYY6N+9a9hhpqta9osbqFWoxrTda3+Ptf+os9CYPplOs9t61g4LEIgwVTcbwVu6C1tLi3hsyWysgcmLZVYep0+s1cThaddsOF+SXUaXXBgrK4eXEwRqGEamd+U/ikcxAFeXqAMdlBnUeX+QdRclLYS6T11M7DaE5/Euq+RBqPmBBIjaSd/zrga0nxO8ohBe9o8LfOZVtwjh6i54i3luGIbKNNdeZlT9K3KFFtOzTKfh6Tc3eB07+pWnGGI6Ve7lyf3gK4NqQ/+JXCkk1Rc4uuV1dV4pjKxYIC4RKetPPrVyhU7y21QcITkVZDSooKzoa6GlErFfHONW2Bh1tXB4sKW8wtRILKFnKWjtz0kgiquLeadMwFs9m0TUPelw8N4/twPLq2qxl2+sZjbLAn8BOhMSI5Rv+zWI1hmA6Oa22sM5Q6OamYXgd6+EZcLc/h31LoUz5dpUM/5idNqv0MHUkOfceSTUxdKiSDUGcbDMTxgdb165ZUBQAuUAABQAIEaCBoI7VtryLiSZJlLoXEUIRQhFCEUIUe7ZO+9Z1fCvJLgZTA4Lzn4r4fex2PFhJW3YUC5cI0UvDt2ZivhwO2ulV2+BsleiwWIp4PCGobucbDgLeQmVteGcPt2LS2rS5UUadSeZJ5knUmkOcXGSsSrVdVeXvMkqs4t8TW7ZNu3/u3QYIBhFP8Ae+w/6RJ7DeukZRLtPdUauKa05W3Pt5lZ6+qlme8/iXG+Y7L2CqNco5fczJrPdXq1T4RA61Jt9eCrvZTBzVDJ9vIC/WqcxNhbf8OxOXNcJgwNPCfWPcbye9KaXvFQa25/2b1aApva1hpHST/6u6unAptiUGe1zQaldY8nUT+Hly6Um1Yw+zt+/nx4+u9Mg0hLLt3bRy3jhs2bk3dukgXULHeNFO+40MgSBM7RU2MAPdPj1I87iPuoPeSO9ZJ8gfKxnmnLGMk5iGRog6EqQNp05bg6Edd566kWjKCHD0I5deS6ytJzEFp9jz6tvTuG4uGMHyv1Uj230b0INcfh3sFrjl1CnTxTXm9j16priGOuKwaFYHQSuv8A9ewqVCmyo0iSDzsoV6z2OBsR7qPk8bzCxcPe3mYflFWWUa7B4DI5R8KuXMrGS0zwumm4DiLkhLVwbEMVyEEGQfMRsQDvV+lSrSHZT16JIpPnwjTSRu5r0HhFzEFP/wAi2iOI+R8wPeI8vpJ9a1mzHiC0qbnkeMQp1dTExiysZSQC3yz1pGJLcmUuAJ0nfsU6czmGzVZfip3B0I0PZpkexga147F131KjWOaQ5syNmuzfb8LUoGTboKNw9mzEToJn19a7hWjv2kA/iPhNqgRKsrV1QZYTBELyPvV89rUWudAzREcTtvuHuqzg42C7jcWrBRIDaz9fKB6CmN7Xp1GNLwZvMCwvYeQ8kUqbmk7lXY7hQxKG2VJnYjcGIkHkYP3q9QcKt6ZnldWqeJ7h2cFTP/CQEXD20X/bJuMBsHJnTuJ+9WyxxGRuouUj9RLjWedbDko74S4uptsP+JqvVw7nsLXAwU0VabrZh6qObzA77VnnsrDTpFo10481Pu2lMvcJI7HQchTMPgKVJkakiCd8qYYAFc8MwPjGY8mzHro3lHuRPY1R7P7GfUqnvf4NJ23NrRHkqNar3Qjbs9rrSX8MrwGEgGYkgTBGoGjDXY6V7IiVlJm9h8gzWlAI/ANAw/pjYHof0mouEXCYwg+F2nwnL11jaLW1JYoSqkQScsgENGUzG8RXZlshLeC2RtWExWHew62njNEqV1EGBA9CD9O9eWxeDdQ1v1frkVWa4tdlOuz7JFw3EFs3UhX2J5jdSGGuoOqnUdKjWwlRomNbj6jmuCqRlz6HoGforn4ewd5LmZ0KK0SGMkkRBHSASOW46VqYOhVpHK/TYn4cOlzoi177Vra2SpqEZrEqOfJEpyTSV1dRZplOmahhq4TCftWetXaGEIMv69FBztyfrQUEUIWa+M+APivA8Mw6OfMYyqrIczEbsZCwB6aAkhGIo963KtLs7GNw5fm0I8zB04dbYCx/EfhPE2L4tWUa/auBirGAAY1DnQAgiR1Bgag1Rr4EkjLwWxR7SoVqWeqQ1wjzHDbz9dq0X+nvBcRhzda8htrcywhcNDKWzGFJAzSNdTpVvC0n0wQ5Z3a2Lo18opmYm8RIMRrey2dWljIoQihCKEIoQihC4RUXNa7UITTWB1iqj8E0/wATCmHpu5gwwKk6EEHloe4MioDAn/r2/KC6RCql+EMKBATKBtDNp/8AKuHASZLvb8qt+no6BvuVjb9q1bxF1CSyIxA03MDf0JIPdTWbi6T2HIw9fdU2imyoQ7QKVfxCsLRRG0uiSYk+R99Y9ANh6ic7uy3OCR/H6jqdqtOqB+QtB/l9D1GxOWYDMFMTDgHSGB19BIB9zSSTDXHZad46kJrQA4gc+R6gruKNu5ei0Sjn5j+BmjRXUHU6ETvOmtODXMp/uCRs3jl1Ci4sqVYpmDt3E7j99dibuNBKPbFtvlmfKTAMK+XXQjQwe1QyEQ9rpGunyJ+JHFBd/RzYOmvwY+YPBQ8Rwi1IL5Z5ZiJ9jlp9PG1T/AHyH5SH4SmP5GOZ/C7grNuy6swF62DJQNJ26HcTrG3LQVbw+IDng1Wn01Su6bTIIIcFtLPxXhSAM7J2NttPdQR963W4qidqtDE096t8JiluqHQyp2MET9QKeCCJCc1wcJCdIoIldXa6hVvHLBZAQCSpnQTpz0326c45TWR21hnV8MQwEkREdfG2FZwz4dB2rIXWM67DvoY2g+ukctK8iDOpvx1HNa7Wt1GpS7FzKuhknt5R3k71Fwc506edzwsuObmNx9/wmQ5+WTJOhnT6zUyGgZoU4GquuCYBWMNpH9PPrrGnpVvszBsxlU94XZRcWseE3H1KpYms5tx7rSW8OA0iAAsAAbayfrp9K9qyk1n8RAAgDcs0vJEFOhR03qcKMldrq4qzH8GS65Ykg6bRy6yP3FIfQDzJVqli3U25Qmrfw5ZBBOZo5E6H1gCuDDMCmcfVI2K2RAAAAABsBtVgCFTJJMlKoXEUIRQhQ+KcOW8jKdCR5XjVTyI9/wBaVWpNqsLHbVB7MwUh7KlcpUFdNCNNNqYWgiCpQIhda2CQeYrhaCZUg4gQl10riYa1VJ+HgSphyR4dI7kkwF2UkpSzSIK7Kk2tq06E92JS3apdOXEUIRQhFCEUIRQhFCEUIRQhFCEUIRQhFCEUIRQheZcYw95rl+86FU8ZkmIEBiiRzMqoM9W9BWPimPc9z4sLLLqB5LnEbfwuYW6WFtSNBc3BI2tufz+mlYtZoYXuB2f+wVmi8vDWkbf/AFK7i7gkOrgshjuRPT6z13rlFhgsc2xvyPX2RWeJD2uuPdMcCvTmVhkeQQRtIMgr25+xB2puNaW5XtMj77/hQwbgSWmx+3Uqc/FmS6wuICjaOu/LRgDodNO4A6Uunhw+mCx19n26+qa/FFlQh7bHUfXr6J1LGbIbT5QwPkJOWdCANZXTNpMCNtqST/IPEkbdsekHZsninBs5TTMA7Nn3Fp2wNyTczgwUAPWCw+3m+1QGQ/2PsPx7rrs42fX8+ygX8IxllCHtb/xVynXY3wuJ81TqUHnxADyWq+CeLl0/h2HmtKMrDmgMCRuGGg7xOkxXpMJW7xkRomYapIyHYtLdUkEA5TGhiYPWOdWjpZWxAN1HRbw3e23cIw+2c/nUQH7SOvNTJp7AfX8JRtXTvcAH9iQfqzMPtRDt6MzBs9T9oWW4xlzsyktpDMx+buAIA1gSANBXje1cRSrYnKz+tid5+wuOJWphgcoDvLh1xVbZulRI58iJJ9+f70qg9gcYOxWntDrFXnDXstpckGOpy/YA/U1cwH6AO/fBB1km08A36+qoVm1G/wANOuJWja8qpm/CB+969sxwc0OGnW9ZjraqJax4dSc2XeABJ7HvUtUsPBCjJcxG+af+IohQl6n4LElpDCGWJ6azH5GuTeE5sluY9dSpVdXUUIRQhFCEUIRQhFCEUIRQhFCFwiuEA6oXAtQFMAyuyuxU4XF2gCEIrqEUIRQhFCEUIRQhFCEUIRQhFCEUIRQhFCEUIRQhR8fYR7bLcXMkSQe2vsQRNRc0OBB0UXNBEFea/DNy5dVFFvM7ecAaASBqSdgAd+9ear4M1qpbT5eQKpYSsYAiTqtpwX4Zt2gTdC3XO8rKjsAfzrboYNrB4rlPp0A3+Vym+MfDCMM9gC3cGoA0U9o2U9x71HEYFlRpyiPgofQH8mWKxfEXYv51yOuhH3/WsWlR7kFip16he6SIIspPDsQuQo+gGo+s6dCDrVTFUn587evwrWGqsyZHJFlsQxzqlxh2QlY9AIq3+iaWwGH0+qQ2tWJzX+ifs2b126ERWDRJDjRepkiQPvRRwJd4Iv6W4qZqVHv8Pvs/C0nD/hl0upeN4C4u+RTBBjMrEt5gYHIbA8hWxhMEcPo7yTxSOYPJvw2+60taCeihCTdthgQdiIMGPuNqi5ocC07V0EgyFleLYBlJEFULeU76RtO42J1rxPaPZ7sJUNVjP29BefXbqtXD1gb6nak4jhxCo5WUAkROkR82mg5ztpSD2dim0BXaJDrmNRzXWVwSWg360UWxhWUAy2+pykqdYGu0nTnNV3U6lRucUyW74PzzTXVGuMf6tRwxSUK3FbX+udR77elew7HbXbQy1wc3EzI9bRu81k4gNJtEJ23gFU6T6VrqsGAJ29bciFYL3yyfuY+1QIcdqc0tGolcwmFCAwSSTLMxkk9/8CutaGrtSoX8BsAT9SS0UIRQhFCEUIRQhFCEUIRQhFCEUIRQhFCEUIRQhFCEUIRQhFCEUIRQhFCEUIRQhFCEUIRQhFCEUIXGUEEHUHehCjYDh1qyMtpAg7dttdzUGU2s/iFBjGsENClVNTRQhV/FeD2sQPOvmGzDRh78x2NJq0GVR4kupSa/VU3w7wK3bvXQ8XCmXKSNBObWJOug1qth8M1jzN4SKNENcZvC1NX1bRQhFCEUIRQhFCE3fsq4hhIkH6EEflS6tFlVuR4kfYypNcWmQlkUxRQqgCAIA2ArgAAgIJldrqEUIRQhFCEUIRQhFCEUIRQhFCEUIRQhFCEUIRQhFCEUIRQhFCEUIRQhFCEUIRQhFCEUIX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2" name="AutoShape 8" descr="data:image/jpeg;base64,/9j/4AAQSkZJRgABAQAAAQABAAD/2wCEAAkGBxMTEhUUExIWFBQXGBkaGBcVFx8eGhwaHBYYHBoYHBgcHCggGB4lGxcYITEhJSkrLi4uGh8zODMsNygtLisBCgoKDg0OGxAQGzAmICY0LC0sNC8vNSwwLC0sLCwsMCwsNCwsLC8sLCwsLCwsNCwsLywsLC0vLCwsLCwsLDQsLP/AABEIAIUBfAMBEQACEQEDEQH/xAAcAAABBQEBAQAAAAAAAAAAAAAAAgMEBQYBBwj/xAA/EAACAQIEBAQEBAUDAgYDAAABAhEAAwQSITEFQVFhEyJxgQYykaFCscHwFDNSYtEHI4Jy8RVDU5Ki4STC0v/EABsBAAIDAQEBAAAAAAAAAAAAAAADAgQFAQYH/8QANxEAAQMCAwUHAwUBAAIDAQAAAQACEQMhBBIxQVFhcfAFEyKBkaGxwdHhFCMyQvFSM8IGJEMV/9oADAMBAAIRAxEAPwD3GhCKEIoQihCKELAfHvxHds4m0MNcGe1bdriHVCGKZVZZ3hWOhBAPIHWpiK/dubC3+zMBTrUHGsLEgNO20zHC4G7zCrV/1UuwJwinqRcOvWAU0PvXf1N9FYd/8ebeKnK35XpWBxiXra3LbBkcSpHT9DyjlVkGbheaexzHFrhBC4Mdb8U2c48UJnyc8kxm9J0okTC73bsmeLaTxUiuqCKEKv4hjMly2J0nzeh0/wAn2rFx/aHcYujTBsT4vOw97+SsUqWZhPorCtpV0UIRQhFCEUIRQhFCEUIRQhFCEUIRQhFCEUIRQhFCEUIRQhFCEUIRQhFCEUIRQhFCEUIRQhFCEUIRQhFCEUIRQhFCEUIRQhFCEUIUG9xiwt5bDXAt1hmVWkZhJHlJEMdDoDNRzCYTRQqGn3gHh0n7qdUkpVHxJ8Q2sHbD3QxzSFCqTLROXN8q+55HeKg94YJKuYPBVMU/KyLazsG/efJeJYfGlr73GjNcZmI5SzFiPTUisnENzNK9u+iBSDBoAB6CEviOEy6KCQTmHoRp+/WlUas3dyUaNXNd3JO2MRiMKp8O9ctTByqxAJIEkjYnfXtTqeIJMNKg6nQxDvGwHjF058J8Va1j7N1mZi1wI7MSSRc8ksTqYJVv+Iq1Sd45S+08O1+Ec1oAi4i2nRXvFXl4VBoQsXj7sXgYgMWBHTWvnFc96+qcsGSY3ayFtUmzTjdCt+E41UDBydTIOp1gAj7CtfsbtalQpuZXJ1kG5m0Rt3KnXpF0Fqs8Bi/EDECIaPsD+tejwGNbi6XeNEXI9FWq0+7IClVdSkUISWcCJ57d6i57WkAnXTiugEpVSXEUIRQhFCEUIRQhFCEUIRQhFCEUIRQhFCFwsKgajRtXYXM4qPfM3ogrhuConENXcqT41LOKHX+oypJv9qWcYdgXcqSbxpRxbt3uV3KkeKaUcRUO35UsoXRcPWpCvU3rmUJQummjE1N65lC74hqX6h+9cyhdznrXe8edqICJroJQlA1MOO9cShTWlxXEqKmAULtSXEV1CKEIoQuExQhYn/VnAI+EF0/Padcp5w7BSPrlb/jSK48M7lt9hVD35pH+LgZ8r/jzUH4H+PAQLGMeHEBLzbMOSueTf3HQ89fm5SrA2Kn2l2Q6mTUoiW7Ru/HwtxxnhiYmy9m4PK4ieYPJh3Bgj0pzmhwgrIw1d9CqKjNR1HmvCv4Lw7lyxdgOjFZ5SDG/IHQg9xWRXzsMjYvdmrnY2rT0InrkrXCWCQqvqUI3522O/cBjM/3Gs+o/Ut2/P5HwqdR4BLm7fkfcfCjfEzElmiFzBQfQNI9jTcAABG2J+E7AgCG7Yn4VZjsGyyVIDS0eYCCDpufSrlKqD7J3eB9MgjZ9F9CWr4ZQ0iCAfqJrU75gEkr5+WmYUTid0hcyPBHIQZrH7WxRZR72hVgiLCDMmOKbRaCcrgsvxMlgW3IMn9a8jTqufVLn6u+Vq0IacqZXEkso6c+sxr9D966aQawnepmmA0laDg2KCFlb8RUD1Mj9F+ord/8Aj2LYxpouNy63GR+PhZ+IplwBGyVc4m7lUtvAmvSYqsaNF1QCYEqkxuZwCp8fxGWVrbEQNffkRXlO0e2C6sx+FdEC/nsIO7/CrlKh4SHhNYDFk3lZ2mZE8hI0/wAe9R7Jxr347NXdJIIE7Da3DTZtU6tOKZDQtCTXs3ODRJWcuBx1FRFWm7Rw9V2CuzU5C4u10mEIoQuZqjnCIRmoLwNV2FzxB1qBr0x/YIgo8QdRR39P/oIylHiDrQa9Mf2CIK54o61wYimdqMpXfEHWu98zeiCjOKO9ZvRBRI7UF1M7Qi6SVHWoFlI7V2SuFB1pZosP9l2SueF3rn6YH+yMyPA70fox/wBIzLn8P3rn6If9Izo/h+9c/Qj/AKRnR/D965+iO9GdHgHrXRhHb0Zl0We9SGFO9GZd8LvUxh+K5mSvDqYoDeuSuhRUxTaESlVMCFxFdQihCKEIoQvPOK/HuLwtxrd/BLOZsjB2VWWfKR5WDaRsfYbVXdWLbEL0GH7Ho4hgfTq222uOdwsx8WfFV/GottrPhWpkqCTmPIsYGg6RvryEVqmJD7StXA9m0cKS7NmOnLlcqvxV3FXxbtXLr3UWSmYyAQNc3MmOZnQ6aTSHYoZZcdFYpMw1DM9jQCdfxw9PhRGZmuHxhrAU6DTkI/Kec96XAawd3z5p8BrB3Z481f8ACPizF4D/AGTF60B5FcnQcsj7gf2mY2EVaw+LzNkf4s2t2XhsX+43wnbH1CpsXxQ3sRcu3gAbh8wUaCAABB30AmaVXl/ibqr7MOKVFtOmf46cdqm4Mm2RLE2mkQDIKkQ0ex2Oo0qhUh+zxKvUAqAwPEPnYpWJwBdQGaMjosRIME69swddaTTrd2fCNQTy/wAgpTK4YZaNQTyn7QVn+K3QWGo5n6mtLDtgLRw7CGrS8F47iv4dMOMV4aERbKWWe4FA0thh8ojaASNIPKmPxjmgtGzyWXXwWGbVNXu53y4Ac+rcFaXPhIXAH8e+zrB8Ri2Yaf03Fnn7dqya2NqgE5Q7h1qqv/8ASLCW5WgHYIj2Kt7tlQoljoIzHcjbzRvNeebUJeco1Mxu5clTY50wFAcrlOWSdvaZ99RvpVsTmv115qyAc11LwUhSdyCre4Ct+dL7wU67HbiPYpNW7o5j5CveNY+FYLzWQSdvbnpWt2jj2veaLQYcBqTa97SRpyVDDUZcJ3qixd3NCDn8x6dqxKTMsvPkr9NuXxHyUsWszIseUnUTEgKTEwYmAKb2cynUxA702uUhzi1rnDX8rQ2GtsPmIPNTuD0I/YPKRXre5w2veHryWbmduSP4i34vhZ4fLnjqJI366HSjuKP9akdeSj3viykXUPinFbNhgrsxJEjIs8466czJ6GlnD0h/+g9PyoVMS2mYcE1wPiTX2uSgtouXLmbzGZ+ZRoPlPM+9QpMp1JDXi2+0opV3PJlsfKuPC/uFP/Tbc7fVNzcFwgjn96W4OaP5e66EilTOqku0LiBUghdFTCF0VILi6rdD9PvU2uI0K4Qlhj1NMFR28rkBdzHrUu8dvRCM1SD3b1xKDVNr96ISpHemBzeK4uyKmHNXF2RUpahdmpBwXF2pShFCEUIRQhFCEUIRQhFCEUIRQhFCFX8fwaXsPdt3NFZG1iSumjAQdRuOdReAWkFWMLVdSrNe3UEefBeE8PvXCP5igcxc1E899vWRWLVaz/m/Be8rMYDofLr7q6wmKtrsyZ5B0JKiARy1Hzf3VSqUnu1Bj369FRqU6h2GPQ9eif4jYDBXIyuNATqpECPNtqDEGJGhFKovcyWgyPf0+yXReWktBke/p9kviOED27ZbSCsx+EmNvePYnmAajQqlj3AcVyjULHujj59dWVJx3AZGPWJ/6gNz6jn1GvIzoYStnb1b/fwr2FrZm9W/35ttXOFhhIDieaNH110P7iu1yDBjzXcRBgkefV1ufhzhRvgPdUqijKRBUllPlKnoFMTrqPpUZRBJOzZ56j1WDjMQKJLWGSb77HWfP5WnscOs20VFtoFUQJAJjcyTqZOpnepVXxqVmOr1aji4kyVXcTwirJW2jECVXIm+g0aARtO+vWqL8Q1rw1xidqsUajjYkjeZKY4Pw5AzXbqWRc0gKCGET803GDGf6du80w4lhYcrrDWSPbS34CZiK7i0U2Ex7eVhHmpvEMGGBIIKmNuR02rPxFIM/epmdJ3X/wBg8UijVLTG1UrWQph5AOmYbH16EGD7e9QD8wlvorwcXCWqXg5iYjU6dI0j2iq9aJjkq1ac4hRHxJbNzz+VewUAD7GrTmlzg5xuNevJWRTDY4XPmlC1nY5GA1JO8ySe3sNfzqBfkb4xwXM2VviCmWwUgDM7k6AnmNeegFLotfVqjuxEJDodJMAK6a0zAN8lwD1H/SY+Zf8Avoa9A0nas5wE2Wd43dD3rcgq2V1cT5lOhBDDlqSGG4J7gdrEsp5mnS4VKvBqNB2yqzDWiBJMsdWaZLHaAzGSAAPMT6dkVamd303cwJ9I5pFNhaL679/In5nkrPgHFbNp7hfMCYAYglYHIZdN+k+tW8Oe7bEA8+vlSpVqYcS4kfHtZX2G41ZuMArrqSBJgkg7BW1/zTXiRMAcv9V5lRj25g7gpwpamoXE7xXLlMHX6UxglWKDA6Z0TdnFOYLQOnel1CAbKbqbBYKel8HnHrUmvCrFhCi43iaoIUhnOgA29z+lOA3ptLDucZdYLO8U4zetgtmMzlAGg3OgHPY0F7QJWjSw1F8NAVcOOuuHZVuN4hZj6K5zMwPUsxG81XbWMRzTxhGOqhxFre1gPQLQfDnxE1xjbvBQd1YaTBA1HLrPenUK3eWVDF4JrBnp+YWnFWgstRMRjwrZYnrr9q7KeygXCUJxFTuCKkCuHDuCdONWNNTUsyiKLtqQmKPagOKkaQUhcT2+9MFUpZppxbtSFVQLU6DTwZEqCQWpRqE6KUIqMoXc1TzlchN4fEBwSNgSPpSsPim1gXN0BI9FJ7Mtin6tSFBFdQihCKEIoQihC4xjWhC8K+N+KJcx117cKvlUGIzZVALEHfWRPQCs6sWucV73szDuZhWtfc3O+J2dbZUHA47mb0dhP/6iqlSmDZrZ64lOq0dgZ15lSrOOAMrdEneA+vqMmvvSXUSRcfH3SXUSRDm/H3VnY4gkRBQzJYKMpPL/AGydBryy+lVX0CTOvz6/6qrqD5mZ4bfWPvzWo+G8Il+4VuIr/wC0YO4BYqAYPmU5SNxTez6TTUc07QfkX8t4Ky8ZVdSZLCRf49iJWf8AizgC27pliCIMqsyMsnn6/Q9alTc+g80XX09/zZaOAxjn09Nd54x1+Fq/gxicEgtXA+VnGYrEyc2xmPm7+tFdtZzIpENPG/XosntEAYol7YmPt9FKxNy4dG36EafUb+1ecxTq8hlc8dn0SmNZqFXtimX5kjuDp/ilii1w8LlYFNrv4lRMQ4LZoYTzjY9QQdfSrFNpDcpjrenMBAyp+zjSJVtehHPpP+aW6gCJbptCg6iD4mrtu54ltlb5hvP2NRc3u6gc3Qrjm5HgjRNDE6QdmEz0nRvuDTDSBObd0Pop93ed3QSVEKNCMxOWOQOWRrzIj2PemEH+Wwe5F/aV03drpr79c+SlWcCFMyZqq/EFwiEl1YutCtOGYU/zGOpzACNAM33Jyitzs/Dtp0w8akKrWqD+AUb4huOih1vMokLk0AYnnmAzLA13jSrzx4TH3+Vm4pzmAODuEb/PUKhfDCZBgxLEHNpmBIzEmRBzMNOXWqDqzv7X3Ta8cNuweaq5Nxjabz88LnyTmWWyQTzMgFQQdtCPrHrFJzQ3PPLUH3n55SmZZOX12j6dbkplJkxBHTeOUAxA9zXA4CBsPWyb+iCCZO0dbdnqkorLcRxDFTMHf6ZR96sUa7G/yFvb5Kjkc2oHaxs2/A8p2rT2+M2yAf6jAEjeCSPWAdOxq+GSJC1KdLvBmabKPeJuNOg5R0H61IuDLK02KYhNcT4Wt5VElHQ5rdxfmRhzHIjkQdCKQ2oWknfquMqFpnfrxTNribW/LiVyEf8Amr/Jbvm/8r0eB0LV0sBuz02/nyXSwG7PTb+fJNWVm4I1GaQRtAM1Zcf254Kw4/tzwWd4qh8W4oYkC40CdmdpzAe+tUHOvB6srVF37YMXj2FkjEFICrqQCG6BQZE9pLadI9kMzanoqTS6VJ4Rbi4WLAZV1ncz67AQD9KvYQauXKv8AANVosNji6DK5KSY9iRp96vAgiQqLqQa64unkqSgU+ldUCn0rqWUi/icpH68521rIx3aTsPWDWtmxnZugg+qGszBTcHeDgRvGqzr3HetPDYiniGhzCN8bUmo3KVNsrNW6bMxSHGE/lp/dgCyXKRSF1QsRxDK8RI0kzyMa/nWTie1O5rBmW1pM7Dt+U9tHM2ZTXGMSykIPxD3meX5UvtnEVWRSp/2B52I0UsOwEFx2Kqw2P8ACfWSI+WYEkD/ALVnYKv+kdNyI0m02v8ARReX1JMLTWGOUFhBiSOnavXU3OyBz7Hbw/xIIvASnuRXKtYUwNqAJRaeaMPWNSZQ4QnKsqKKEIoQihCKEKDxTh2HuofHt23XmXA075j8vrUXNadU+hXrU3ftOIPBeNcfbDWb5TCOt2zG5BIVpMqHH8wARrrvEnWsuvRYXeEnrmvaYUV6tLNiAQ75G+Dp1ZMJiT/6lpfQCfuSfpVQ0x/ySpmmNzj16LR/BDZcZbOdnZsymBpBUnUkA7idvepYd5FVoAgaeyzO0hmw7rQBHz19lffHN1Eu22bdkIMGdjpKbEeYmZB035VHtCkXPBbr1t/1UOzGvfTcG7D1fy4qR8EqvhXShBDXJ8u2bKs6HVTsY/Ol0M2SHbEvtIuztDtQPaT6q0xWBDHMWYHsRH3FVcRhqdR2ZwuqrKpaIgLP8Xxgt22YMJA0BiWOyrHckCsTCUO+rBoFiddw3+QTqtUUaZquEx87PdROEYVigZ3JbXNlEGd9OnYRVvHVWsq5GNtslQwGJe+h+5cyddiduoxMlQF/uH5ldaS1zRYG/D82Wi0tFgb8PzZRsLiw8sJEmBzBXkSN9Rrz396sVqBpw0890Hhy02KthMR+oY42gEjy2HqEXryKhckEJmgA/NoCAOcTMnvQyjUc8MgiYvu48+CXX7So02OcHSdPMda6LXYfgubDm3cIzsS8jk3L2gfSvRUez/8A6vcv1uRwOz8pBxcVQ9otEKovYC/ZJkF0XUnlHbWfasLFdl1WSS2w2jTr3V1talVA2EqThiS4CnzEEgdYEnSs7BUq76o7nUTy0089OpSXwGknRd4hwt8SEITJlJkvII02AI1BPPsN+XqWUa9WlOXKdxWZi6Qc5o3Xn6KNxTCC06W4WCku7TqWYg6D00Haq2NwzaAYBc/JHwBp533pX9sto2zx69lV24zBH3bzDTZspB9dhp+xTg5S4aCx5T1dQEZg12pv5wm8XKE6ww0OhCn0O0Hkeo6gxKmM1th9fT5+IKXVOS+0c49er8Qmr2IAn/cRxEeVg6gid1Gqn9RtVk4QtiB9Dfr8p2IpVqTZeLEWOo+Nu/RVnGDdRrAAyOC1xFO0jQqR3GkA8zVxn7TTmMhbnY1Cuxjs7R3Zsb3bxFiI33/Nl8J/ExvXvDugKzKMsTqwkt6SIIB2g6mpV2SyQtDHYHumZmmRJ/C1tu+rFlDAlTDAHYkTB6GKpQQsstIAJGqcriiqXilnDWJuGbbtsLTFWY/9KkBu+aR1pwe8iNisUzUqQwXWQuF2uZyxM6nMAG10WXRV3kiQs7Ut72EER1roVpBoYA0HrgrBb5tnKbQXzCYGblmkc9fTnNUywVBmzTblw69EvLmEyoxZTMLH4vlJOsxqRrttoPXkyHCJPDUdfXkmgnaUWL724y3GABkADTbXQ7irDazxYKRDamoWr4RdLWkYmS0knTqemgrSYSWglZtYAPICmteC789qp4nHDDuhzSZuI9+UJME6IONAJn110qo3tlpefCcuw7dNCOa53ZITHEroKggx2O8jUR9KpY19OtUbVpbbG9weIOnMWPzOi0gwlcFxGVwxkwWDGN5B2HqF+lQwGJZhMSKj7NIi1+XuuYlktIHCOvVaXAYwXM0KQBAJPWJj6R9a9b2fjm4tpexpA0vtPksyrSLIkqUavuBIslKHxHEeGoIImRoeY2rK7SxH6WkHNIzAix2jQxt2p1JmcwVRI+YGCpB+3X6CTH+K8zQGaS4a9QeG5Wa0tI2JV++XKkgiFABGpncN+X3phrPxFRveD+IjmRF/MLhhrbbUnDWg90NIyJBJO0dCdiSf/qrGEpipXzEjK25Oy33P1VfMQDe31Vzh+JrcOVQeeuwA6n16VtUu0KdclrAdvAAbzO/YL8YUANqcpCmuhjEUwVHBuUIhSbUxrWnQzZPFqlHVLpy4ihCKELyv40+KMauKu2Uu+FaQgA21EmUVtWaTOpGhFUa1dwcWgr0eGo4GjhmVqwkuteYFzu2W2ysxfS5e/m4i5cMyPFckT2kkD6iqL8S7dK22OZS/8bABwH+fVPWsA+U5xbYASJ+YjrI5RzBqs6u0OGWR8dcIUHVmyMkj464QmRYA+RinZtU//pf/AJUzOT/ITysfsfZTzk/yE8rH7H2W0/03tP41wtaygWyJjScyxB+U6ZtqsYLLnOUzbrisTthzO7aGum/09VN/1CwoZrJL5Qcy/KTrKxrsPmO5FRxodmaWiddvJJ7JqFrXgCdDrz60Vz8PYVbVgIgMBmEkQWIYqzxyBIMdgKhECFSxdR1Srmdw8rSB1tUjH3wltnYEqoJIG8c6rubmMKs54YC47FjeJ43x7pRVAw9sgjKIztkkk7aCSoHWT0iL2tos8J8R9utqzq1d2IqZf6j3t0ApHC/5t3QHQCSNjI1HTYj3rOxVUMwwGUHNv2bbcVbwJd37wDbaN5THFrpe4ttGOk5oPMiI030JkdxUcBTaykalRo4T6+Wz3KjjqrnVBTpuPGNnX2URMNLwB5YnTmBp9yPvV51WKcnX4Jv7BUG0pfA0+QLe5XcTaQZpGjHLA/pGjEfce9doPLi2dlz9Aiq1rZO+w5bSvTMLiFuItxDKuoZTBEgiQYOo0NemWg1wcAQu4hZVh1BH2pWIp95SczeCPUKbTDgVU/D+H1ZypDEx5hBAEADtqCaxuxcOabfEL7VcxT9Gg2V1W8qSovirDlxbMAIrS7812y6/06kn0FUMfTc9oygbp3A6nl+EmqJidBf7LO4yyhvIq3ZliweNRIfkepMf96yKdFmdzWmW6bt3U7VwgPqNbMGZ+U014qRab5lETvOsZTPIgKfek1qBDi4b/wAyPdcz5D3TtR78POxWT41wtc+eNTJIUdPxQNVIJGn2rSo1/BY8p6vzW52J2lXn9G9uZuw28I3GdnDUcRpFCXEujOxcxoXktA6EmRH7ipOe2qxep/bdThojlp5p7iGGzBbiAgsVUcsrSxMdBqPpHKlUahacrtkn4S6T4lj7gSd8iy23wbhEtYYvtnZnJY8pKgk9IWfeo1XFxErF7QqOqVo3ADrzVkvEc/8AJRrg/q+W3/7z8w7oGqOWNVVNLL/Mx89c4VBxvgzqLmIa6A5jQLm3YALmbkJgeUV0lrrEK5h67ZFMNt11qqnC4IXGbOz/ACx8x1IXNBiNNZA7Gq76xptGUD04xtVl9TKLIwWGVXIdnJ6TIjTaTIIBjnoe8UVapc2WgdfQ+XshzjFgpF3CDOgFwKG0DNKle39w5dPSo0XZpkfUfgoa85SS242daKzv/Cy7tdJY8woHLfnV2izNbckNxzjYNV3bGgq+qZTjJIiJ9aqY3Dd/SygX2XIg77fGihMGVXYjBxMCTtln9Z+015oipTf3bxfbF7xpab71YZV3pDKwUgqSPXY+3770oFpdIPXmgZS6QUmzZZonNB5Dtp7025MMEu4CVJzw3TVan4fsFQ0hl2gEQIA0Ous9favT9g0H06Li8OBJmDpzH1WVinZiFb1uqoqj4gXRSYiY5g69CP3p7V5/t9v7bXkCAd2/jsHPgreENzCqMJZADQ2dCSIcfKeYPTrMR+dZFItIBH5U64dmk7fTmgu0jc5o9JjXuYkiAJ3pgZE9bAPokFxkQhrUZizGJnLsT0Mcx+WveluENuba9clwt3q64LhyoYlQoaIHOAOf761vdl4d9NhLxGaIG3z+yg7cpd4a7U3EsAdYKTSkCaS3MCCPJdWTxXxTcGJBR81iQCAu4gZz1JGpFcPaLhVAJsIn7rUZgGGjDhD+fp+VLwHxa93EJaFqEZmEiSY1g6CF/DPvrFWaPaHe1QxrbJNXs9tOiX5riOHW1a2tJZarfiLiyYaw9x3CGCEnWXg5VC/iMjbpO29Re7KJVnCYZ2IqhjRO/lt5LxCwbt241xwzu5LMcoMk7mCNPYbaVj16g1J68l7esyi2l3cDLpHDrerK5bZU0YKDMpmnURtEld9j+ulIFrnyRJ3/AH0nyWSykaLv2fENx2cifi45aoW9aVDOZ9dmIUA8zAk9BuJ9qCyoXbvf7fhWKVR1Z3hsRqNo4GY+o3GCuYXHEglAtpRuwXWOzNLT01ofRgw6563WTqlECzpcd0/aAtt/p2bjtduE+Qquh1Yz8pk6wAG9c89K0cDSySOutVidrim1rWAXvy4+vtEI+LbL4zELhUtkpbAZ3ZTklhzb8UAiFB1J5ZZoxAe50NsN6MA5mFomu43NgBr+OZ0HNaXDYlGzKj5jbORuoYDn/n16Up4hY7ageTCrPirEhMO6xJuzaX1ZW1PYAE+1V2jxTuulYp4bSI32HmFmrNvIVXclidP7Qp9T5svtNZ9R+cF3AD1n6SqtNmQhvGfSPrCjY26wKrbzEkgHK0as3mJI3gU6lTaWl1UCNRInQW1SqlRwcG0iZ2wdSU5YTIpj5mOVY+g/z/7ajUcKjhOguevb1XWAsaY1Nh17+impb0yL82xP9IUwPcx+vrUc++d2m7fIv5D8K21tsrdfiPr/AKoTYhLi5gQLaErAmWZdIkgafXc1aYx9N2WPEb30APIqtUc14zE+EWtqSOa2XwZeuNhlDrCp5Lbf1IogGO3yzzia9LQe5zAXJuGLjTuNNFe01WVxVA2qLGNbogmV2pIUHi0MmQ6hhqO37/KquKfbKm06YfObTRZ+zwpUJaSTshIByjfSd2nn6e+exgZptU6OGYx2Y33cB1tWA42LuGukXJeSWW4zGHmMxgbQTBHLloRTcme4PsvQDs3CY9pfEGAIGrYmIO879oEHaktxgPBLIYEFpPfSAZOmn+arnDwIAPJKwXYzsNWc4yZAymBOpmdmwX+yWnE88QhaY/r0j8R80DsKWcPl1MenpotI4fLqY9PTRSrNkZvMptq+nzD2IWJBG++n2KnPMWMx1r1KU95ixkjh9eOnFPcC4jYRls4vN/t+W0W1swNjlA+afxNPYirhl7c7PPek4nD1XA1aW25jW/05eYW9VgRIMjqKqrGVL8W2ybBYMYUrKj8Uuo1PaZjrHSpNVnBkCqJGqr+AWBDEyZmRyPTXkY+1ZGOqkEAcOuUqxiXEEJzFcOBVioJBUFDzDKIj3EVGliYID7EGDyKi2qQYdvuqbMNA2o11k7CJnodfT02rQg6jr7q3caJ/gl8reVJYKZhcxKkxpoQP3FXsM7xarmIbNPNafdaxKvrMKdzgRJiTA7mDp9jXUpzgNVG4hxIJ5VYZpAI5iew/WszG4moCadMEbSftz63iDatLOGE30gaqvCM/m3JG5Ec4jTesAua0wets3V9z20xCseDWZedQSNGXcCARPKPm0IieVanZFQ965gBiPQyfkfCr4k2663LS4e+VhXjXZhsSeRH4Ty6H3ivVUngDKVmPbNwpc04uAMJSReEgjQyOe3vS6pBaWqTbGVSf+GMPKLkO39IGUDmWn5ugGknsCR52h2K2mBmeZ4WH1n2Vp+IB0Hr191CQKnkgiNDrMkc9dd9RqKzKuINOq6m8aWUu4tLUh1uOYWW02B/OT96jTzYh+Wlc+lkpzHD+XytPg8+Rc8Zo1j9717LD953Y73+W1IKeinEAiCuKMcUhlQrncRkYdtyAB6zHeutaAICllOq834xhPCxL21MCBClvMCwmC3pl+3m1mvOY6kylUgc969Dh6hqUg93UdfhIw965anwiUZgFbJqxk6ciw1P4Y17ikUMRUaYY7XqAmOax/wDMSBe+n29V6NwYYjwV8cr4nMBdukkNBPcQNa9PR7zIO8164rz2I7rvD3WnXBYf4o+F+I4q819nw4VQRbtlz5V97eXMYkmfeAKVVovqa6c1vYLtDBYekKQDpOpjU+swNn3WCwuLDCbl0kckB0/9uw+ntWa9kWpt8+rreqUi0wxvn1dPnGBjLHKoGijc9v7RJ9frNR7ogWuevX4UBSIEC539a/CLilvPdORI8qjeOQA/fuaGuy+Cnc7SkVKDHQKf8x/Yaj8cDIO5MNjAQJHlXZBoJ/qPX99qZ3UXB11K41z6Jitt/vs5H/nztxmy9Y+FsN/A4I3cQSHch2UCcswEtqB0H3ZtedXmNZQpSbb157HVP1eJyUdBYcd5PWkJOF+IktLca/fDLJdTlOYKSDAQCQATEkn11gU21wSRMibfby39AfgnVS0UmQdDunn1y2nPLfy4p3s3cq3R49p4MMtw+YEEcnDaEdKTi3FgDwJ2Feeq0KlDFOpk5T1IUXia3fEVrzvcZ2hST5VkHRVAAXbpNJp4htZpy2i5VauyqHDOZnTcrDNLXAdAPICTG5zGOZ0KCP7azgCGsIvt+g5aE+auEgucHW2fU89QPJGHTO5y6KghdOZ0zeu/2rtR2RgzXJMnluXKbc7zlsAIH3S1g5QglhOvJAwET1bLED8t6gSQCX6H1MbuEzJUxBIDNR6Cd/GNida2bY8ucyZOq7nckkc6WHCofFA9faFMtNMeGT6e8p7gnC/4m7muLCJvrJYnZZnQcyB+tbfZ+GDrzI5QqwYar5cIjzW0u3UtoWYhUUewA7fpW0SAJKtkhokrN8B+Khcu31vOlpRla0HIHkggiTuQVBPTP0pdOs14JVWjiQ5zg627ktQjAgEag6j0pqtrtC6mrmHVjJpbqLXOzFSa8gQEp7KkQQIG1SdTa4QQgPcDIKy/xKMNZh72XyyVLgEgnko3Lacqo1KeV2Vq08G6tU8NOb7vrwXn/EL4xl4PFu2iiFVj5iCd2K+UHtJjvVerW7tsAEr0FFpwtMtuSfQet1LlLCyggxOUNKnWJ2H10J5RvWfDqx8fxdJ8VYw4/cdenwo5bMzGdQrAT08ygAbR5x9KZEADl9D9EwDKAOX0P0ULGXGa1nUBgvlZTzhRBjt8v/GrFNoFTKTfUde/mn0mtbUynU3HXv5rccFecPba3d8ZYgt8rSORE6ECBB1iNTzxsbSqUahc2WjW2g8uOtrcFhYgfuuD25Tu69beSVjLwcOjBoZdeR05H6b1XpPqtdnDrnXcVxlPKQ4b0vB2ra2zkWDuSNWMdZ359uwrtav3jcjxBHofsio57ngOP2TeGYZogtMjsNdT9IpNUHLOik8HKoJ4DGZvEIkkwVkfnJ+1aLMbRflaZJ4DbuuQnfq5gQlYXgKAeZmJmdDA+msfWtpuHbqdUPxTibAKdjLrIbWVidWENz8p3I7/AJ1OtU7tmZY+Nquplpbv02aFRuIYkXSoEwACR/cxAA9QCfrVfE1/CMp6F1nYqu2uWtGm3mYHqEy1oygQEt5Yj8Q10nlIzEnoR7UKbTWzN3z5cfK3p6waCx7CzUR59XP0Wk/hQEIGrADQe+gHIb0zEdlAYbLTu6QZ37PS+i2u8l11OwGFCDvzPYTA9ga0sFhG4ZmXUnU70mq/MVOyAggiQRBHarqrzBkJWGRgoDNmI0zcyJ0nvESeZk6VKSdVFxBMgQuYm/lA0liYVep/QcyeQoJhRSsPayjUyx1Y9+gHIDkPzMmutEIUPGcLDZmBIcmR02AiO8b1m4vsmlXzv/udu6BGisU8QWwCLKVh8EiElRBIjcn8zV6hg6FB2am2DolPqueIKk1bCWqe58SWE8Qu4VEui1mmQSbSvy7lh/xNR71omTpb2lWxgar8oaJJGb3j8+at7VwMoZTKsAQRzBEg00FVHNLSQdVX8Z4JbxCFSMpJzZlAnNlgE9dAB6AUqtQZVblKfQxL6Lswvs8lzhfB0S3bW4lt7i/iyDeZkGOsfSuUaDabGtN4Xa2Jc95LSQDslWlPVZBoQq7ifA8PiFK3bKNPPKMw7hhqp7iouY12oVmhi61EzTcR8eY2rxjhHBL165eGFt+MLbEB2ZQIlghgkBiQs6aD3rONF1Sw0XtMRjKVJre/dlJGl/PkAtJ8Pf6e3b48TGO9rXS2IzmDuSZCjTQAd9KfSwwA3LLxfbbKRyYYA8dnl9z6Kf8AE3CMLww4fE2bKki4Va27lswKE5hnJyspUQR/UalUaKcFoScFicR2gKlCo7UTIAEX0MRYz7LO4ji1y7qFFmxmGTDhmKTz9BGpAAUDlLE1l4iqHnJsF+XL4TW9n/pv/CZdF5Fo4alpmw1ndZU+IxLXWZUUs919hqd/Ko9z6bVKlRyxwV6hiKTCG1fAQNDbmQdD5GVs+J8IFmxZAYPdsZUvMDsLiAKvYKUtADoZ5kmdS4I8/T8SvGdtPNd/fgQJMcideZPUBLw19WtzcEhNZ6ZdZPTTn+zg1aTm1Ip6n69adCrSqtdTmps+nWqTgnOQGIbV3ZtACxLGSeSzt2Gw1MqzRnIm2gA2gWtz3/VcouOQGL6knZN78uoCVbLH+XK24ALx5jBOqg9Z+Yj0Bmai7KL1ILt2waa8o09TsXW5nWp2bv2nlznX0G1LGFyg5WZFEn/J3knud6532Y+IAnrgpdzlHhJAUS5aJ3ZtdgT5j3P9I+varDXtGgHPZ5bz6cVXcxx1J5bfPcPXgnLeLu4cBbd1gzGcqgH7EHX/ABrVrD4t5kts1QcHUYa03OxHFnvPk8R2uMZ8vIHsBoN94qLcYaxdmNgu16dQBs3JUb+GhQIl21HYdv8AP06lffS4n+o+evzwj3MNA/sfjr8Kz4bi8VbZbNi4GYwMrgsqATsSwyiNx0AgVoYTF1algJGyetFMd5TIY0yfhbrBrcCDxWRn5lFKr9CzH7/StYTtV5uaPFqnqFJBNCFgPjXh1lrb4m74jXlU5Sp/liZQACBEnMS0mNzWe6qHnLN9o3A6et1v9m1qjXijTAynXjvvr5DyCx/D7qJbmAWOpaNwTBMnYCe3P2z6zXvfE2WxWa974m3XW1ctYe7dt3bqxkRQSW5kecgdwMs8uVWG0gInj9vupF1Om9tM6nd6fdcwwC22b5gV1PMw6zvsN4+u5koeS54bpf6Ho/ZcqS54bpf6Ho/ZR7eKCuQx8san1ZTm94ze9NNMuYCNf9/xNdTLmAjX7Tb6LQ/CD5VuKEAhjLj8XMAiZBAIg7EV2tQp4hgzifpyWbjhmcCTNvTorSJbzgwYbr+zWFWwFWk+Wxl2Cfm3ms4nIeCb8IoR5ln6T7zBqk8ySCNN112Q8aKOFYkgSI1gct509x270yWgSbpstAun0tgKTMk9Tt/k/vSosLnVWxYTqBPmllxLgpKIYkgx1jSvZAGJKiSJgKu4veTy6yytDRuqlTJPQaqar4oA0427Fk9oPp2v4gfMAjb7FNInbVo/WZjaNBNYznW1sOvuVTa2+mvX2CXbuOr5lKgnyjTSNCSOug5dR3p1Cv3Ilu7agF4fmEbtEYPEXUu5g+Z7jAENs3JZA+WJOsadKuYfFVHvgBRY6ox85pJ2b93KOgtnb771qLSKkJUgllKu3MqkwTAJgbnsB1rjnBokqCj4KyZNx4Nw6abKN8i/aT+I9gAI0XZpceuvdBU0U9cTWKVyh8Ngr8iwkTPMSNDt71JSYWg+LRNWMbsLq+E+0EypP9r7HsDDdhXQd6k6ntaZHv5j/RxUT4q4m2Hw7XAhbUKYbKVzeUNMH8RUe9cqPyNLk7BUBXqhhMbd8xePReSwfmdjyLDkXIlmyjQnMd/bnWI6oXSBtJPXkvW2/i0cuA0A9PuvR/hPjthLNjD3MRbN3JIhhCjNCWi0wXAIETPlNbVB7QxrSbrzmPwdV9R9ZrDln1tcxuOs8VqbVwMJUhgdiDI+oqysoggwUuhcRQhFCE3ft5lZZKyCJXcSIkTzoXWmCCofBOC2MJb8OxbyLMnUkk9SxMk/lUWtDRATa+IqV356hkqbcuRS61YUolKAleff6pYRH8C4WYMGKwSMoSCzNG8yEG/MVQr4kPEtF16LsOq5mdgHHjOgHystwPhF3H3CEPh2bYguRO/4R1Y7noDPMAoawUmy7UrSxWLZg2iRLzfr6LQ/6ccEVsPfN+yDnuZMridLYj2h2uCeoqVZ1wAsjtuq2rWDQZAHzdPcTwSYMtbsYgKLoLPh7ttritIyyWRS6TEanWDrpUQZuVgV67R4Xum2hk2+gVR/EMuG1TW5cykZtl1Jk91VtTsDJ2qkWB+JsYyiRz/0jzss+q9tOh4BIcY8tvsDyFyrOQTmui4x5KLbFB3hQcx7n2iqMECKRA45hJ9YjkPOVaJBOarJ4ZTA9JnmfKFHa4WxIfxrgthDFvwnGugJMr5uskaaU0MDcPlyDNOuYH625bVDvM1acxiNMpH0UoYgM7DLchIgC051InMfKeURPc66UruXNYDa8/2Atu19Y5Wup98C8i9o/qTffp6TxN7JeFDalbNwtJEkDSDAJzMNxB66xXKjdAXCLb/oDy91OmTchhm+76kc/ZHDsHdjOUUOfnZ3kg81ywIHaaliHsnLJyjQAQOcz9FzD0qkZiBmOpJkzu6Kce0ysTcY6xqmg0G2ksNZ5xrSZDgAwet/x7SmFpaSXn0t+fdV97HeGCFChY3beO5B6czVxmG7w5nkz1vHwqb8R3YytAjrctB8HcGuKwxDeQFWAQjzEMQZI/D8oMb+lb+GoOZ4ipYak4HOVrqtq6kXroUSahUqBgkqTWlxgKsxfFiNFUAkGCev7IrKxvavcCzdZjbfjorLMMDclZ/id13tXwi5rhVlUaCWKwN4AAn7ViYDFOOJzVT/ADgnysAI4K/Ra1lRmbSQfKVSYb4LSB4l1ycoDKsBdBGmk6GT3rfkbAtB/ajpORo1tOqn2uD+HhHw6tJKXQGPV80T9QPau5pMpDsTnxArOG0e0LJ3Fa0TburkfLod1Ilef4gI+lVqlI6jSfutQZagzsMifPanfhhh45Ur5WRkIbY5SpCifmIBIjoJqy0HLPn18+ajjQe7DpvIPrt4aT5q8w3DfBug2v5bLlZSZgrOVgSZI3HuOQ06FSfW71nj1HvOo+vqrZ1gQM2Y/wBP6nkK8zisY6s8ifBxtPlN1TBkydOKjWrTMJ31jU6d9J1ikOe1lkxzg0pf8OTKn5SdRygzBjsfyFRNQCHDX62+R9lAVARmHUfdSuH4W4WWAzL9wAdYY6N+9a9hhpqta9osbqFWoxrTda3+Ptf+os9CYPplOs9t61g4LEIgwVTcbwVu6C1tLi3hsyWysgcmLZVYep0+s1cThaddsOF+SXUaXXBgrK4eXEwRqGEamd+U/ikcxAFeXqAMdlBnUeX+QdRclLYS6T11M7DaE5/Euq+RBqPmBBIjaSd/zrga0nxO8ohBe9o8LfOZVtwjh6i54i3luGIbKNNdeZlT9K3KFFtOzTKfh6Tc3eB07+pWnGGI6Ve7lyf3gK4NqQ/+JXCkk1Rc4uuV1dV4pjKxYIC4RKetPPrVyhU7y21QcITkVZDSooKzoa6GlErFfHONW2Bh1tXB4sKW8wtRILKFnKWjtz0kgiquLeadMwFs9m0TUPelw8N4/twPLq2qxl2+sZjbLAn8BOhMSI5Rv+zWI1hmA6Oa22sM5Q6OamYXgd6+EZcLc/h31LoUz5dpUM/5idNqv0MHUkOfceSTUxdKiSDUGcbDMTxgdb165ZUBQAuUAABQAIEaCBoI7VtryLiSZJlLoXEUIRQhFCEUIUe7ZO+9Z1fCvJLgZTA4Lzn4r4fex2PFhJW3YUC5cI0UvDt2ZivhwO2ulV2+BsleiwWIp4PCGobucbDgLeQmVteGcPt2LS2rS5UUadSeZJ5knUmkOcXGSsSrVdVeXvMkqs4t8TW7ZNu3/u3QYIBhFP8Ae+w/6RJ7DeukZRLtPdUauKa05W3Pt5lZ6+qlme8/iXG+Y7L2CqNco5fczJrPdXq1T4RA61Jt9eCrvZTBzVDJ9vIC/WqcxNhbf8OxOXNcJgwNPCfWPcbye9KaXvFQa25/2b1aApva1hpHST/6u6unAptiUGe1zQaldY8nUT+Hly6Um1Yw+zt+/nx4+u9Mg0hLLt3bRy3jhs2bk3dukgXULHeNFO+40MgSBM7RU2MAPdPj1I87iPuoPeSO9ZJ8gfKxnmnLGMk5iGRog6EqQNp05bg6Edd566kWjKCHD0I5deS6ytJzEFp9jz6tvTuG4uGMHyv1Uj230b0INcfh3sFrjl1CnTxTXm9j16priGOuKwaFYHQSuv8A9ewqVCmyo0iSDzsoV6z2OBsR7qPk8bzCxcPe3mYflFWWUa7B4DI5R8KuXMrGS0zwumm4DiLkhLVwbEMVyEEGQfMRsQDvV+lSrSHZT16JIpPnwjTSRu5r0HhFzEFP/wAi2iOI+R8wPeI8vpJ9a1mzHiC0qbnkeMQp1dTExiysZSQC3yz1pGJLcmUuAJ0nfsU6czmGzVZfip3B0I0PZpkexga147F131KjWOaQ5syNmuzfb8LUoGTboKNw9mzEToJn19a7hWjv2kA/iPhNqgRKsrV1QZYTBELyPvV89rUWudAzREcTtvuHuqzg42C7jcWrBRIDaz9fKB6CmN7Xp1GNLwZvMCwvYeQ8kUqbmk7lXY7hQxKG2VJnYjcGIkHkYP3q9QcKt6ZnldWqeJ7h2cFTP/CQEXD20X/bJuMBsHJnTuJ+9WyxxGRuouUj9RLjWedbDko74S4uptsP+JqvVw7nsLXAwU0VabrZh6qObzA77VnnsrDTpFo10481Pu2lMvcJI7HQchTMPgKVJkakiCd8qYYAFc8MwPjGY8mzHro3lHuRPY1R7P7GfUqnvf4NJ23NrRHkqNar3Qjbs9rrSX8MrwGEgGYkgTBGoGjDXY6V7IiVlJm9h8gzWlAI/ANAw/pjYHof0mouEXCYwg+F2nwnL11jaLW1JYoSqkQScsgENGUzG8RXZlshLeC2RtWExWHew62njNEqV1EGBA9CD9O9eWxeDdQ1v1frkVWa4tdlOuz7JFw3EFs3UhX2J5jdSGGuoOqnUdKjWwlRomNbj6jmuCqRlz6HoGforn4ewd5LmZ0KK0SGMkkRBHSASOW46VqYOhVpHK/TYn4cOlzoi177Vra2SpqEZrEqOfJEpyTSV1dRZplOmahhq4TCftWetXaGEIMv69FBztyfrQUEUIWa+M+APivA8Mw6OfMYyqrIczEbsZCwB6aAkhGIo963KtLs7GNw5fm0I8zB04dbYCx/EfhPE2L4tWUa/auBirGAAY1DnQAgiR1Bgag1Rr4EkjLwWxR7SoVqWeqQ1wjzHDbz9dq0X+nvBcRhzda8htrcywhcNDKWzGFJAzSNdTpVvC0n0wQ5Z3a2Lo18opmYm8RIMRrey2dWljIoQihCKEIoQihC4RUXNa7UITTWB1iqj8E0/wATCmHpu5gwwKk6EEHloe4MioDAn/r2/KC6RCql+EMKBATKBtDNp/8AKuHASZLvb8qt+no6BvuVjb9q1bxF1CSyIxA03MDf0JIPdTWbi6T2HIw9fdU2imyoQ7QKVfxCsLRRG0uiSYk+R99Y9ANh6ic7uy3OCR/H6jqdqtOqB+QtB/l9D1GxOWYDMFMTDgHSGB19BIB9zSSTDXHZad46kJrQA4gc+R6gruKNu5ei0Sjn5j+BmjRXUHU6ETvOmtODXMp/uCRs3jl1Ci4sqVYpmDt3E7j99dibuNBKPbFtvlmfKTAMK+XXQjQwe1QyEQ9rpGunyJ+JHFBd/RzYOmvwY+YPBQ8Rwi1IL5Z5ZiJ9jlp9PG1T/AHyH5SH4SmP5GOZ/C7grNuy6swF62DJQNJ26HcTrG3LQVbw+IDng1Wn01Su6bTIIIcFtLPxXhSAM7J2NttPdQR963W4qidqtDE096t8JiluqHQyp2MET9QKeCCJCc1wcJCdIoIldXa6hVvHLBZAQCSpnQTpz0326c45TWR21hnV8MQwEkREdfG2FZwz4dB2rIXWM67DvoY2g+ukctK8iDOpvx1HNa7Wt1GpS7FzKuhknt5R3k71Fwc506edzwsuObmNx9/wmQ5+WTJOhnT6zUyGgZoU4GquuCYBWMNpH9PPrrGnpVvszBsxlU94XZRcWseE3H1KpYms5tx7rSW8OA0iAAsAAbayfrp9K9qyk1n8RAAgDcs0vJEFOhR03qcKMldrq4qzH8GS65Ykg6bRy6yP3FIfQDzJVqli3U25Qmrfw5ZBBOZo5E6H1gCuDDMCmcfVI2K2RAAAAABsBtVgCFTJJMlKoXEUIRQhQ+KcOW8jKdCR5XjVTyI9/wBaVWpNqsLHbVB7MwUh7KlcpUFdNCNNNqYWgiCpQIhda2CQeYrhaCZUg4gQl10riYa1VJ+HgSphyR4dI7kkwF2UkpSzSIK7Kk2tq06E92JS3apdOXEUIRQhFCEUIRQhFCEUIRQhFCEUIRQhFCEUIRQheZcYw95rl+86FU8ZkmIEBiiRzMqoM9W9BWPimPc9z4sLLLqB5LnEbfwuYW6WFtSNBc3BI2tufz+mlYtZoYXuB2f+wVmi8vDWkbf/AFK7i7gkOrgshjuRPT6z13rlFhgsc2xvyPX2RWeJD2uuPdMcCvTmVhkeQQRtIMgr25+xB2puNaW5XtMj77/hQwbgSWmx+3Uqc/FmS6wuICjaOu/LRgDodNO4A6Uunhw+mCx19n26+qa/FFlQh7bHUfXr6J1LGbIbT5QwPkJOWdCANZXTNpMCNtqST/IPEkbdsekHZsninBs5TTMA7Nn3Fp2wNyTczgwUAPWCw+3m+1QGQ/2PsPx7rrs42fX8+ygX8IxllCHtb/xVynXY3wuJ81TqUHnxADyWq+CeLl0/h2HmtKMrDmgMCRuGGg7xOkxXpMJW7xkRomYapIyHYtLdUkEA5TGhiYPWOdWjpZWxAN1HRbw3e23cIw+2c/nUQH7SOvNTJp7AfX8JRtXTvcAH9iQfqzMPtRDt6MzBs9T9oWW4xlzsyktpDMx+buAIA1gSANBXje1cRSrYnKz+tid5+wuOJWphgcoDvLh1xVbZulRI58iJJ9+f70qg9gcYOxWntDrFXnDXstpckGOpy/YA/U1cwH6AO/fBB1km08A36+qoVm1G/wANOuJWja8qpm/CB+969sxwc0OGnW9ZjraqJax4dSc2XeABJ7HvUtUsPBCjJcxG+af+IohQl6n4LElpDCGWJ6azH5GuTeE5sluY9dSpVdXUUIRQhFCEUIRQhFCEUIRQhFCFwiuEA6oXAtQFMAyuyuxU4XF2gCEIrqEUIRQhFCEUIRQhFCEUIRQhFCEUIRQhFCEUIRQhR8fYR7bLcXMkSQe2vsQRNRc0OBB0UXNBEFea/DNy5dVFFvM7ecAaASBqSdgAd+9ear4M1qpbT5eQKpYSsYAiTqtpwX4Zt2gTdC3XO8rKjsAfzrboYNrB4rlPp0A3+Vym+MfDCMM9gC3cGoA0U9o2U9x71HEYFlRpyiPgofQH8mWKxfEXYv51yOuhH3/WsWlR7kFip16he6SIIspPDsQuQo+gGo+s6dCDrVTFUn587evwrWGqsyZHJFlsQxzqlxh2QlY9AIq3+iaWwGH0+qQ2tWJzX+ifs2b126ERWDRJDjRepkiQPvRRwJd4Iv6W4qZqVHv8Pvs/C0nD/hl0upeN4C4u+RTBBjMrEt5gYHIbA8hWxhMEcPo7yTxSOYPJvw2+60taCeihCTdthgQdiIMGPuNqi5ocC07V0EgyFleLYBlJEFULeU76RtO42J1rxPaPZ7sJUNVjP29BefXbqtXD1gb6nak4jhxCo5WUAkROkR82mg5ztpSD2dim0BXaJDrmNRzXWVwSWg360UWxhWUAy2+pykqdYGu0nTnNV3U6lRucUyW74PzzTXVGuMf6tRwxSUK3FbX+udR77elew7HbXbQy1wc3EzI9bRu81k4gNJtEJ23gFU6T6VrqsGAJ29bciFYL3yyfuY+1QIcdqc0tGolcwmFCAwSSTLMxkk9/8CutaGrtSoX8BsAT9SS0UIRQhFCEUIRQhFCEUIRQhFCEUIRQhFCEUIRQhFCEUIRQhFCEUIRQhFCEUIRQhFCEUIRQhFCEUIXGUEEHUHehCjYDh1qyMtpAg7dttdzUGU2s/iFBjGsENClVNTRQhV/FeD2sQPOvmGzDRh78x2NJq0GVR4kupSa/VU3w7wK3bvXQ8XCmXKSNBObWJOug1qth8M1jzN4SKNENcZvC1NX1bRQhFCEUIRQhFCE3fsq4hhIkH6EEflS6tFlVuR4kfYypNcWmQlkUxRQqgCAIA2ArgAAgIJldrqEUIRQhFCEUIRQhFCEUIRQhFCEUIRQhFCEUIRQhFCEUIRQhFCEUIRQhFCEUIRQhFCEUIX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3400" y="0"/>
            <a:ext cx="6781800" cy="116205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2 этап: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62600" y="228600"/>
            <a:ext cx="2286000" cy="56515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 этап: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457200" y="762000"/>
            <a:ext cx="4191000" cy="536416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8200" y="838200"/>
            <a:ext cx="4191000" cy="54864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800" dirty="0" smtClean="0"/>
              <a:t>индивидуальная оценка творческих возможностей и особенностей нервно-психического статуса ребенка. </a:t>
            </a:r>
          </a:p>
          <a:p>
            <a:pPr>
              <a:buNone/>
            </a:pPr>
            <a:endParaRPr lang="ru-RU" sz="3800" dirty="0" smtClean="0"/>
          </a:p>
          <a:p>
            <a:pPr>
              <a:buNone/>
            </a:pPr>
            <a:r>
              <a:rPr lang="ru-RU" sz="3800" dirty="0" smtClean="0"/>
              <a:t>  - Ребенок обследуется набором психологических тестов в зависимости от предпочтительности того или иного варианта потенциальных возможностей.</a:t>
            </a:r>
          </a:p>
          <a:p>
            <a:endParaRPr lang="ru-RU" b="1" dirty="0" smtClean="0">
              <a:solidFill>
                <a:schemeClr val="accent3">
                  <a:lumMod val="10000"/>
                </a:schemeClr>
              </a:solidFill>
            </a:endParaRPr>
          </a:p>
          <a:p>
            <a:endParaRPr lang="ru-RU" b="1" dirty="0" smtClean="0">
              <a:solidFill>
                <a:schemeClr val="accent3">
                  <a:lumMod val="10000"/>
                </a:schemeClr>
              </a:solidFill>
            </a:endParaRPr>
          </a:p>
          <a:p>
            <a:endParaRPr lang="ru-RU" b="1" dirty="0" smtClean="0">
              <a:solidFill>
                <a:schemeClr val="accent3">
                  <a:lumMod val="10000"/>
                </a:schemeClr>
              </a:solidFill>
            </a:endParaRPr>
          </a:p>
          <a:p>
            <a:endParaRPr lang="ru-RU" b="1" dirty="0" smtClean="0">
              <a:solidFill>
                <a:schemeClr val="accent3">
                  <a:lumMod val="1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2052" name="Picture 4" descr="http://apelsin-tur.md/wp-content/uploads/83639413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4953000"/>
            <a:ext cx="1981200" cy="1905000"/>
          </a:xfrm>
          <a:prstGeom prst="rect">
            <a:avLst/>
          </a:prstGeom>
          <a:noFill/>
        </p:spPr>
      </p:pic>
      <p:pic>
        <p:nvPicPr>
          <p:cNvPr id="2054" name="Picture 6" descr="http://testmind.ru/wp-content/uploads/2015/10/Test-na-tip-temperament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533400"/>
            <a:ext cx="4343400" cy="441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encrypted-tbn0.gstatic.com/images?q=tbn:ANd9GcQKhvhqUxHyhQDlFJ4GbG0cP8hXSjgnFQSmGCRqjilIFf5RbGV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14600"/>
            <a:ext cx="4069235" cy="304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8077200" cy="23622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Оценка конкретного ребенка как одаренного в значительной мере условна. </a:t>
            </a:r>
            <a:b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ru-RU" dirty="0" smtClean="0">
              <a:solidFill>
                <a:schemeClr val="accent3">
                  <a:lumMod val="1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5" name="Рисунок 4" descr="http://player.myshared.ru/190758/data/images/img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2438400"/>
            <a:ext cx="5105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382000" cy="8382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Признаки одарённости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295400"/>
            <a:ext cx="5562600" cy="53340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ru-RU" sz="2400" dirty="0" smtClean="0"/>
              <a:t>    имеют более высокие по сравнению с большинством интеллектуальные способности, восприимчивость к учению, творческие возможности и проявления;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400" dirty="0" smtClean="0"/>
              <a:t>     имеют доминирующую активную,  познавательную потребность;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400" dirty="0" smtClean="0"/>
              <a:t> испытывают радость от добывания знаний, умственного труда</a:t>
            </a:r>
          </a:p>
          <a:p>
            <a:pPr lvl="0">
              <a:buFont typeface="Wingdings" pitchFamily="2" charset="2"/>
              <a:buChar char="Ø"/>
            </a:pPr>
            <a:r>
              <a:rPr lang="ru-RU" sz="2400" dirty="0" smtClean="0"/>
              <a:t>   дети очень любопытны, активно исследуют окружающий мир и не терпят каких-либо ограничений своих исследований.</a:t>
            </a:r>
          </a:p>
          <a:p>
            <a:pPr lvl="0">
              <a:buFont typeface="Wingdings" pitchFamily="2" charset="2"/>
              <a:buChar char="Ø"/>
            </a:pPr>
            <a:r>
              <a:rPr lang="ru-RU" sz="2400" dirty="0" smtClean="0"/>
              <a:t>     способны долгое время ( до нескольких часов) концентрировать внимание на одном деле, « погружается» в него, если оно ему интересно.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2400" dirty="0"/>
          </a:p>
        </p:txBody>
      </p:sp>
      <p:pic>
        <p:nvPicPr>
          <p:cNvPr id="5" name="Picture 4" descr="Odarennie_deti_199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6172200" y="1524000"/>
            <a:ext cx="2724150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696200" cy="79375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Типы одаренности</a:t>
            </a:r>
            <a:endParaRPr lang="ru-RU" sz="44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4876800" cy="4691063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91200" y="1371600"/>
            <a:ext cx="3124200" cy="5105400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00B05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Психомоторная или спортивная одаренность</a:t>
            </a:r>
            <a:endParaRPr lang="ru-RU" b="1" i="1" dirty="0">
              <a:solidFill>
                <a:srgbClr val="00B05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5" name="Рисунок 4" descr="http://ipk.sportedu.ru/sites/ipk.sportedu.ru/files/sport-od-deti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219200"/>
            <a:ext cx="1600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encrypted-tbn3.gstatic.com/images?q=tbn:ANd9GcRiAEhDZQR61hnvuNH2g3aWCcw1ShIL27U2QRHTgqMc06RqY5Jzr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733800"/>
            <a:ext cx="2743200" cy="2142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deti.llr.ru/fck_files/Image/Hodakovskaya%20D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2600" y="3810000"/>
            <a:ext cx="3276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encrypted-tbn2.gstatic.com/images?q=tbn:ANd9GcQM08XZyVwH-IipBvU-aY-hzaisxRfijgjMvNyHIXhmjBk0l7EuGw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5200" y="4038600"/>
            <a:ext cx="1752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38400" y="1143000"/>
            <a:ext cx="3429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encrypted-tbn0.gstatic.com/images?q=tbn:ANd9GcR3xAzdo5fW1GRAlFDay8C9kftgStSrC-2pkntwtxx6ufSYE4U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7742072">
            <a:off x="834424" y="440211"/>
            <a:ext cx="3238919" cy="259371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04800" y="3276600"/>
            <a:ext cx="5410200" cy="230832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Одарённость:</a:t>
            </a:r>
            <a:br>
              <a:rPr lang="ru-RU" sz="4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виды, признаки и особенности</a:t>
            </a:r>
            <a:endParaRPr lang="ru-RU" sz="48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5" descr="2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1371600"/>
            <a:ext cx="350520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505200" cy="125095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00B05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Интеллектуальная одаренность</a:t>
            </a:r>
            <a:endParaRPr lang="ru-RU" sz="2800" b="1" dirty="0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57200" y="3505200"/>
            <a:ext cx="3505200" cy="2620963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00B05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Академическая одаренность определяется успешностью обучения</a:t>
            </a:r>
            <a:endParaRPr lang="ru-RU" sz="2800" b="1" i="1" dirty="0">
              <a:solidFill>
                <a:srgbClr val="00B05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7" name="Содержимое 6" descr="Картинки по запросу картинки интеллектуально одаренных детей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10200" y="304800"/>
            <a:ext cx="31623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cpmss.oskoluno.ru/upload/cpmss/222222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1447800"/>
            <a:ext cx="32004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encrypted-tbn0.gstatic.com/images?q=tbn:ANd9GcQY5q0bUm-5jtmP5ruQeTneIeZygdeX1pK4DKU-qrVmj6lEgZO2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5200" y="3810000"/>
            <a:ext cx="4800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B050"/>
                </a:solidFill>
              </a:rPr>
              <a:t>Социальная или лидерская одаренность</a:t>
            </a:r>
            <a:endParaRPr lang="ru-RU" b="1" i="1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http://www.mamashkam.ru/uploads/stat/detki/psihologia/1/rebenok_lider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0" y="1371600"/>
            <a:ext cx="3276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mirsovet.ru/images/stories/2011/conflicts_of_children_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962400"/>
            <a:ext cx="3048000" cy="256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tlklass.ru/files/94f6518a65174d2c6b77c3fa1dfbfb0c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3962400"/>
            <a:ext cx="38862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diplomat.am/kharizma-222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0" y="1981200"/>
            <a:ext cx="2971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B05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Творческая одаренность.</a:t>
            </a:r>
            <a:endParaRPr lang="ru-RU" b="1" i="1" dirty="0">
              <a:solidFill>
                <a:srgbClr val="00B05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5" name="Picture 6" descr="http://1.bp.blogspot.com/-2aVfDCDZSxA/VR6JecQTszI/AAAAAAAABdU/-PpjY7kK3P0/s1600/%D0%A0%D0%B0%D0%BA%D0%B5%D1%82%D1%8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962400"/>
            <a:ext cx="3429000" cy="2578179"/>
          </a:xfrm>
          <a:prstGeom prst="rect">
            <a:avLst/>
          </a:prstGeom>
          <a:noFill/>
        </p:spPr>
      </p:pic>
      <p:pic>
        <p:nvPicPr>
          <p:cNvPr id="7" name="Picture 2" descr="http://uploads.likengo.ru/uploads/albums/ab/f9/4b42e27a2cbd35d910ba802985a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09800"/>
            <a:ext cx="4165600" cy="3810000"/>
          </a:xfrm>
          <a:prstGeom prst="rect">
            <a:avLst/>
          </a:prstGeom>
          <a:noFill/>
        </p:spPr>
      </p:pic>
      <p:pic>
        <p:nvPicPr>
          <p:cNvPr id="9" name="Picture 2" descr="http://don-kupon.com/uploads/gallery/2525/lepka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886200" y="1143000"/>
            <a:ext cx="4876800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086600" cy="24384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    В </a:t>
            </a:r>
            <a:r>
              <a:rPr lang="ru-RU" sz="2400" dirty="0" smtClean="0"/>
              <a:t>работе с одаренными детьми педагоги нашей школы  придерживаются следующих принципов педагогической деятельности: принцип возрастания роли внеурочной деятельности; принцип максимального разнообразия предоставленных возможностей для развития личности; принцип создания условий для совместной работы учащихся при минимальном участии учителя.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685800" y="3429000"/>
            <a:ext cx="2743200" cy="2819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191000" y="3429000"/>
            <a:ext cx="4495800" cy="25146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Поддержать и развить индивидуальность ребенка, не растерять, не затормозить рост его способностей - это особо значимая задача обучения одаренных детей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2954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 душе каждого ребенка есть невидимые струны.</a:t>
            </a:r>
            <a:b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Если тронуть их умелой рукой, они красиво зазвучат. </a:t>
            </a: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                                                       </a:t>
            </a:r>
            <a:b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                                                                 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В.А.Сухомлинский</a:t>
            </a:r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667000"/>
            <a:ext cx="4038600" cy="2925924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B050"/>
                </a:solidFill>
              </a:rPr>
              <a:t>   </a:t>
            </a:r>
            <a:r>
              <a:rPr lang="ru-RU" sz="3200" b="1" i="1" dirty="0" smtClean="0">
                <a:solidFill>
                  <a:srgbClr val="00B05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К любому ребёнку следует относиться  с надеждой и ожиданием...</a:t>
            </a:r>
            <a:endParaRPr lang="ru-RU" sz="3200" i="1" dirty="0">
              <a:solidFill>
                <a:srgbClr val="00B05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2133600"/>
            <a:ext cx="3404638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Одарённость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600200"/>
            <a:ext cx="5486400" cy="43891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b="1" dirty="0" smtClean="0"/>
              <a:t>   </a:t>
            </a:r>
            <a:r>
              <a:rPr lang="ru-RU" sz="2400" b="1" dirty="0" smtClean="0"/>
              <a:t>СИСТЕМНОЕ, САМОРАЗВИВАЮЩЕЕСЯ В ТЕЧЕНИЕ ЖИЗНИ КАЧЕСТВО ПСИХИКИ, ОПРЕДЕЛЯЮЩЕЕ ВОЗМОЖНОСТЬ ДОСТИЖЕНИЯ ЧЕЛОВЕКОМ БОЛЕЕ ВЫСОКИХ, НЕЗАУРЯДНЫХ РЕЗУЛЬТАТОВ В ОДНОМ ИЛИ НЕСКОЛЬКИХ ВИДАХ ДЕЯТЕЛЬНОСТИ ПО СРАВНЕНИЮ С ДРУГИМИ ЛЮДЬМИ.</a:t>
            </a:r>
            <a:endParaRPr lang="ru-RU" sz="2400" b="1" dirty="0"/>
          </a:p>
        </p:txBody>
      </p:sp>
      <p:pic>
        <p:nvPicPr>
          <p:cNvPr id="4" name="Рисунок 3" descr="C:\Users\psiholog\Desktop\щшщш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1981200"/>
            <a:ext cx="3048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Одарённый ребёнок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800600" cy="43891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dirty="0" smtClean="0"/>
              <a:t>   </a:t>
            </a:r>
            <a:r>
              <a:rPr lang="ru-RU" sz="3600" b="1" dirty="0" smtClean="0"/>
              <a:t>Ребёнок, который выделяется очевидными, иногда выдающимися достижениями в том или ином виде деятельности</a:t>
            </a:r>
            <a:endParaRPr lang="ru-RU" sz="3600" b="1" dirty="0"/>
          </a:p>
        </p:txBody>
      </p:sp>
      <p:pic>
        <p:nvPicPr>
          <p:cNvPr id="4" name="Рисунок 3" descr="http://nnovschool183.narod.ru/my_news/odarennye_deti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1905000"/>
            <a:ext cx="3209249" cy="400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762000"/>
            <a:ext cx="8229600" cy="5334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      Одним из главных направлений работы МБОУ СОШ №4   является создание среды для оптимального развития одаренных детей, включая тех, чья одаренность в настоящий момент еще не проявилась, а также просто способных детей, в отношении которых есть серьезная надежда на дальнейший качественный скачок в развитии их способностей. </a:t>
            </a:r>
            <a:r>
              <a:rPr lang="ru-RU" sz="2800" dirty="0" err="1" smtClean="0"/>
              <a:t>Психолого</a:t>
            </a:r>
            <a:r>
              <a:rPr lang="ru-RU" sz="2800" dirty="0" smtClean="0"/>
              <a:t>- педагогическая поддержка одаренных и талантливых детей – важнейшая предпосылка их будущих достижений.</a:t>
            </a:r>
          </a:p>
          <a:p>
            <a:endParaRPr lang="ru-RU" dirty="0"/>
          </a:p>
        </p:txBody>
      </p:sp>
      <p:pic>
        <p:nvPicPr>
          <p:cNvPr id="26626" name="Picture 2" descr="http://xgm.guru/files/547/78423/subpage_corner_drop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6091237" y="3805238"/>
            <a:ext cx="3800475" cy="23050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encrypted-tbn3.gstatic.com/images?q=tbn:ANd9GcQ6HPh-HK0AeGsBFUjGBWzq38LRVA3XUcb9gIUloXcvb3GTDRa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 сегодняшний день существует две кардинально противоположные точки зрения:</a:t>
            </a:r>
            <a:endParaRPr lang="ru-RU" sz="32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4040188" cy="838200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       </a:t>
            </a:r>
            <a:r>
              <a:rPr lang="ru-RU" dirty="0" smtClean="0">
                <a:solidFill>
                  <a:srgbClr val="0070C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все дети являются одаренными от рождения</a:t>
            </a:r>
            <a:endParaRPr lang="ru-RU" dirty="0">
              <a:solidFill>
                <a:srgbClr val="0070C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828800"/>
            <a:ext cx="4041775" cy="762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         </a:t>
            </a:r>
            <a:r>
              <a:rPr lang="ru-RU" dirty="0" smtClean="0">
                <a:solidFill>
                  <a:srgbClr val="00B05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и одаренные дети встречаются очень редко.</a:t>
            </a:r>
            <a:endParaRPr lang="ru-RU" dirty="0">
              <a:solidFill>
                <a:srgbClr val="00B05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457200" y="2819400"/>
            <a:ext cx="4040188" cy="315992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800" dirty="0" smtClean="0"/>
              <a:t>   </a:t>
            </a:r>
            <a:r>
              <a:rPr lang="ru-RU" sz="2800" i="1" dirty="0" smtClean="0"/>
              <a:t>До уровня одарённости</a:t>
            </a:r>
          </a:p>
          <a:p>
            <a:pPr>
              <a:buNone/>
            </a:pPr>
            <a:r>
              <a:rPr lang="ru-RU" sz="2800" i="1" dirty="0" smtClean="0"/>
              <a:t>можно развить</a:t>
            </a:r>
          </a:p>
          <a:p>
            <a:pPr>
              <a:buNone/>
            </a:pPr>
            <a:r>
              <a:rPr lang="ru-RU" sz="2800" i="1" dirty="0" smtClean="0"/>
              <a:t>практически любого</a:t>
            </a:r>
          </a:p>
          <a:p>
            <a:pPr>
              <a:buNone/>
            </a:pPr>
            <a:r>
              <a:rPr lang="ru-RU" sz="2800" i="1" dirty="0" smtClean="0"/>
              <a:t>здорового ребёнка при</a:t>
            </a:r>
          </a:p>
          <a:p>
            <a:pPr>
              <a:buNone/>
            </a:pPr>
            <a:r>
              <a:rPr lang="ru-RU" sz="2800" i="1" dirty="0" smtClean="0"/>
              <a:t>создании</a:t>
            </a:r>
          </a:p>
          <a:p>
            <a:pPr>
              <a:buNone/>
            </a:pPr>
            <a:r>
              <a:rPr lang="ru-RU" sz="2800" i="1" dirty="0" smtClean="0"/>
              <a:t>благоприятных условий</a:t>
            </a:r>
            <a:r>
              <a:rPr lang="ru-RU" sz="2800" dirty="0" smtClean="0"/>
              <a:t>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2819400"/>
            <a:ext cx="4041775" cy="3159920"/>
          </a:xfrm>
        </p:spPr>
        <p:txBody>
          <a:bodyPr/>
          <a:lstStyle/>
          <a:p>
            <a:pPr>
              <a:buNone/>
            </a:pPr>
            <a:r>
              <a:rPr lang="ru-RU" sz="2800" i="1" dirty="0" smtClean="0"/>
              <a:t>         Это уникальное явление, в этом случае основное внимание уделяется поиску одарённых детей.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8229600" cy="13716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Такое противоречие мнений можно объяснить тем, что специалисты выделяют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два вида одаренности: 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6600" y="2133600"/>
            <a:ext cx="5562600" cy="4389120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Потенциальную - одаренность,</a:t>
            </a:r>
          </a:p>
          <a:p>
            <a:pPr algn="r">
              <a:buNone/>
            </a:pPr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 которая не заметна сразу, </a:t>
            </a:r>
          </a:p>
          <a:p>
            <a:pPr algn="r">
              <a:buNone/>
            </a:pPr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но проявляется со временем </a:t>
            </a:r>
          </a:p>
          <a:p>
            <a:pPr algn="r">
              <a:buNone/>
            </a:pPr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под воздействием </a:t>
            </a:r>
          </a:p>
          <a:p>
            <a:pPr algn="r">
              <a:buNone/>
            </a:pPr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благоприятных обстоятельств. </a:t>
            </a:r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Этот вид одаренности 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присущ многим детям;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Рисунок 4" descr="http://www.shko.ru/upload/images/240914/odarennye-deti-i-sovremennaya-shkola-1-61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2133600"/>
            <a:ext cx="31242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600" y="304800"/>
            <a:ext cx="4953000" cy="41465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</a:t>
            </a:r>
            <a:r>
              <a:rPr lang="ru-RU" sz="3600" b="1" i="1" dirty="0" smtClean="0"/>
              <a:t>Актуальную  -</a:t>
            </a:r>
            <a:br>
              <a:rPr lang="ru-RU" sz="3600" b="1" i="1" dirty="0" smtClean="0"/>
            </a:br>
            <a:r>
              <a:rPr lang="ru-RU" sz="3600" b="1" i="1" dirty="0" smtClean="0"/>
              <a:t>очевидная одаренность, </a:t>
            </a:r>
            <a:br>
              <a:rPr lang="ru-RU" sz="3600" b="1" i="1" dirty="0" smtClean="0"/>
            </a:br>
            <a:r>
              <a:rPr lang="ru-RU" sz="3600" b="1" i="1" dirty="0" smtClean="0"/>
              <a:t>которая проявляется с раннего возраста и хорошо заметна всем окружающим.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57200" y="4648200"/>
            <a:ext cx="4876800" cy="18288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Актуально одаренные дети встречаются очень редко.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7" name="Содержимое 6" descr="http://ura.ru/images/news/128/812/1052128812/talant.jpg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5638800" y="990600"/>
            <a:ext cx="3175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8382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Специфические особенности одарённости в детском возрасте.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4983325"/>
          </a:xfrm>
        </p:spPr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ru-RU" sz="2800" dirty="0" smtClean="0"/>
              <a:t>    Каждый этап взросления имеет свои предпосылки развития способностей. Например, дошкольники и младшие школьники предрасположены к усвоению языков, имеют высокий уровень любознательности, яркую фантазию; подростки же – к различным формам поэтического и литературного творчества.</a:t>
            </a:r>
          </a:p>
          <a:p>
            <a:endParaRPr lang="ru-RU" dirty="0"/>
          </a:p>
        </p:txBody>
      </p:sp>
      <p:pic>
        <p:nvPicPr>
          <p:cNvPr id="7" name="Содержимое 6" descr="F:\Фото учителей\ФОТО ПРЕЗЕНТАЦИЯ\IMG_2311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886200"/>
            <a:ext cx="4038600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AutoShape 2" descr="data:image/jpeg;base64,/9j/4AAQSkZJRgABAQAAAQABAAD/2wCEAAkGBxISEhQSEhQVFBUUFBUUFxcWFxQUFhUUFBUXFhQVFBQYHCggGBolGxQUITEhJSkrLi4uFx8zODMsNygtLisBCgoKDg0OGhAQGi0kICQsLCwsLCwsLCwsLCwsLC8sLCwsLCwsLCwsLCwsLSwsLCwsLCwsLCwsLCwsLCwsLCwsLP/AABEIAJcBTgMBIgACEQEDEQH/xAAbAAEAAgMBAQAAAAAAAAAAAAAAAwQBAgUGB//EAEIQAAECAgQKBgkDAwUBAQAAAAEAAgMRBCExUQUSQWFxgZGhscETIkJS0fAGFDJTcoKSouEVQ/FiwtIWY5Oy4jMj/8QAGgEBAQEBAQEBAAAAAAAAAAAAAAECAwQFBv/EACoRAQEAAgEEAgECBgMAAAAAAAABAhESAyExQRNRBCJxBWGBocHwFDJC/9oADAMBAAIRAxEAPwD7iiIgIiICIiAiIgIiICIiAiIgIqlLhkdYa/FVmx3DKVi56uq1MduooXxSHAGw8VvBihwmP4WlLZNpvFY1K3xuJPPdMo8brSvFWkW8ViixcZoOo6VrSTItdc6Wo1Jb22a9J0RFpEeN1pZAJ6z/AApFBRjMuN7pahUs0qLitJy2DSsy9trrvoZFJcQLBxUyhokOTReayto0UNEz/KTxul89kiLlujuJtO1WaJDJ6x1eKkz3dRbjpbREW2RERAREQEREBERAREQEREBERAREQEREBERAREQFDHLhW1TIpZsc51JdfwUZjuvKtUqjTrbbcuc5y4Zbnl1mq6EClh3VdlqzFVKVDxDLJkVclWIcbHGI75TnuKctzVNaa0ekFhnkyhdhrgRMWFeffMGRtCu4MpMjiGw2ablenlq6pnj7SwDiRCzI6sedqsU5s2O0T2VqthVssV4tB/I38VcY4PbPI4cVue8WL6raG6YBvAO1YiukCbgSoMGunDGaY2FMJOlDOcgbStb/AE7TXfTehNkxuie2tV45x4oZkbWefJW3uDGz7o4BU8FNnjPNpP8APnMs31is91fc4ATNgXHpFILzPJkUmE6TM4gsFum5U2AkyFpWOplu6jeGPtaosPHMsmVW49LDeq38BVIsfEGI35jecoCrgqcuM1DW1oR3XlSNpLr+CqNcujRaNKt1t1yY7vguolgFxrcpkRd45CIioIiICIiAiIgIiICIiAiIgIiICIiAonx2jLsrUhE7VUpFHaK5gaTUs5Wzws0xFpp7I2qhFpLzXjHVVwUoIOdV48MrhcrXWSN4eFXt9qTtx3LeJSIcWtpxXd01T0Gya5rwoHhZ53xV4xfeSoDFKjgR+y7UeRW0ULLSfpsYV+0Mt48QoS8g2qIPW8SsTHm8Js078GL00I3ykfiFh4LTA0abS02tO4/ma5eCKXiRADY6o6ch83q4w9HSJZHf3Wb12mW9X+jncfMW8H1OitufPb/CzhAzdCbe+ez+VrCMqQ8d5gOyQ8Ui10hg7rCdswt/+dfzZ97aYZjSaGi1x3D8qSPF6GEL5SGnKVUcekpEsjf7fyqeF6XjvIHstqGnKfNyxctbv9Gpj4iFryTapumxRV7Ry3DxKrw6hM+bgtC9cduiYRSp2EqtCC1jx+y3WeQQdWHSIcKtxxnXCuWk2TWkTCr3ezJu87VyWBTsC1zviM8YvwqS8V4x118VfhU09obPBc2AwqySBbUtTKxLI6LI7Tl21KVU6PR2muYOg1K2BKxd8bb5crplERaQREQEREBERAREQEREBERAWHOksqvSYzZEEn5SQdoUt0siCPFccuL5vVCNDNp2mves9K9vsmq53W+61btpje0C3OOs3XLmF57dusmlPGLTVUp2UkGo1Hd+FZMJrhMSIvFY2KpGol3nwU1YuyNCVKLDkpmxHNqNY82FSTDhV50rKua8KSBGn1Tbkz5tK3jQblTeFnw0svCQnZL+ORaQ4uMJG3iL9K0JQbvqK6VLjY8OHF7Q6jtIrHjrXMiGYndb4+bipaDFm18PvDGHxMr3iasvpLHeMUGNBeO2w8J81gRZRoz+4wDcDyVCjRptgHuRC3U6RCUmL1Y570XF1NmeS68vf++HPRRY2JDiRe044jdJrJ3z1LmsrKkp0WQZDHZbjH4n17hJRQzITymzz5tXK306SJIr8l3HKsQwogVvEi4okLeAv0qK3jxpdUW5Tdm0qNgUTArkGDenkZgw5q7BhSWkw0V+dCjc9zqhUPNpWmVl9JAqFZ3flQTLjM1qWDRL/PirYhNaJmQF5qGxa1am1eDDNo2irer8CK8WnG83qo6mt7ILs56rdU+QWnSPcesarm9X7rVZdJZt3GumsqvRozZAAn5iSdpVheiXblYIiKoIiICIiAiIgIiICIiCKkxcUT4rhxg8kuxzPMeS6VIMzX53qEwZ5PO9cM92uuPZzjEiC0A6RLgtfWBlBG/guiaPpUTqNoOkS3rnqtbUwK5tMje0yOseIU0OnuHtDHzjqu2WHUsPoYuOkVqN0F189Nu1O8XsusdDieya8osOtpVaPQy2ttXBVYjLxK78OFamg06Iy3rtz+1qdY7Wm5fJpjHnURI7joVaPBuXTHRxRJtuVpqI1KtFhFtRrF+UabxnUsJXIdVmIUhdjCe3T4KekwZ1i3iqTXYpnksOhY8NJoTq5ZDV4FRteWOnlaZ7FiIJHzYsUkzk68V6Rb460F+FExQ4XPY76SR/cEixJgDIXucdZA5FVmOqnewbiByWYjpDQw/cSB/2Cu00iLy508pPFSRX1yyCrxUNHMpuuFWk2eOpZh1lRpLjYonlyDP4KNsznJWrnYxnqAzK7RoMqzbwRG8CDfarGPKoCZ3DSswoRdUKhflOi4Z1ZPRwqnVnI0Vk6luRm1FAoZcZur4Ky90OH7RryC06mhUo1OiPs6jc3ta3WDUoYbLgTfn0uNZV3J4NLcSnPPsjEznrO2WDWoSBObjM3uMzqHgFlsF18tFu1SMoYuOupO9EXrAyAndxWwiRDYANAnxVptG0DQJ71KKPpKaqbVYIeDjY5nnPJdyjRcYT4LniCBk87lNRzI1awP5XTDtWcu6+iIu7kIiICIiAiIgIiICw41LKrU2y3VepbqLJtzI8czMhVnnPWoTSb275clYf8O9QPB7u8ry12jQ034xoM+aDCP8AUfmbPgo3td3Rv8VXfoZ9X/pTdXUXxhO/EP2nepG05ptadUnBcR7xcz6j4qPGbc3U4pzpxehD4TrHAaauK0i0HKJHRV+CuEIssrvqBGxzVJCpZBqdLRLg13JOUNLcWBWL8mRw0fgnQp4NOI6sQFwv7Y/y45lHDwlPqvDXA31HeBPYpejY72TI9x/J2TQdis/kfuzGowljMOM03cvBcqlwco851fYXQ3VTBytOUZx2hnFfBSRGNeC5ltrm/wBzb/OVSzZLpwmmYllbWNGUc9qxObXC7rDgeWxS0iHikOFlub+FECGvHdP/AFdUdlexc20lFdNup42DG5pSndXUwbp8ljB7ZF7Ta0kfa8HgtaXXiNyuMtgaBxKvo9sTk1ov622obhvWXGQllNZ0ZBz2LFTnnuj/AKtqG2oa1LRoeMS42W+cygmokHKfOddWDRxLGf1Wi/nnzLWG1rBjPtta2z5nXecqjeXRHVzJyNGQZh2RnNfBdJNMWpI1OJ6sMFosn2zo7vHMq8KBXny5XHT+SNCs9GxvtGZ7jObrToGxRRMJS6rA1oF1Z3Ay2K/ufstwqDlMhpr/AANC3L4Te0Dor4LhxaWSa3T0yO5zuSj6WeV31ADY1qnKGnedTmixp1yaFGcJ/APuO5cTGbc3W4qRjxcz6j4pzpxdQ4R/qPytlxQU34zpMuaps0M+r/0rDGu7o3+KbpqJm0m5u+fJTQI5mJirNOepRMB7u8qdnw71YldlpqWVWoVluq5WV6pdxxs0IiKoIiICIiAiIgKjS3Tdo82K65UIkxUTXm8SsZ+GsURhk2cPFROgDtP1T5KV1efTXusWpBvloq4Lj2dERocPKCdNXFakQR2Wb3cAj4YyAk7FBFErS1u881FTetMHstn8LAOJWjsJy7O17QdgCqRMU952mob/AAWkrmgbSs8qull2FnZMUf8AIeC0OE3nufREPNQhju9LQGjksijvPbftKbpqMPjg+1DhnQIjDtAWGYuSbc02vGoVOGwrf1WJ7x+0rl4XpVIhnFZEE5D2g0zJnbMWADfmXPPqTCbrr0ulerlxxdtkUkScMYDT1c47TNaOhlvXac8/8pVfMKr15qj4bpLfbhQ3/DOGdNUxPUvQ0DCDX2gw3TrDpSJy1io6akw62Gd1L3b634vU6U3l4/cpLA8Eyl3hce8M1+1caPDMi02trGdpqO+R1leiiQO02qQ1S5t4blzaXC7UrJ1Xt7Tdh2FbyjhKq0Izik9+GHawQ078ZR0gyeD3YZdrJLW7yFJQGSe0d0vbO8OAe068Vx1rSlsm4i8sboa1uO4/cDqWfStIEMkBotdWfhFQ3zOxdmjMDADKfdF57xF121VqJCykWyq/pl1W7BXmXShwO06uY1Sz3N47lrGJaiZDJ67jnnb9OT5jVcj4plJoxQa8tec9p+pZjUps6pvP9InI8BprUR6U2Q2j4utrlZPUtIhfi5ZuzTawaxW47AVlkcD2YcMaREedpCk6CNlfL4WgcgtfVYnvH7Ss91SDCbx3PoiDmt24WdlxT/yDiq5o7x237SsFju9PSGnkrupqLzcJz7Ox7SdhC39aYfabL4mA8CudK9oO0LeHijvN0Vjd4JyppfAgnss3t4hbChw8gI38FWhCdha7ceSsMhjKCCtIkZA7r9/JSCGRbw8FqBnnpr4rZpl+KtyvZE9EdJ2nzYry58Mk1A15/EK+1dsPDnkyiItsiIiAiIgIir0umMhjrOaDcXAcVLZO9GaTGlULb1RVGNhaFOuNDnmOMq8TDNHFsUnQ155SXmy6kvt0lk9um6KBl5lQvpJyDb4BceJ6SUdtjXu04jeLgq0b0t7kNg+KK3g0c1zvVwns+TGO48PNpluCj6AfwPFeXjek8Y2RIDPhEz9xKoRsJxX+1SnfKcXc2Sxeviz809PbPAbWRIXuMh51qnGwpBbbFgjQ5rjsmSvFPgtdW573HOHO5LHqjLnn5H+Cz819Rn5r6j1EX0ko4/ecfhbEHIBUonpPR7oztTeb1xfUx7uIfkfzWfUv9p/0+KnPO+k+XN0nek9H91EOnEHNc+mYSbFJcxpYAQJEi2WbQFr6k73L9jfFaR6MWtdNhZUDXKuTmjIf6lx/I5XDvPp9H+FdXL/k4y+9z/LVlKIIrK79E9JYTB0cSI4SJmHQsdlpNRHWXlMVX/050TrBgdUKyZVloJyZ1y/G3Op+n6fX/jM10ZZ9vb4MwxCdIQ4kN0+y1xB0iG+T2nRPQunFgB4m227RmvF2c3r5m7ALz2Gj53eC6lAwzSKD/wDScWGbAXTLSLnls9RnqX0plZP1R+anV+49NAgSiCr+WzDfte7U1axaN/8Aodm237WtGhy5DfT6DPGMB40OaeWnan+vYOMXNo7yScrm26hmCnLH7a+bH7erhQAwTdbdpzXm7RcuXhLDEJsxFiQ2y7LnEnSYbJvcdMtC83T8MUmnT6MGFDbUWhxBcTbN4E7qqrVy24BeOw0/O7wVttn6Yzer9R6GL6XQBU2JEIuhQxDH3EFVX+lsA9mkO+Jw/wAiuWMERB+036hzCz+mxPc7HMXK3qfTHyZr/wDqiB7l+1q3b6T0f3UQaMQ8wub6g/3Lvs8U9Sd7l+xvis7z+v7Hy5u1D9J6PdGbqbyerkL0ko5/ecPibEPIheZ9S/2n/R4LHqY93EHyP5Jzzno+XN7WDhSC6yLBOlzWnZMFXWAOrAmL2kEeda+eGiMuePkf4IyC1tbXuacwc3kr819xfmv0+hmAP5CkYHiwz3heEg4Tis9mlO+Y42501fg+k8YWxID/AIhI/aQtTr4tfNHsWUk5Rs8FM2KDl5FeYhelvfhsPwxW8HDmrMP0jo7rWvboxHcHFbnVw+2vkxr0KvUaNOo23rzcPDNHNkUjS145SVmDhaFOYjQ55zirpj1JPZbL7eiRV6JTGRB1XNJzOB4KwvTLL3jmIiKgiIgw4TBF68pF9G4INcGefHcd5XrFq9gIkVjPCZeTTyYwHR/cDisjBFHH7DdjfBduLDkZedi0kuXGT01wjlNwdAH7Q2NW4oUHubgukRmWOjHn8K6TioCiQe6di2FGhZ96tmCFgwVTVVvVYWfenqsLzNWOhKx0RuRNIfU4V+9Z9ShZtqkxFjEQa+oQs21c3COAocR4x3lrA0ABuWuZm+u5tUslta6mItYjPOsLl1pLh3jv+Nnlj1Jcbq/bkUv0VopZ1SWHI4OLtoNq6GDcDMbDaPaOU2TM66sgyalt0ambD86ly6Ux57mMnZ6Pyc+penxyzt777s/pbLlWwhguEW4r24wOQ5suZWxDKmZRx2q16r3eDW3mBgCi+7P1v8Vj/T9F92frf4r1Iht7o2IYTbhsXP459HBzaBguEG4rG4oGQKz+lsuU76P3alEYRXSGtNf0xlyfpjLt6dGmIrsY/TofkrHqELNtW2ImIg09ShXjasepwr1JirOIoIfVYXmaeqws+9T9EblnoUNVWNGhXHetTRIPdOxXBBW3QhF41zjQYPu9zVocGwD+0NjV1cQefysgKaOLj/o9HP7Ddg8Fj9Co/uBtkuzJSQYWMfPBTjL6XhHHovo7Cxg5sGUiDPHcLNC9SsNaBUFldscJj4ZERFoEREBERBHGhB2lUnNlUURYyjUJJJEWVYxVkhEQYkkkRFZkkkREMTQoorERY6nh06f/AGR9GrDW8SiLHTndvq3skaxHFEXZwayQhEQbNRzERUaSWMVEUDE0LOJoRECSSREGJJJERWZLGKiIjMliSIitmMJMgrsKGGipEW8YzW6Ii0yIiI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2" name="Picture 4" descr="http://player.myshared.ru/412703/data/images/img2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143000"/>
            <a:ext cx="3676650" cy="2790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798</TotalTime>
  <Words>648</Words>
  <PresentationFormat>Экран (4:3)</PresentationFormat>
  <Paragraphs>97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    СЕМЕЙНЫЙ КЛУБ «ОЧАГ»</vt:lpstr>
      <vt:lpstr>Слайд 2</vt:lpstr>
      <vt:lpstr>Одарённость </vt:lpstr>
      <vt:lpstr>Одарённый ребёнок</vt:lpstr>
      <vt:lpstr>Слайд 5</vt:lpstr>
      <vt:lpstr>На сегодняшний день существует две кардинально противоположные точки зрения:</vt:lpstr>
      <vt:lpstr>Такое противоречие мнений можно объяснить тем, что специалисты выделяют  два вида одаренности: </vt:lpstr>
      <vt:lpstr>              Актуальную  - очевидная одаренность,  которая проявляется с раннего возраста и хорошо заметна всем окружающим.  </vt:lpstr>
      <vt:lpstr>Специфические особенности одарённости в детском возрасте.</vt:lpstr>
      <vt:lpstr>Слайд 10</vt:lpstr>
      <vt:lpstr>Слайд 11</vt:lpstr>
      <vt:lpstr>Цель психологического сопровождения:</vt:lpstr>
      <vt:lpstr>Слайд 13</vt:lpstr>
      <vt:lpstr>                         Выявление одаренных детей  осуществляется следующим образом:  </vt:lpstr>
      <vt:lpstr>                         2 этап:</vt:lpstr>
      <vt:lpstr>3 этап:</vt:lpstr>
      <vt:lpstr>Оценка конкретного ребенка как одаренного в значительной мере условна.  </vt:lpstr>
      <vt:lpstr>Признаки одарённости</vt:lpstr>
      <vt:lpstr>Типы одаренности</vt:lpstr>
      <vt:lpstr>Интеллектуальная одаренность</vt:lpstr>
      <vt:lpstr>Социальная или лидерская одаренность</vt:lpstr>
      <vt:lpstr>Творческая одаренность.</vt:lpstr>
      <vt:lpstr>     В работе с одаренными детьми педагоги нашей школы  придерживаются следующих принципов педагогической деятельности: принцип возрастания роли внеурочной деятельности; принцип максимального разнообразия предоставленных возможностей для развития личности; принцип создания условий для совместной работы учащихся при минимальном участии учителя.</vt:lpstr>
      <vt:lpstr>В душе каждого ребенка есть невидимые струны.  Если тронуть их умелой рукой, они красиво зазвучат.                                                                                                                                       В.А.Сухомлинский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Lesha</dc:creator>
  <cp:lastModifiedBy>psiholog</cp:lastModifiedBy>
  <cp:revision>87</cp:revision>
  <dcterms:created xsi:type="dcterms:W3CDTF">2015-11-03T02:15:59Z</dcterms:created>
  <dcterms:modified xsi:type="dcterms:W3CDTF">2015-11-26T10:43:18Z</dcterms:modified>
</cp:coreProperties>
</file>