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67" r:id="rId5"/>
    <p:sldId id="258" r:id="rId6"/>
    <p:sldId id="259" r:id="rId7"/>
    <p:sldId id="268" r:id="rId8"/>
    <p:sldId id="269" r:id="rId9"/>
    <p:sldId id="270" r:id="rId10"/>
    <p:sldId id="271" r:id="rId11"/>
    <p:sldId id="260" r:id="rId12"/>
    <p:sldId id="261" r:id="rId13"/>
    <p:sldId id="262" r:id="rId14"/>
    <p:sldId id="272" r:id="rId15"/>
    <p:sldId id="273" r:id="rId16"/>
    <p:sldId id="274" r:id="rId17"/>
    <p:sldId id="263" r:id="rId18"/>
    <p:sldId id="264"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7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7461001-568D-48C7-9B5C-5AAAF9E1FDC5}" type="datetimeFigureOut">
              <a:rPr lang="ru-RU" smtClean="0"/>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2661560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461001-568D-48C7-9B5C-5AAAF9E1FDC5}" type="datetimeFigureOut">
              <a:rPr lang="ru-RU" smtClean="0"/>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3565779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461001-568D-48C7-9B5C-5AAAF9E1FDC5}" type="datetimeFigureOut">
              <a:rPr lang="ru-RU" smtClean="0"/>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742641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7461001-568D-48C7-9B5C-5AAAF9E1FDC5}" type="datetimeFigureOut">
              <a:rPr lang="ru-RU" smtClean="0"/>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1900347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7461001-568D-48C7-9B5C-5AAAF9E1FDC5}" type="datetimeFigureOut">
              <a:rPr lang="ru-RU" smtClean="0"/>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3583255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7461001-568D-48C7-9B5C-5AAAF9E1FDC5}" type="datetimeFigureOut">
              <a:rPr lang="ru-RU" smtClean="0"/>
              <a:t>24.01.2018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1340703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7461001-568D-48C7-9B5C-5AAAF9E1FDC5}" type="datetimeFigureOut">
              <a:rPr lang="ru-RU" smtClean="0"/>
              <a:t>24.01.2018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2531623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7461001-568D-48C7-9B5C-5AAAF9E1FDC5}" type="datetimeFigureOut">
              <a:rPr lang="ru-RU" smtClean="0"/>
              <a:t>24.01.2018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1965424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461001-568D-48C7-9B5C-5AAAF9E1FDC5}" type="datetimeFigureOut">
              <a:rPr lang="ru-RU" smtClean="0"/>
              <a:t>24.01.2018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4227974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7461001-568D-48C7-9B5C-5AAAF9E1FDC5}" type="datetimeFigureOut">
              <a:rPr lang="ru-RU" smtClean="0"/>
              <a:t>24.01.2018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3323451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7461001-568D-48C7-9B5C-5AAAF9E1FDC5}" type="datetimeFigureOut">
              <a:rPr lang="ru-RU" smtClean="0"/>
              <a:t>24.01.2018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63D06C-A677-4ADB-A84A-7DF6299241FC}" type="slidenum">
              <a:rPr lang="ru-RU" smtClean="0"/>
              <a:t>‹#›</a:t>
            </a:fld>
            <a:endParaRPr lang="ru-RU"/>
          </a:p>
        </p:txBody>
      </p:sp>
    </p:spTree>
    <p:extLst>
      <p:ext uri="{BB962C8B-B14F-4D97-AF65-F5344CB8AC3E}">
        <p14:creationId xmlns:p14="http://schemas.microsoft.com/office/powerpoint/2010/main" val="2900855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461001-568D-48C7-9B5C-5AAAF9E1FDC5}" type="datetimeFigureOut">
              <a:rPr lang="ru-RU" smtClean="0"/>
              <a:t>24.01.2018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3D06C-A677-4ADB-A84A-7DF6299241FC}" type="slidenum">
              <a:rPr lang="ru-RU" smtClean="0"/>
              <a:t>‹#›</a:t>
            </a:fld>
            <a:endParaRPr lang="ru-RU"/>
          </a:p>
        </p:txBody>
      </p:sp>
    </p:spTree>
    <p:extLst>
      <p:ext uri="{BB962C8B-B14F-4D97-AF65-F5344CB8AC3E}">
        <p14:creationId xmlns:p14="http://schemas.microsoft.com/office/powerpoint/2010/main" val="1068391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Юзер\Downloads\fon-dlya-prezentacii-vesna-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685800" y="1772816"/>
            <a:ext cx="7772400" cy="2592288"/>
          </a:xfrm>
        </p:spPr>
        <p:txBody>
          <a:bodyPr>
            <a:normAutofit fontScale="90000"/>
          </a:bodyPr>
          <a:lstStyle/>
          <a:p>
            <a:pPr marR="25400">
              <a:lnSpc>
                <a:spcPct val="150000"/>
              </a:lnSpc>
              <a:spcBef>
                <a:spcPts val="900"/>
              </a:spcBef>
              <a:spcAft>
                <a:spcPts val="1675"/>
              </a:spcAft>
            </a:pP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Педагогические скрипты </a:t>
            </a:r>
            <a:b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для организации субъект-субъектного взаимодействия</a:t>
            </a:r>
            <a:b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7192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692696"/>
            <a:ext cx="8229600" cy="114300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5</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908720"/>
            <a:ext cx="8496944" cy="5760640"/>
          </a:xfrm>
        </p:spPr>
        <p:txBody>
          <a:bodyPr>
            <a:normAutofit/>
          </a:bodyPr>
          <a:lstStyle/>
          <a:p>
            <a:pPr marL="0" indent="0" algn="ctr">
              <a:spcAft>
                <a:spcPts val="0"/>
              </a:spcAft>
              <a:buNone/>
            </a:pPr>
            <a:r>
              <a:rPr lang="ru-RU" b="1" dirty="0">
                <a:solidFill>
                  <a:srgbClr val="000000"/>
                </a:solidFill>
                <a:latin typeface="Times New Roman"/>
                <a:ea typeface="Times New Roman"/>
              </a:rPr>
              <a:t>«Как лучше поступить, если </a:t>
            </a:r>
            <a:r>
              <a:rPr lang="ru-RU" b="1" dirty="0" smtClean="0">
                <a:solidFill>
                  <a:srgbClr val="000000"/>
                </a:solidFill>
                <a:latin typeface="Times New Roman"/>
                <a:ea typeface="Times New Roman"/>
              </a:rPr>
              <a:t>дети </a:t>
            </a:r>
            <a:r>
              <a:rPr lang="ru-RU" b="1" dirty="0" err="1" smtClean="0">
                <a:solidFill>
                  <a:srgbClr val="000000"/>
                </a:solidFill>
                <a:latin typeface="Times New Roman"/>
                <a:ea typeface="Times New Roman"/>
              </a:rPr>
              <a:t>ссоряться</a:t>
            </a:r>
            <a:r>
              <a:rPr lang="ru-RU" b="1" dirty="0" smtClean="0">
                <a:solidFill>
                  <a:srgbClr val="000000"/>
                </a:solidFill>
                <a:latin typeface="Times New Roman"/>
                <a:ea typeface="Times New Roman"/>
              </a:rPr>
              <a:t>?»</a:t>
            </a:r>
            <a:endParaRPr lang="ru-RU" b="1" dirty="0">
              <a:solidFill>
                <a:srgbClr val="000000"/>
              </a:solidFill>
              <a:latin typeface="Courier New"/>
              <a:ea typeface="Courier New"/>
            </a:endParaRPr>
          </a:p>
          <a:p>
            <a:pPr marL="0" indent="0">
              <a:buNone/>
            </a:pPr>
            <a:r>
              <a:rPr lang="ru-RU" sz="3000" b="1" dirty="0">
                <a:solidFill>
                  <a:srgbClr val="000000"/>
                </a:solidFill>
                <a:latin typeface="Times New Roman"/>
                <a:ea typeface="Times New Roman"/>
              </a:rPr>
              <a:t>Шаг </a:t>
            </a:r>
            <a:r>
              <a:rPr lang="ru-RU" sz="3000" b="1" dirty="0" smtClean="0">
                <a:solidFill>
                  <a:srgbClr val="000000"/>
                </a:solidFill>
                <a:latin typeface="Times New Roman"/>
                <a:ea typeface="Times New Roman"/>
              </a:rPr>
              <a:t>№6  </a:t>
            </a:r>
            <a:r>
              <a:rPr lang="ru-RU" sz="2800" dirty="0" smtClean="0">
                <a:solidFill>
                  <a:srgbClr val="000000"/>
                </a:solidFill>
                <a:latin typeface="Times New Roman"/>
                <a:ea typeface="Times New Roman"/>
              </a:rPr>
              <a:t>Примирение</a:t>
            </a:r>
            <a:endParaRPr lang="ru-RU" sz="2800" dirty="0">
              <a:solidFill>
                <a:srgbClr val="000000"/>
              </a:solidFill>
              <a:latin typeface="Courier New"/>
              <a:ea typeface="Courier New"/>
            </a:endParaRPr>
          </a:p>
          <a:p>
            <a:pPr marL="0" indent="0">
              <a:spcAft>
                <a:spcPts val="0"/>
              </a:spcAft>
              <a:buNone/>
            </a:pPr>
            <a:r>
              <a:rPr lang="ru-RU" sz="3000" b="1" dirty="0" smtClean="0">
                <a:solidFill>
                  <a:srgbClr val="000000"/>
                </a:solidFill>
                <a:latin typeface="Times New Roman"/>
                <a:ea typeface="Times New Roman"/>
              </a:rPr>
              <a:t>Шаг №7</a:t>
            </a:r>
            <a:r>
              <a:rPr lang="ru-RU" sz="3000" b="1" dirty="0" smtClean="0">
                <a:solidFill>
                  <a:srgbClr val="000000"/>
                </a:solidFill>
                <a:latin typeface="Courier New"/>
                <a:ea typeface="Times New Roman"/>
              </a:rPr>
              <a:t> </a:t>
            </a:r>
            <a:r>
              <a:rPr lang="ru-RU" sz="2800" dirty="0" smtClean="0">
                <a:solidFill>
                  <a:srgbClr val="000000"/>
                </a:solidFill>
                <a:latin typeface="Times New Roman"/>
                <a:ea typeface="Times New Roman"/>
              </a:rPr>
              <a:t>Беседа </a:t>
            </a:r>
            <a:r>
              <a:rPr lang="ru-RU" sz="2800" dirty="0">
                <a:solidFill>
                  <a:srgbClr val="000000"/>
                </a:solidFill>
                <a:latin typeface="Times New Roman"/>
                <a:ea typeface="Times New Roman"/>
              </a:rPr>
              <a:t>наедине (если это возможно) с ребенком, совершившим проступок (нарушившим правила взаимодействия в группе).</a:t>
            </a:r>
            <a:endParaRPr lang="ru-RU" sz="2400" dirty="0">
              <a:solidFill>
                <a:srgbClr val="000000"/>
              </a:solidFill>
              <a:latin typeface="Courier New"/>
              <a:ea typeface="Courier New"/>
            </a:endParaRPr>
          </a:p>
          <a:p>
            <a:pPr marL="0" indent="0">
              <a:spcAft>
                <a:spcPts val="0"/>
              </a:spcAft>
              <a:buNone/>
            </a:pPr>
            <a:r>
              <a:rPr lang="ru-RU" sz="3000" b="1" dirty="0">
                <a:solidFill>
                  <a:srgbClr val="000000"/>
                </a:solidFill>
                <a:latin typeface="Times New Roman"/>
                <a:ea typeface="Times New Roman"/>
              </a:rPr>
              <a:t>Шаг </a:t>
            </a:r>
            <a:r>
              <a:rPr lang="ru-RU" sz="3000" b="1" dirty="0" smtClean="0">
                <a:solidFill>
                  <a:srgbClr val="000000"/>
                </a:solidFill>
                <a:latin typeface="Times New Roman"/>
                <a:ea typeface="Times New Roman"/>
              </a:rPr>
              <a:t>№8  </a:t>
            </a:r>
            <a:r>
              <a:rPr lang="ru-RU" sz="2800" dirty="0" smtClean="0">
                <a:solidFill>
                  <a:srgbClr val="000000"/>
                </a:solidFill>
                <a:latin typeface="Times New Roman"/>
                <a:ea typeface="Times New Roman"/>
              </a:rPr>
              <a:t>По </a:t>
            </a:r>
            <a:r>
              <a:rPr lang="ru-RU" sz="2800" dirty="0">
                <a:solidFill>
                  <a:srgbClr val="000000"/>
                </a:solidFill>
                <a:latin typeface="Times New Roman"/>
                <a:ea typeface="Times New Roman"/>
              </a:rPr>
              <a:t>возможности, объединить конфликтующие стороны в совместную игровую деятельность.</a:t>
            </a:r>
            <a:endParaRPr lang="ru-RU" sz="2800" dirty="0">
              <a:solidFill>
                <a:srgbClr val="000000"/>
              </a:solidFill>
              <a:latin typeface="Courier New"/>
              <a:ea typeface="Courier New"/>
            </a:endParaRPr>
          </a:p>
          <a:p>
            <a:pPr marL="0" lvl="0" indent="0">
              <a:buNone/>
            </a:pPr>
            <a:r>
              <a:rPr lang="ru-RU" sz="3000" b="1" dirty="0">
                <a:solidFill>
                  <a:srgbClr val="000000"/>
                </a:solidFill>
                <a:latin typeface="Times New Roman"/>
                <a:ea typeface="Times New Roman"/>
              </a:rPr>
              <a:t>Шаг </a:t>
            </a:r>
            <a:r>
              <a:rPr lang="ru-RU" sz="3000" b="1" dirty="0" smtClean="0">
                <a:solidFill>
                  <a:srgbClr val="000000"/>
                </a:solidFill>
                <a:latin typeface="Times New Roman"/>
                <a:ea typeface="Times New Roman"/>
              </a:rPr>
              <a:t>№9</a:t>
            </a:r>
            <a:r>
              <a:rPr lang="ru-RU" sz="2800" dirty="0">
                <a:solidFill>
                  <a:srgbClr val="000000"/>
                </a:solidFill>
                <a:latin typeface="Times New Roman"/>
                <a:ea typeface="Times New Roman"/>
              </a:rPr>
              <a:t> </a:t>
            </a:r>
            <a:r>
              <a:rPr lang="ru-RU" sz="2800" dirty="0" smtClean="0">
                <a:solidFill>
                  <a:srgbClr val="000000"/>
                </a:solidFill>
                <a:latin typeface="Times New Roman"/>
                <a:ea typeface="Times New Roman"/>
              </a:rPr>
              <a:t> Помочь </a:t>
            </a:r>
            <a:r>
              <a:rPr lang="ru-RU" sz="2800" dirty="0">
                <a:solidFill>
                  <a:srgbClr val="000000"/>
                </a:solidFill>
                <a:latin typeface="Times New Roman"/>
                <a:ea typeface="Times New Roman"/>
              </a:rPr>
              <a:t>детям выполнить решение, если нужно - осущест­вить </a:t>
            </a:r>
            <a:r>
              <a:rPr lang="ru-RU" sz="2800" dirty="0" smtClean="0">
                <a:solidFill>
                  <a:srgbClr val="000000"/>
                </a:solidFill>
                <a:latin typeface="Times New Roman"/>
                <a:ea typeface="Times New Roman"/>
              </a:rPr>
              <a:t>проверку.</a:t>
            </a:r>
            <a:endParaRPr lang="ru-RU" sz="3000" b="1" dirty="0">
              <a:solidFill>
                <a:srgbClr val="000000"/>
              </a:solidFill>
              <a:latin typeface="Courier New"/>
              <a:ea typeface="Courier New"/>
            </a:endParaRPr>
          </a:p>
          <a:p>
            <a:pPr marL="0" indent="0">
              <a:spcAft>
                <a:spcPts val="0"/>
              </a:spcAft>
              <a:buNone/>
            </a:pPr>
            <a:endParaRPr lang="ru-RU" b="1" dirty="0">
              <a:solidFill>
                <a:srgbClr val="000000"/>
              </a:solidFill>
              <a:latin typeface="Courier New"/>
              <a:ea typeface="Courier New"/>
            </a:endParaRPr>
          </a:p>
        </p:txBody>
      </p:sp>
    </p:spTree>
    <p:extLst>
      <p:ext uri="{BB962C8B-B14F-4D97-AF65-F5344CB8AC3E}">
        <p14:creationId xmlns:p14="http://schemas.microsoft.com/office/powerpoint/2010/main" val="1288957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67544" y="332656"/>
            <a:ext cx="8280920" cy="6001643"/>
          </a:xfrm>
          <a:prstGeom prst="rect">
            <a:avLst/>
          </a:prstGeom>
          <a:noFill/>
        </p:spPr>
        <p:txBody>
          <a:bodyPr wrap="square" rtlCol="0">
            <a:spAutoFit/>
          </a:bodyPr>
          <a:lstStyle/>
          <a:p>
            <a:pPr>
              <a:spcAft>
                <a:spcPts val="0"/>
              </a:spcAft>
            </a:pPr>
            <a:r>
              <a:rPr lang="ru-RU" sz="2400" b="1" dirty="0">
                <a:solidFill>
                  <a:srgbClr val="000000"/>
                </a:solidFill>
                <a:latin typeface="Times New Roman"/>
                <a:ea typeface="Times New Roman"/>
              </a:rPr>
              <a:t>Подсказка 1.</a:t>
            </a:r>
            <a:endParaRPr lang="ru-RU" sz="2400" b="1"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Не всегда следует вмешиваться в ссоры между детьми.</a:t>
            </a:r>
            <a:endParaRPr lang="ru-RU" sz="2400"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Ведь как в любой другой деятельности, можно научиться решать конфликты только путем участия в них. Не мешайте детям полу­чать такой жизненно важный опыт.</a:t>
            </a:r>
            <a:endParaRPr lang="ru-RU" sz="2400" dirty="0">
              <a:solidFill>
                <a:srgbClr val="000000"/>
              </a:solidFill>
              <a:latin typeface="Courier New"/>
              <a:ea typeface="Courier New"/>
            </a:endParaRPr>
          </a:p>
          <a:p>
            <a:pPr>
              <a:spcAft>
                <a:spcPts val="0"/>
              </a:spcAft>
            </a:pPr>
            <a:r>
              <a:rPr lang="ru-RU" sz="2400" b="1" dirty="0">
                <a:solidFill>
                  <a:srgbClr val="000000"/>
                </a:solidFill>
                <a:latin typeface="Times New Roman"/>
                <a:ea typeface="Times New Roman"/>
              </a:rPr>
              <a:t>Подсказка 2.</a:t>
            </a:r>
            <a:endParaRPr lang="ru-RU" sz="2400" b="1"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Всегда сохраняйте собственное эмоциональное равнове­сие в ситуациях детских конфликтов.</a:t>
            </a:r>
            <a:endParaRPr lang="ru-RU" sz="2400" dirty="0">
              <a:solidFill>
                <a:srgbClr val="000000"/>
              </a:solidFill>
              <a:latin typeface="Courier New"/>
              <a:ea typeface="Courier New"/>
            </a:endParaRPr>
          </a:p>
          <a:p>
            <a:pPr>
              <a:spcAft>
                <a:spcPts val="0"/>
              </a:spcAft>
            </a:pPr>
            <a:r>
              <a:rPr lang="ru-RU" sz="2400" b="1" dirty="0">
                <a:solidFill>
                  <a:srgbClr val="000000"/>
                </a:solidFill>
                <a:latin typeface="Times New Roman"/>
                <a:ea typeface="Times New Roman"/>
              </a:rPr>
              <a:t>Подсказка 3.</a:t>
            </a:r>
            <a:endParaRPr lang="ru-RU" sz="2400" b="1"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Вмешиваясь в детский конфликт, никогда не занимайте сразу позицию одного из ребят, даже если вам кажется оче­видным, кто здесь прав, а кто виноват. Ведь для ребенка, ведущего себя неправильно, это совсем не так просто. Поэто­му ваш скорый суд он воспримет как несправедливость и при­страстность, а значит, не станет продолжать общение, в котором вы выступаете арбитром.</a:t>
            </a:r>
            <a:endParaRPr lang="ru-RU" sz="2400" dirty="0">
              <a:solidFill>
                <a:srgbClr val="000000"/>
              </a:solidFill>
              <a:effectLst/>
              <a:latin typeface="Courier New"/>
              <a:ea typeface="Courier New"/>
            </a:endParaRPr>
          </a:p>
        </p:txBody>
      </p:sp>
    </p:spTree>
    <p:extLst>
      <p:ext uri="{BB962C8B-B14F-4D97-AF65-F5344CB8AC3E}">
        <p14:creationId xmlns:p14="http://schemas.microsoft.com/office/powerpoint/2010/main" val="3669981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3528" y="476672"/>
            <a:ext cx="8640960" cy="6001643"/>
          </a:xfrm>
          <a:prstGeom prst="rect">
            <a:avLst/>
          </a:prstGeom>
          <a:noFill/>
        </p:spPr>
        <p:txBody>
          <a:bodyPr wrap="square" rtlCol="0">
            <a:spAutoFit/>
          </a:bodyPr>
          <a:lstStyle/>
          <a:p>
            <a:pPr>
              <a:spcAft>
                <a:spcPts val="0"/>
              </a:spcAft>
            </a:pPr>
            <a:r>
              <a:rPr lang="ru-RU" sz="2400" b="1" dirty="0">
                <a:solidFill>
                  <a:srgbClr val="000000"/>
                </a:solidFill>
                <a:latin typeface="Times New Roman"/>
                <a:ea typeface="Times New Roman"/>
              </a:rPr>
              <a:t>Подсказка 4.</a:t>
            </a:r>
            <a:endParaRPr lang="ru-RU" sz="2400" b="1"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Разбирая конкретную ситуацию ссоры, не стремитесь вы­ступать верховным судьей, определяя правых и виноватых и вы­бирая меру наказания. Лучше не делать из личных конфликтов аналог юридического разбирательства. Попробуйте приучить детей к мысли, что, кто бы ни начал ссору, ответственность за дальнейшее развитие событий несут всегда двое. Делайте акцент не на «кто виноват?», а на «что делать?». Направить в это русло внимание поссорившихся и жаждущих отмщения ре­бят часто помогает чувство юмора.</a:t>
            </a:r>
            <a:endParaRPr lang="ru-RU" sz="2400" dirty="0">
              <a:solidFill>
                <a:srgbClr val="000000"/>
              </a:solidFill>
              <a:latin typeface="Courier New"/>
              <a:ea typeface="Courier New"/>
            </a:endParaRPr>
          </a:p>
          <a:p>
            <a:pPr>
              <a:spcAft>
                <a:spcPts val="0"/>
              </a:spcAft>
            </a:pPr>
            <a:r>
              <a:rPr lang="ru-RU" sz="2400" b="1" dirty="0">
                <a:solidFill>
                  <a:srgbClr val="000000"/>
                </a:solidFill>
                <a:latin typeface="Times New Roman"/>
                <a:ea typeface="Times New Roman"/>
              </a:rPr>
              <a:t>Подсказка 5.</a:t>
            </a:r>
            <a:endParaRPr lang="ru-RU" sz="2400" b="1"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Помогая детям выйти из конфликта и освободиться от нако­пившейся обиды и злости, следите за тем, чтобы они не пере­ходили на личности. Говоря о том, что их огорчило или возму­тило, они должны описывать именно действия и слова партнера, а не его физические или личностные недостатки</a:t>
            </a:r>
            <a:r>
              <a:rPr lang="ru-RU" sz="2400" dirty="0" smtClean="0">
                <a:solidFill>
                  <a:srgbClr val="000000"/>
                </a:solidFill>
                <a:latin typeface="Times New Roman"/>
                <a:ea typeface="Times New Roman"/>
              </a:rPr>
              <a:t>.</a:t>
            </a:r>
            <a:endParaRPr lang="ru-RU" sz="2400" dirty="0">
              <a:solidFill>
                <a:srgbClr val="000000"/>
              </a:solidFill>
              <a:latin typeface="Courier New"/>
              <a:ea typeface="Courier New"/>
            </a:endParaRPr>
          </a:p>
        </p:txBody>
      </p:sp>
    </p:spTree>
    <p:extLst>
      <p:ext uri="{BB962C8B-B14F-4D97-AF65-F5344CB8AC3E}">
        <p14:creationId xmlns:p14="http://schemas.microsoft.com/office/powerpoint/2010/main" val="287831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7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1560" y="236141"/>
            <a:ext cx="8064896" cy="6555641"/>
          </a:xfrm>
          <a:prstGeom prst="rect">
            <a:avLst/>
          </a:prstGeom>
          <a:noFill/>
        </p:spPr>
        <p:txBody>
          <a:bodyPr wrap="square" rtlCol="0">
            <a:spAutoFit/>
          </a:bodyPr>
          <a:lstStyle/>
          <a:p>
            <a:pPr>
              <a:spcAft>
                <a:spcPts val="0"/>
              </a:spcAft>
            </a:pPr>
            <a:r>
              <a:rPr lang="ru-RU" sz="2800" b="1" dirty="0">
                <a:solidFill>
                  <a:srgbClr val="000000"/>
                </a:solidFill>
                <a:latin typeface="Times New Roman"/>
                <a:ea typeface="Times New Roman"/>
              </a:rPr>
              <a:t>Подсказка 6.</a:t>
            </a:r>
            <a:endParaRPr lang="ru-RU" sz="2800" b="1" dirty="0">
              <a:solidFill>
                <a:srgbClr val="000000"/>
              </a:solidFill>
              <a:latin typeface="Courier New"/>
              <a:ea typeface="Courier New"/>
            </a:endParaRPr>
          </a:p>
          <a:p>
            <a:pPr>
              <a:spcAft>
                <a:spcPts val="0"/>
              </a:spcAft>
            </a:pPr>
            <a:r>
              <a:rPr lang="ru-RU" sz="2800" dirty="0">
                <a:solidFill>
                  <a:srgbClr val="000000"/>
                </a:solidFill>
                <a:latin typeface="Times New Roman"/>
                <a:ea typeface="Times New Roman"/>
              </a:rPr>
              <a:t>Если вы стараетесь помочь урегулировать конфликт меж­ду двумя своими собственными детьми, то приложите усилия, чтобы у ребят не возникло ощущения, что одного из них (кто оказался не виноват или чья вина меньше) вы любите больше. Не забудьте вслух объяснить своим детям, что вы очень любите их обоих, что бы они ни сделали, и поэтому их ссоры очень вас огорчают. Даже когда вы считаете нужным наказать одного из ребят, все равно напомните ему, что вам это неприятно, вы его очень любите и надеетесь, что он поймет пользу наказания и исправится.</a:t>
            </a:r>
            <a:endParaRPr lang="ru-RU" sz="2800" dirty="0">
              <a:solidFill>
                <a:srgbClr val="000000"/>
              </a:solidFill>
              <a:latin typeface="Courier New"/>
              <a:ea typeface="Courier New"/>
            </a:endParaRPr>
          </a:p>
          <a:p>
            <a:pPr>
              <a:spcAft>
                <a:spcPts val="0"/>
              </a:spcAft>
            </a:pPr>
            <a:r>
              <a:rPr lang="ru-RU" sz="2800" b="1" dirty="0">
                <a:solidFill>
                  <a:srgbClr val="000000"/>
                </a:solidFill>
                <a:latin typeface="Times New Roman"/>
                <a:ea typeface="Times New Roman"/>
              </a:rPr>
              <a:t>Подсказка 7.</a:t>
            </a:r>
            <a:endParaRPr lang="ru-RU" sz="2800" b="1" dirty="0">
              <a:solidFill>
                <a:srgbClr val="000000"/>
              </a:solidFill>
              <a:latin typeface="Courier New"/>
              <a:ea typeface="Courier New"/>
            </a:endParaRPr>
          </a:p>
          <a:p>
            <a:pPr>
              <a:spcAft>
                <a:spcPts val="0"/>
              </a:spcAft>
            </a:pPr>
            <a:r>
              <a:rPr lang="ru-RU" sz="2800" dirty="0">
                <a:solidFill>
                  <a:srgbClr val="000000"/>
                </a:solidFill>
                <a:latin typeface="Times New Roman"/>
                <a:ea typeface="Times New Roman"/>
              </a:rPr>
              <a:t>Используйте технику «активного слушания»:</a:t>
            </a:r>
            <a:endParaRPr lang="ru-RU" sz="2800" dirty="0">
              <a:solidFill>
                <a:srgbClr val="000000"/>
              </a:solidFill>
              <a:effectLst/>
              <a:latin typeface="Courier New"/>
              <a:ea typeface="Courier New"/>
            </a:endParaRPr>
          </a:p>
        </p:txBody>
      </p:sp>
    </p:spTree>
    <p:extLst>
      <p:ext uri="{BB962C8B-B14F-4D97-AF65-F5344CB8AC3E}">
        <p14:creationId xmlns:p14="http://schemas.microsoft.com/office/powerpoint/2010/main" val="35222522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692696"/>
            <a:ext cx="8229600" cy="114300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6</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1052736"/>
            <a:ext cx="8496944" cy="5400600"/>
          </a:xfrm>
        </p:spPr>
        <p:txBody>
          <a:bodyPr>
            <a:normAutofit/>
          </a:bodyPr>
          <a:lstStyle/>
          <a:p>
            <a:pPr marL="0" indent="0" algn="ctr">
              <a:spcAft>
                <a:spcPts val="0"/>
              </a:spcAft>
              <a:buNone/>
            </a:pPr>
            <a:r>
              <a:rPr lang="ru-RU" b="1" dirty="0">
                <a:solidFill>
                  <a:srgbClr val="000000"/>
                </a:solidFill>
                <a:latin typeface="Times New Roman"/>
                <a:ea typeface="Times New Roman"/>
              </a:rPr>
              <a:t>«Как лучше </a:t>
            </a:r>
            <a:r>
              <a:rPr lang="ru-RU" b="1" dirty="0" smtClean="0">
                <a:solidFill>
                  <a:srgbClr val="000000"/>
                </a:solidFill>
                <a:latin typeface="Times New Roman"/>
                <a:ea typeface="Times New Roman"/>
              </a:rPr>
              <a:t>оценить деятельность детей?»</a:t>
            </a:r>
            <a:endParaRPr lang="ru-RU" b="1" dirty="0">
              <a:solidFill>
                <a:srgbClr val="000000"/>
              </a:solidFill>
              <a:latin typeface="Courier New"/>
              <a:ea typeface="Courier New"/>
            </a:endParaRPr>
          </a:p>
          <a:p>
            <a:pPr marL="0" indent="0">
              <a:spcAft>
                <a:spcPts val="0"/>
              </a:spcAft>
              <a:buNone/>
            </a:pPr>
            <a:r>
              <a:rPr lang="ru-RU" b="1" dirty="0" smtClean="0">
                <a:solidFill>
                  <a:srgbClr val="000000"/>
                </a:solidFill>
                <a:latin typeface="Courier New"/>
                <a:ea typeface="Courier New"/>
              </a:rPr>
              <a:t>- </a:t>
            </a:r>
            <a:r>
              <a:rPr lang="ru-RU" b="1" dirty="0" smtClean="0">
                <a:solidFill>
                  <a:srgbClr val="000000"/>
                </a:solidFill>
                <a:latin typeface="Times New Roman" pitchFamily="18" charset="0"/>
                <a:ea typeface="Courier New"/>
                <a:cs typeface="Times New Roman" pitchFamily="18" charset="0"/>
              </a:rPr>
              <a:t>Кому адресовано (всем вместе, мальчикам, девочкам)</a:t>
            </a:r>
          </a:p>
          <a:p>
            <a:pPr marL="0" indent="0">
              <a:spcAft>
                <a:spcPts val="0"/>
              </a:spcAft>
              <a:buNone/>
            </a:pPr>
            <a:r>
              <a:rPr lang="ru-RU" b="1" dirty="0" smtClean="0">
                <a:solidFill>
                  <a:srgbClr val="000000"/>
                </a:solidFill>
                <a:latin typeface="Times New Roman" pitchFamily="18" charset="0"/>
                <a:ea typeface="Courier New"/>
                <a:cs typeface="Times New Roman" pitchFamily="18" charset="0"/>
              </a:rPr>
              <a:t>-  Похвала</a:t>
            </a:r>
          </a:p>
          <a:p>
            <a:pPr marL="0" indent="0">
              <a:spcAft>
                <a:spcPts val="0"/>
              </a:spcAft>
              <a:buNone/>
            </a:pPr>
            <a:r>
              <a:rPr lang="ru-RU" b="1" dirty="0" smtClean="0">
                <a:solidFill>
                  <a:srgbClr val="000000"/>
                </a:solidFill>
                <a:latin typeface="Times New Roman" pitchFamily="18" charset="0"/>
                <a:ea typeface="Courier New"/>
                <a:cs typeface="Times New Roman" pitchFamily="18" charset="0"/>
              </a:rPr>
              <a:t> - Порицание</a:t>
            </a:r>
            <a:endParaRPr lang="ru-RU" b="1" dirty="0">
              <a:solidFill>
                <a:srgbClr val="000000"/>
              </a:solidFill>
              <a:latin typeface="Times New Roman" pitchFamily="18" charset="0"/>
              <a:ea typeface="Courier New"/>
              <a:cs typeface="Times New Roman" pitchFamily="18" charset="0"/>
            </a:endParaRPr>
          </a:p>
        </p:txBody>
      </p:sp>
    </p:spTree>
    <p:extLst>
      <p:ext uri="{BB962C8B-B14F-4D97-AF65-F5344CB8AC3E}">
        <p14:creationId xmlns:p14="http://schemas.microsoft.com/office/powerpoint/2010/main" val="28551637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692696"/>
            <a:ext cx="8229600" cy="114300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7</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1052736"/>
            <a:ext cx="8496944" cy="5400600"/>
          </a:xfrm>
        </p:spPr>
        <p:txBody>
          <a:bodyPr>
            <a:normAutofit fontScale="92500" lnSpcReduction="20000"/>
          </a:bodyPr>
          <a:lstStyle/>
          <a:p>
            <a:pPr marL="0" indent="0" algn="ctr">
              <a:spcAft>
                <a:spcPts val="0"/>
              </a:spcAft>
              <a:buNone/>
            </a:pPr>
            <a:r>
              <a:rPr lang="ru-RU" b="1" dirty="0">
                <a:solidFill>
                  <a:srgbClr val="000000"/>
                </a:solidFill>
                <a:latin typeface="Times New Roman"/>
                <a:ea typeface="Times New Roman"/>
              </a:rPr>
              <a:t>«Как </a:t>
            </a:r>
            <a:r>
              <a:rPr lang="ru-RU" b="1" dirty="0" smtClean="0">
                <a:solidFill>
                  <a:srgbClr val="000000"/>
                </a:solidFill>
                <a:latin typeface="Times New Roman"/>
                <a:ea typeface="Times New Roman"/>
              </a:rPr>
              <a:t>поддержать любое детское высказывание?»</a:t>
            </a:r>
            <a:endParaRPr lang="ru-RU" b="1" dirty="0">
              <a:solidFill>
                <a:srgbClr val="000000"/>
              </a:solidFill>
              <a:latin typeface="Courier New"/>
              <a:ea typeface="Courier New"/>
            </a:endParaRPr>
          </a:p>
          <a:p>
            <a:pPr marL="0" indent="0">
              <a:spcAft>
                <a:spcPts val="0"/>
              </a:spcAft>
              <a:buNone/>
            </a:pPr>
            <a:r>
              <a:rPr lang="ru-RU" b="1" dirty="0">
                <a:solidFill>
                  <a:srgbClr val="000000"/>
                </a:solidFill>
                <a:latin typeface="Times New Roman"/>
                <a:ea typeface="Times New Roman"/>
              </a:rPr>
              <a:t>Важно: </a:t>
            </a:r>
            <a:r>
              <a:rPr lang="ru-RU" dirty="0">
                <a:solidFill>
                  <a:srgbClr val="000000"/>
                </a:solidFill>
                <a:latin typeface="Times New Roman"/>
                <a:ea typeface="Times New Roman"/>
              </a:rPr>
              <a:t>педагогу нужно адекватно реагировать на любое детское высказывание, иначе есть риск потери у ребенка иници­ативы в высказывании.</a:t>
            </a:r>
            <a:endParaRPr lang="ru-RU" sz="2800" dirty="0">
              <a:solidFill>
                <a:srgbClr val="000000"/>
              </a:solidFill>
              <a:latin typeface="Courier New"/>
              <a:ea typeface="Courier New"/>
            </a:endParaRPr>
          </a:p>
          <a:p>
            <a:pPr marL="0" indent="0">
              <a:spcAft>
                <a:spcPts val="0"/>
              </a:spcAft>
              <a:buNone/>
            </a:pPr>
            <a:r>
              <a:rPr lang="ru-RU" b="1" dirty="0">
                <a:solidFill>
                  <a:srgbClr val="000000"/>
                </a:solidFill>
                <a:latin typeface="Times New Roman"/>
                <a:ea typeface="Times New Roman"/>
              </a:rPr>
              <a:t>Шаг №1 </a:t>
            </a:r>
            <a:r>
              <a:rPr lang="ru-RU" dirty="0">
                <a:solidFill>
                  <a:srgbClr val="000000"/>
                </a:solidFill>
                <a:latin typeface="Times New Roman"/>
                <a:ea typeface="Times New Roman"/>
              </a:rPr>
              <a:t>: понять какую эмоциональную окраску несет вы­сказывание: положительную, отрицательную, нейтральную.</a:t>
            </a:r>
            <a:endParaRPr lang="ru-RU" sz="2800" dirty="0">
              <a:solidFill>
                <a:srgbClr val="000000"/>
              </a:solidFill>
              <a:latin typeface="Courier New"/>
              <a:ea typeface="Courier New"/>
            </a:endParaRPr>
          </a:p>
          <a:p>
            <a:pPr marL="0" indent="0">
              <a:spcAft>
                <a:spcPts val="0"/>
              </a:spcAft>
              <a:buNone/>
            </a:pPr>
            <a:r>
              <a:rPr lang="ru-RU" b="1" dirty="0">
                <a:solidFill>
                  <a:srgbClr val="000000"/>
                </a:solidFill>
                <a:latin typeface="Times New Roman"/>
                <a:ea typeface="Times New Roman"/>
              </a:rPr>
              <a:t>Шаг №2</a:t>
            </a:r>
            <a:r>
              <a:rPr lang="ru-RU" dirty="0">
                <a:solidFill>
                  <a:srgbClr val="000000"/>
                </a:solidFill>
                <a:latin typeface="Times New Roman"/>
                <a:ea typeface="Times New Roman"/>
              </a:rPr>
              <a:t>: понять есть ли возможность для продолжения раз­говора с ребенком (временные ресурсы и т.д.).</a:t>
            </a:r>
            <a:endParaRPr lang="ru-RU" sz="2800" dirty="0">
              <a:solidFill>
                <a:srgbClr val="000000"/>
              </a:solidFill>
              <a:latin typeface="Courier New"/>
              <a:ea typeface="Courier New"/>
            </a:endParaRPr>
          </a:p>
          <a:p>
            <a:pPr marL="0" indent="0">
              <a:spcAft>
                <a:spcPts val="0"/>
              </a:spcAft>
              <a:buNone/>
            </a:pPr>
            <a:r>
              <a:rPr lang="ru-RU" b="1" dirty="0">
                <a:solidFill>
                  <a:srgbClr val="000000"/>
                </a:solidFill>
                <a:latin typeface="Times New Roman"/>
                <a:ea typeface="Times New Roman"/>
              </a:rPr>
              <a:t>Шаг №3</a:t>
            </a:r>
            <a:r>
              <a:rPr lang="ru-RU" dirty="0">
                <a:solidFill>
                  <a:srgbClr val="000000"/>
                </a:solidFill>
                <a:latin typeface="Times New Roman"/>
                <a:ea typeface="Times New Roman"/>
              </a:rPr>
              <a:t>: в зависимости от результата первых двух шагов выбрать одну из речевых формул.</a:t>
            </a:r>
            <a:endParaRPr lang="ru-RU" sz="2800" dirty="0">
              <a:solidFill>
                <a:srgbClr val="000000"/>
              </a:solidFill>
              <a:effectLst/>
              <a:latin typeface="Courier New"/>
              <a:ea typeface="Courier New"/>
            </a:endParaRPr>
          </a:p>
        </p:txBody>
      </p:sp>
    </p:spTree>
    <p:extLst>
      <p:ext uri="{BB962C8B-B14F-4D97-AF65-F5344CB8AC3E}">
        <p14:creationId xmlns:p14="http://schemas.microsoft.com/office/powerpoint/2010/main" val="2631413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332656"/>
            <a:ext cx="8229600" cy="150304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8</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764704"/>
            <a:ext cx="8496944" cy="5976664"/>
          </a:xfrm>
        </p:spPr>
        <p:txBody>
          <a:bodyPr>
            <a:normAutofit fontScale="70000" lnSpcReduction="20000"/>
          </a:bodyPr>
          <a:lstStyle/>
          <a:p>
            <a:pPr marL="0" indent="0">
              <a:spcAft>
                <a:spcPts val="0"/>
              </a:spcAft>
              <a:buNone/>
            </a:pPr>
            <a:r>
              <a:rPr lang="ru-RU" sz="3400" b="1" dirty="0">
                <a:solidFill>
                  <a:srgbClr val="000000"/>
                </a:solidFill>
                <a:latin typeface="Times New Roman"/>
                <a:ea typeface="Times New Roman"/>
              </a:rPr>
              <a:t>«</a:t>
            </a:r>
            <a:r>
              <a:rPr lang="ru-RU" sz="3400" b="1" dirty="0" smtClean="0">
                <a:solidFill>
                  <a:srgbClr val="000000"/>
                </a:solidFill>
                <a:latin typeface="Times New Roman"/>
                <a:ea typeface="Times New Roman"/>
              </a:rPr>
              <a:t>Как </a:t>
            </a:r>
            <a:r>
              <a:rPr lang="ru-RU" sz="3400" b="1" dirty="0">
                <a:solidFill>
                  <a:srgbClr val="000000"/>
                </a:solidFill>
                <a:latin typeface="Times New Roman"/>
                <a:ea typeface="Times New Roman"/>
              </a:rPr>
              <a:t>лучше поступить, если </a:t>
            </a:r>
            <a:r>
              <a:rPr lang="ru-RU" sz="3400" b="1" dirty="0" smtClean="0">
                <a:solidFill>
                  <a:srgbClr val="000000"/>
                </a:solidFill>
                <a:latin typeface="Times New Roman"/>
                <a:ea typeface="Times New Roman"/>
              </a:rPr>
              <a:t>...» Проблемы:</a:t>
            </a:r>
          </a:p>
          <a:p>
            <a:pPr marL="514350" indent="-514350">
              <a:spcAft>
                <a:spcPts val="0"/>
              </a:spcAft>
              <a:buAutoNum type="arabicPeriod"/>
            </a:pPr>
            <a:r>
              <a:rPr lang="ru-RU" sz="3400" b="1" dirty="0" smtClean="0">
                <a:solidFill>
                  <a:srgbClr val="000000"/>
                </a:solidFill>
                <a:latin typeface="Times New Roman"/>
                <a:ea typeface="Times New Roman"/>
              </a:rPr>
              <a:t>Нежелание </a:t>
            </a:r>
            <a:r>
              <a:rPr lang="ru-RU" sz="3400" b="1" dirty="0">
                <a:solidFill>
                  <a:srgbClr val="000000"/>
                </a:solidFill>
                <a:latin typeface="Times New Roman"/>
                <a:ea typeface="Times New Roman"/>
              </a:rPr>
              <a:t>ребенка идти в детский </a:t>
            </a:r>
            <a:r>
              <a:rPr lang="ru-RU" sz="3400" b="1" dirty="0" smtClean="0">
                <a:solidFill>
                  <a:srgbClr val="000000"/>
                </a:solidFill>
                <a:latin typeface="Times New Roman"/>
                <a:ea typeface="Times New Roman"/>
              </a:rPr>
              <a:t>сад.</a:t>
            </a:r>
          </a:p>
          <a:p>
            <a:pPr marL="0" indent="0">
              <a:spcAft>
                <a:spcPts val="0"/>
              </a:spcAft>
              <a:buNone/>
            </a:pPr>
            <a:r>
              <a:rPr lang="ru-RU" sz="3400" dirty="0" smtClean="0">
                <a:solidFill>
                  <a:srgbClr val="000000"/>
                </a:solidFill>
                <a:latin typeface="Times New Roman"/>
                <a:ea typeface="Times New Roman"/>
              </a:rPr>
              <a:t>- Описание </a:t>
            </a:r>
            <a:r>
              <a:rPr lang="ru-RU" sz="3400" dirty="0">
                <a:solidFill>
                  <a:srgbClr val="000000"/>
                </a:solidFill>
                <a:latin typeface="Times New Roman"/>
                <a:ea typeface="Times New Roman"/>
              </a:rPr>
              <a:t>ситуации. Ребенок конфликтует с другими детьми. Высказывание ребенка: Я не хочу идти в группу, меня здесь обижают</a:t>
            </a:r>
            <a:r>
              <a:rPr lang="ru-RU" sz="3400" dirty="0" smtClean="0">
                <a:solidFill>
                  <a:srgbClr val="000000"/>
                </a:solidFill>
                <a:latin typeface="Times New Roman"/>
                <a:ea typeface="Times New Roman"/>
              </a:rPr>
              <a:t>.</a:t>
            </a:r>
          </a:p>
          <a:p>
            <a:pPr marL="0" indent="0">
              <a:spcAft>
                <a:spcPts val="0"/>
              </a:spcAft>
              <a:buNone/>
            </a:pPr>
            <a:r>
              <a:rPr lang="ru-RU" sz="3400" dirty="0" smtClean="0">
                <a:solidFill>
                  <a:srgbClr val="000000"/>
                </a:solidFill>
                <a:latin typeface="Times New Roman"/>
                <a:ea typeface="Times New Roman"/>
              </a:rPr>
              <a:t>- Описание </a:t>
            </a:r>
            <a:r>
              <a:rPr lang="ru-RU" sz="3400" dirty="0">
                <a:solidFill>
                  <a:srgbClr val="000000"/>
                </a:solidFill>
                <a:latin typeface="Times New Roman"/>
                <a:ea typeface="Times New Roman"/>
              </a:rPr>
              <a:t>ситуации. Ребенок не хочет идти в детский сад из- за нарушения режима </a:t>
            </a:r>
            <a:r>
              <a:rPr lang="ru-RU" sz="3400" dirty="0" smtClean="0">
                <a:solidFill>
                  <a:srgbClr val="000000"/>
                </a:solidFill>
                <a:latin typeface="Times New Roman"/>
                <a:ea typeface="Times New Roman"/>
              </a:rPr>
              <a:t>дня. Высказывание </a:t>
            </a:r>
            <a:r>
              <a:rPr lang="ru-RU" sz="3400" dirty="0">
                <a:solidFill>
                  <a:srgbClr val="000000"/>
                </a:solidFill>
                <a:latin typeface="Times New Roman"/>
                <a:ea typeface="Times New Roman"/>
              </a:rPr>
              <a:t>ребенка: Не хочу идти в детский сад.</a:t>
            </a:r>
            <a:endParaRPr lang="ru-RU" sz="3400" dirty="0">
              <a:solidFill>
                <a:srgbClr val="000000"/>
              </a:solidFill>
              <a:latin typeface="Courier New"/>
              <a:ea typeface="Courier New"/>
            </a:endParaRPr>
          </a:p>
          <a:p>
            <a:pPr lvl="0">
              <a:buClr>
                <a:srgbClr val="000000"/>
              </a:buClr>
              <a:buSzPts val="1050"/>
              <a:buFont typeface="Arial"/>
              <a:buChar char="•"/>
            </a:pPr>
            <a:r>
              <a:rPr lang="ru-RU" sz="3400" dirty="0">
                <a:solidFill>
                  <a:srgbClr val="000000"/>
                </a:solidFill>
                <a:latin typeface="Times New Roman"/>
                <a:ea typeface="Times New Roman"/>
              </a:rPr>
              <a:t>Почему?</a:t>
            </a:r>
            <a:endParaRPr lang="ru-RU" sz="3400" dirty="0">
              <a:solidFill>
                <a:srgbClr val="000000"/>
              </a:solidFill>
              <a:latin typeface="Courier New"/>
              <a:ea typeface="Courier New"/>
            </a:endParaRPr>
          </a:p>
          <a:p>
            <a:pPr lvl="0">
              <a:buClr>
                <a:srgbClr val="000000"/>
              </a:buClr>
              <a:buSzPts val="1050"/>
              <a:buFont typeface="Arial"/>
              <a:buChar char="•"/>
            </a:pPr>
            <a:r>
              <a:rPr lang="ru-RU" sz="3400" dirty="0">
                <a:solidFill>
                  <a:srgbClr val="000000"/>
                </a:solidFill>
                <a:latin typeface="Times New Roman"/>
                <a:ea typeface="Times New Roman"/>
              </a:rPr>
              <a:t>Потому, что я хочу спать</a:t>
            </a:r>
            <a:r>
              <a:rPr lang="ru-RU" sz="3400" dirty="0" smtClean="0">
                <a:solidFill>
                  <a:srgbClr val="000000"/>
                </a:solidFill>
                <a:latin typeface="Times New Roman"/>
                <a:ea typeface="Times New Roman"/>
              </a:rPr>
              <a:t>.</a:t>
            </a:r>
          </a:p>
          <a:p>
            <a:pPr marL="0" indent="0">
              <a:spcAft>
                <a:spcPts val="0"/>
              </a:spcAft>
              <a:buNone/>
            </a:pPr>
            <a:r>
              <a:rPr lang="ru-RU" sz="3400" dirty="0" smtClean="0">
                <a:solidFill>
                  <a:srgbClr val="000000"/>
                </a:solidFill>
                <a:latin typeface="Times New Roman"/>
                <a:ea typeface="Times New Roman"/>
              </a:rPr>
              <a:t>- Описание </a:t>
            </a:r>
            <a:r>
              <a:rPr lang="ru-RU" sz="3400" dirty="0">
                <a:solidFill>
                  <a:srgbClr val="000000"/>
                </a:solidFill>
                <a:latin typeface="Times New Roman"/>
                <a:ea typeface="Times New Roman"/>
              </a:rPr>
              <a:t>ситуации. Ребенок не хочет идти в детский сад из- за конфликта между педагогом и </a:t>
            </a:r>
            <a:r>
              <a:rPr lang="ru-RU" sz="3400" dirty="0" smtClean="0">
                <a:solidFill>
                  <a:srgbClr val="000000"/>
                </a:solidFill>
                <a:latin typeface="Times New Roman"/>
                <a:ea typeface="Times New Roman"/>
              </a:rPr>
              <a:t>ребенком. Высказывание </a:t>
            </a:r>
            <a:r>
              <a:rPr lang="ru-RU" sz="3400" dirty="0">
                <a:solidFill>
                  <a:srgbClr val="000000"/>
                </a:solidFill>
                <a:latin typeface="Times New Roman"/>
                <a:ea typeface="Times New Roman"/>
              </a:rPr>
              <a:t>ребенка:</a:t>
            </a:r>
            <a:endParaRPr lang="ru-RU" sz="3400" dirty="0">
              <a:solidFill>
                <a:srgbClr val="000000"/>
              </a:solidFill>
              <a:latin typeface="Courier New"/>
              <a:ea typeface="Courier New"/>
            </a:endParaRPr>
          </a:p>
          <a:p>
            <a:pPr lvl="0">
              <a:buClr>
                <a:srgbClr val="000000"/>
              </a:buClr>
              <a:buSzPts val="1050"/>
              <a:buFont typeface="Arial"/>
              <a:buChar char="•"/>
            </a:pPr>
            <a:r>
              <a:rPr lang="ru-RU" sz="3400" dirty="0">
                <a:solidFill>
                  <a:srgbClr val="000000"/>
                </a:solidFill>
                <a:latin typeface="Times New Roman"/>
                <a:ea typeface="Times New Roman"/>
              </a:rPr>
              <a:t>Не хочу идти в детский сад.</a:t>
            </a:r>
            <a:endParaRPr lang="ru-RU" sz="3400" dirty="0">
              <a:solidFill>
                <a:srgbClr val="000000"/>
              </a:solidFill>
              <a:latin typeface="Courier New"/>
              <a:ea typeface="Courier New"/>
            </a:endParaRPr>
          </a:p>
          <a:p>
            <a:pPr lvl="0">
              <a:buClr>
                <a:srgbClr val="000000"/>
              </a:buClr>
              <a:buSzPts val="1050"/>
              <a:buFont typeface="Arial"/>
              <a:buChar char="•"/>
            </a:pPr>
            <a:r>
              <a:rPr lang="ru-RU" sz="3400" dirty="0">
                <a:solidFill>
                  <a:srgbClr val="000000"/>
                </a:solidFill>
                <a:latin typeface="Times New Roman"/>
                <a:ea typeface="Times New Roman"/>
              </a:rPr>
              <a:t>Почему?</a:t>
            </a:r>
            <a:endParaRPr lang="ru-RU" sz="3400" dirty="0">
              <a:solidFill>
                <a:srgbClr val="000000"/>
              </a:solidFill>
              <a:latin typeface="Courier New"/>
              <a:ea typeface="Courier New"/>
            </a:endParaRPr>
          </a:p>
          <a:p>
            <a:pPr lvl="0">
              <a:buClr>
                <a:srgbClr val="000000"/>
              </a:buClr>
              <a:buSzPts val="1050"/>
              <a:buFont typeface="Arial"/>
              <a:buChar char="•"/>
            </a:pPr>
            <a:r>
              <a:rPr lang="ru-RU" sz="3400" dirty="0">
                <a:solidFill>
                  <a:srgbClr val="000000"/>
                </a:solidFill>
                <a:latin typeface="Times New Roman"/>
                <a:ea typeface="Times New Roman"/>
              </a:rPr>
              <a:t>Я хочу, чтобы была Инна Петровна. (Воспитатель второй смены).</a:t>
            </a:r>
            <a:endParaRPr lang="ru-RU" sz="3400" dirty="0">
              <a:solidFill>
                <a:srgbClr val="000000"/>
              </a:solidFill>
              <a:latin typeface="Courier New"/>
              <a:ea typeface="Courier New"/>
            </a:endParaRPr>
          </a:p>
          <a:p>
            <a:pPr lvl="0">
              <a:buClr>
                <a:srgbClr val="000000"/>
              </a:buClr>
              <a:buSzPts val="1050"/>
              <a:buFont typeface="Arial"/>
              <a:buChar char="•"/>
            </a:pPr>
            <a:endParaRPr lang="ru-RU" sz="2400" dirty="0">
              <a:solidFill>
                <a:srgbClr val="000000"/>
              </a:solidFill>
              <a:latin typeface="Courier New"/>
              <a:ea typeface="Courier New"/>
            </a:endParaRPr>
          </a:p>
          <a:p>
            <a:pPr marL="0" indent="0">
              <a:spcAft>
                <a:spcPts val="0"/>
              </a:spcAft>
              <a:buNone/>
            </a:pPr>
            <a:endParaRPr lang="ru-RU" sz="2800" dirty="0">
              <a:solidFill>
                <a:srgbClr val="000000"/>
              </a:solidFill>
              <a:latin typeface="Courier New"/>
              <a:ea typeface="Courier New"/>
            </a:endParaRPr>
          </a:p>
          <a:p>
            <a:pPr marL="0" indent="0">
              <a:spcAft>
                <a:spcPts val="0"/>
              </a:spcAft>
              <a:buNone/>
            </a:pPr>
            <a:endParaRPr lang="ru-RU" b="1" dirty="0">
              <a:solidFill>
                <a:srgbClr val="000000"/>
              </a:solidFill>
              <a:latin typeface="Times New Roman" pitchFamily="18" charset="0"/>
              <a:ea typeface="Courier New"/>
              <a:cs typeface="Times New Roman" pitchFamily="18" charset="0"/>
            </a:endParaRPr>
          </a:p>
        </p:txBody>
      </p:sp>
    </p:spTree>
    <p:extLst>
      <p:ext uri="{BB962C8B-B14F-4D97-AF65-F5344CB8AC3E}">
        <p14:creationId xmlns:p14="http://schemas.microsoft.com/office/powerpoint/2010/main" val="1488917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7544" y="404664"/>
            <a:ext cx="8208912" cy="6740307"/>
          </a:xfrm>
          <a:prstGeom prst="rect">
            <a:avLst/>
          </a:prstGeom>
          <a:noFill/>
        </p:spPr>
        <p:txBody>
          <a:bodyPr wrap="square" rtlCol="0">
            <a:spAutoFit/>
          </a:bodyPr>
          <a:lstStyle/>
          <a:p>
            <a:pPr>
              <a:spcAft>
                <a:spcPts val="0"/>
              </a:spcAft>
            </a:pPr>
            <a:r>
              <a:rPr lang="ru-RU" sz="2400" b="1" dirty="0" smtClean="0">
                <a:solidFill>
                  <a:srgbClr val="000000"/>
                </a:solidFill>
                <a:latin typeface="Times New Roman"/>
                <a:ea typeface="Times New Roman"/>
              </a:rPr>
              <a:t>2. Негативизм </a:t>
            </a:r>
            <a:r>
              <a:rPr lang="ru-RU" sz="2400" b="1" dirty="0">
                <a:solidFill>
                  <a:srgbClr val="000000"/>
                </a:solidFill>
                <a:latin typeface="Times New Roman"/>
                <a:ea typeface="Times New Roman"/>
              </a:rPr>
              <a:t>по отношению к еде.</a:t>
            </a:r>
            <a:endParaRPr lang="ru-RU" sz="2400" b="1"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Описание ситуации. Ребенок отказывается от еды. Высказы­вание </a:t>
            </a:r>
            <a:r>
              <a:rPr lang="ru-RU" sz="2400" dirty="0" smtClean="0">
                <a:solidFill>
                  <a:srgbClr val="000000"/>
                </a:solidFill>
                <a:latin typeface="Times New Roman"/>
                <a:ea typeface="Times New Roman"/>
              </a:rPr>
              <a:t>ребенка: </a:t>
            </a:r>
            <a:r>
              <a:rPr lang="ru-RU" sz="2400" dirty="0">
                <a:solidFill>
                  <a:srgbClr val="000000"/>
                </a:solidFill>
                <a:latin typeface="Times New Roman"/>
                <a:ea typeface="Times New Roman"/>
              </a:rPr>
              <a:t>Я не буду есть это</a:t>
            </a:r>
            <a:r>
              <a:rPr lang="ru-RU" sz="2400" dirty="0" smtClean="0">
                <a:solidFill>
                  <a:srgbClr val="000000"/>
                </a:solidFill>
                <a:latin typeface="Times New Roman"/>
                <a:ea typeface="Times New Roman"/>
              </a:rPr>
              <a:t>!</a:t>
            </a:r>
          </a:p>
          <a:p>
            <a:pPr>
              <a:spcAft>
                <a:spcPts val="0"/>
              </a:spcAft>
            </a:pPr>
            <a:endParaRPr lang="ru-RU" sz="2400" dirty="0">
              <a:solidFill>
                <a:srgbClr val="000000"/>
              </a:solidFill>
              <a:effectLst/>
              <a:latin typeface="Times New Roman"/>
              <a:ea typeface="Courier New"/>
            </a:endParaRPr>
          </a:p>
          <a:p>
            <a:pPr>
              <a:spcAft>
                <a:spcPts val="0"/>
              </a:spcAft>
            </a:pPr>
            <a:r>
              <a:rPr lang="ru-RU" sz="2400" b="1" dirty="0" smtClean="0">
                <a:solidFill>
                  <a:srgbClr val="000000"/>
                </a:solidFill>
                <a:latin typeface="Times New Roman"/>
                <a:ea typeface="Times New Roman"/>
              </a:rPr>
              <a:t>3. Негативизм </a:t>
            </a:r>
            <a:r>
              <a:rPr lang="ru-RU" sz="2400" b="1" dirty="0">
                <a:solidFill>
                  <a:srgbClr val="000000"/>
                </a:solidFill>
                <a:latin typeface="Times New Roman"/>
                <a:ea typeface="Times New Roman"/>
              </a:rPr>
              <a:t>по отношению ко сну.</a:t>
            </a:r>
            <a:endParaRPr lang="ru-RU" sz="2400" b="1"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Описание ситуации. Ребенок не хочет спать. Высказывание ребенка: Я не буду спать</a:t>
            </a:r>
            <a:r>
              <a:rPr lang="ru-RU" sz="2400" dirty="0" smtClean="0">
                <a:solidFill>
                  <a:srgbClr val="000000"/>
                </a:solidFill>
                <a:latin typeface="Times New Roman"/>
                <a:ea typeface="Times New Roman"/>
              </a:rPr>
              <a:t>.</a:t>
            </a:r>
          </a:p>
          <a:p>
            <a:pPr>
              <a:spcAft>
                <a:spcPts val="0"/>
              </a:spcAft>
            </a:pPr>
            <a:endParaRPr lang="ru-RU" sz="2400" dirty="0" smtClean="0">
              <a:solidFill>
                <a:srgbClr val="000000"/>
              </a:solidFill>
              <a:latin typeface="Times New Roman"/>
              <a:ea typeface="Times New Roman"/>
            </a:endParaRPr>
          </a:p>
          <a:p>
            <a:pPr>
              <a:spcAft>
                <a:spcPts val="0"/>
              </a:spcAft>
            </a:pPr>
            <a:r>
              <a:rPr lang="ru-RU" sz="2400" b="1" dirty="0" smtClean="0">
                <a:solidFill>
                  <a:srgbClr val="000000"/>
                </a:solidFill>
                <a:latin typeface="Times New Roman"/>
                <a:ea typeface="Times New Roman"/>
              </a:rPr>
              <a:t>4. Проявление </a:t>
            </a:r>
            <a:r>
              <a:rPr lang="ru-RU" sz="2400" b="1" dirty="0">
                <a:solidFill>
                  <a:srgbClr val="000000"/>
                </a:solidFill>
                <a:latin typeface="Times New Roman"/>
                <a:ea typeface="Times New Roman"/>
              </a:rPr>
              <a:t>негативизма к любой организованной деятельности.</a:t>
            </a:r>
            <a:endParaRPr lang="ru-RU" sz="2400" b="1"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Описание ситуации. Ребенок не хочет участвовать в про­ведении какой-либо деятельности. Высказывание ребенка: «Не хочу ничем заниматься</a:t>
            </a:r>
            <a:r>
              <a:rPr lang="ru-RU" sz="2400" dirty="0" smtClean="0">
                <a:solidFill>
                  <a:srgbClr val="000000"/>
                </a:solidFill>
                <a:latin typeface="Times New Roman"/>
                <a:ea typeface="Times New Roman"/>
              </a:rPr>
              <a:t>».</a:t>
            </a:r>
          </a:p>
          <a:p>
            <a:pPr>
              <a:spcAft>
                <a:spcPts val="0"/>
              </a:spcAft>
            </a:pPr>
            <a:endParaRPr lang="ru-RU" sz="2400" dirty="0" smtClean="0">
              <a:solidFill>
                <a:srgbClr val="000000"/>
              </a:solidFill>
              <a:latin typeface="Times New Roman"/>
              <a:ea typeface="Courier New"/>
            </a:endParaRPr>
          </a:p>
          <a:p>
            <a:pPr>
              <a:spcAft>
                <a:spcPts val="0"/>
              </a:spcAft>
            </a:pPr>
            <a:r>
              <a:rPr lang="ru-RU" sz="2400" b="1" dirty="0" smtClean="0">
                <a:solidFill>
                  <a:srgbClr val="000000"/>
                </a:solidFill>
                <a:latin typeface="Times New Roman"/>
                <a:ea typeface="Courier New"/>
              </a:rPr>
              <a:t>5.</a:t>
            </a:r>
            <a:r>
              <a:rPr lang="ru-RU" sz="2400" b="1" dirty="0">
                <a:solidFill>
                  <a:srgbClr val="000000"/>
                </a:solidFill>
                <a:latin typeface="Times New Roman"/>
                <a:ea typeface="Times New Roman"/>
              </a:rPr>
              <a:t> </a:t>
            </a:r>
            <a:r>
              <a:rPr lang="ru-RU" sz="2400" b="1" dirty="0" smtClean="0">
                <a:solidFill>
                  <a:srgbClr val="000000"/>
                </a:solidFill>
                <a:latin typeface="Times New Roman"/>
                <a:ea typeface="Times New Roman"/>
              </a:rPr>
              <a:t>Ссора </a:t>
            </a:r>
            <a:r>
              <a:rPr lang="ru-RU" sz="2400" b="1" dirty="0">
                <a:solidFill>
                  <a:srgbClr val="000000"/>
                </a:solidFill>
                <a:latin typeface="Times New Roman"/>
                <a:ea typeface="Times New Roman"/>
              </a:rPr>
              <a:t>между детьми из-за оскорблений.</a:t>
            </a:r>
            <a:endParaRPr lang="ru-RU" sz="2400" b="1"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Описание ситуации. Ребенок жалуется, что его обзывают.</a:t>
            </a:r>
            <a:endParaRPr lang="ru-RU" sz="2400" dirty="0">
              <a:solidFill>
                <a:srgbClr val="000000"/>
              </a:solidFill>
              <a:latin typeface="Courier New"/>
              <a:ea typeface="Courier New"/>
            </a:endParaRPr>
          </a:p>
          <a:p>
            <a:pPr>
              <a:spcAft>
                <a:spcPts val="0"/>
              </a:spcAft>
            </a:pPr>
            <a:r>
              <a:rPr lang="ru-RU" sz="2400" dirty="0">
                <a:solidFill>
                  <a:srgbClr val="000000"/>
                </a:solidFill>
                <a:latin typeface="Times New Roman"/>
                <a:ea typeface="Times New Roman"/>
              </a:rPr>
              <a:t>Высказывание ребенка: А Маша обзывается</a:t>
            </a:r>
            <a:r>
              <a:rPr lang="ru-RU" sz="2400" dirty="0" smtClean="0">
                <a:solidFill>
                  <a:srgbClr val="000000"/>
                </a:solidFill>
                <a:latin typeface="Times New Roman"/>
                <a:ea typeface="Times New Roman"/>
              </a:rPr>
              <a:t>!</a:t>
            </a:r>
            <a:endParaRPr lang="ru-RU" sz="2400" dirty="0">
              <a:solidFill>
                <a:srgbClr val="000000"/>
              </a:solidFill>
              <a:latin typeface="Courier New"/>
              <a:ea typeface="Courier New"/>
            </a:endParaRPr>
          </a:p>
          <a:p>
            <a:pPr>
              <a:spcAft>
                <a:spcPts val="0"/>
              </a:spcAft>
            </a:pPr>
            <a:endParaRPr lang="ru-RU" sz="2400" dirty="0">
              <a:solidFill>
                <a:srgbClr val="000000"/>
              </a:solidFill>
              <a:effectLst/>
              <a:latin typeface="Courier New"/>
              <a:ea typeface="Courier New"/>
            </a:endParaRPr>
          </a:p>
        </p:txBody>
      </p:sp>
    </p:spTree>
    <p:extLst>
      <p:ext uri="{BB962C8B-B14F-4D97-AF65-F5344CB8AC3E}">
        <p14:creationId xmlns:p14="http://schemas.microsoft.com/office/powerpoint/2010/main" val="450635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539552" y="351234"/>
            <a:ext cx="8136904" cy="5293757"/>
          </a:xfrm>
          <a:prstGeom prst="rect">
            <a:avLst/>
          </a:prstGeom>
        </p:spPr>
        <p:txBody>
          <a:bodyPr wrap="square">
            <a:spAutoFit/>
          </a:bodyPr>
          <a:lstStyle/>
          <a:p>
            <a:pPr lvl="0">
              <a:spcAft>
                <a:spcPts val="0"/>
              </a:spcAft>
              <a:buClr>
                <a:srgbClr val="000000"/>
              </a:buClr>
              <a:buSzPts val="1050"/>
            </a:pPr>
            <a:r>
              <a:rPr lang="ru-RU" sz="2800" b="1" dirty="0" smtClean="0">
                <a:solidFill>
                  <a:srgbClr val="000000"/>
                </a:solidFill>
                <a:latin typeface="Times New Roman"/>
                <a:ea typeface="Times New Roman"/>
              </a:rPr>
              <a:t>6. </a:t>
            </a:r>
            <a:r>
              <a:rPr lang="ru-RU" sz="2800" b="1" dirty="0">
                <a:solidFill>
                  <a:srgbClr val="000000"/>
                </a:solidFill>
                <a:latin typeface="Times New Roman"/>
                <a:ea typeface="Times New Roman"/>
              </a:rPr>
              <a:t>С</a:t>
            </a:r>
            <a:r>
              <a:rPr lang="ru-RU" sz="2800" b="1" dirty="0" smtClean="0">
                <a:solidFill>
                  <a:srgbClr val="000000"/>
                </a:solidFill>
                <a:latin typeface="Times New Roman"/>
                <a:ea typeface="Times New Roman"/>
              </a:rPr>
              <a:t>сора </a:t>
            </a:r>
            <a:r>
              <a:rPr lang="ru-RU" sz="2800" b="1" dirty="0">
                <a:solidFill>
                  <a:srgbClr val="000000"/>
                </a:solidFill>
                <a:latin typeface="Times New Roman"/>
                <a:ea typeface="Times New Roman"/>
              </a:rPr>
              <a:t>между детьми из-за лидерства.</a:t>
            </a:r>
            <a:endParaRPr lang="ru-RU" sz="2800" b="1" dirty="0">
              <a:solidFill>
                <a:srgbClr val="000000"/>
              </a:solidFill>
              <a:latin typeface="Courier New"/>
              <a:ea typeface="Courier New"/>
            </a:endParaRPr>
          </a:p>
          <a:p>
            <a:pPr>
              <a:spcAft>
                <a:spcPts val="0"/>
              </a:spcAft>
            </a:pPr>
            <a:r>
              <a:rPr lang="ru-RU" sz="2800" dirty="0">
                <a:solidFill>
                  <a:srgbClr val="000000"/>
                </a:solidFill>
                <a:latin typeface="Times New Roman"/>
                <a:ea typeface="Times New Roman"/>
              </a:rPr>
              <a:t>Описание ситуации. Ребенок не умеет проигрывать. Выска­зывание ребенка. Я - первый! (проигравший</a:t>
            </a:r>
            <a:r>
              <a:rPr lang="ru-RU" sz="2800" dirty="0" smtClean="0">
                <a:solidFill>
                  <a:srgbClr val="000000"/>
                </a:solidFill>
                <a:latin typeface="Times New Roman"/>
                <a:ea typeface="Times New Roman"/>
              </a:rPr>
              <a:t>).</a:t>
            </a:r>
          </a:p>
          <a:p>
            <a:pPr lvl="0">
              <a:spcAft>
                <a:spcPts val="0"/>
              </a:spcAft>
              <a:buClr>
                <a:srgbClr val="000000"/>
              </a:buClr>
              <a:buSzPts val="1050"/>
            </a:pPr>
            <a:endParaRPr lang="ru-RU" sz="2800" dirty="0" smtClean="0">
              <a:solidFill>
                <a:srgbClr val="000000"/>
              </a:solidFill>
              <a:effectLst/>
              <a:latin typeface="Times New Roman"/>
              <a:ea typeface="Courier New"/>
            </a:endParaRPr>
          </a:p>
          <a:p>
            <a:pPr lvl="0">
              <a:spcAft>
                <a:spcPts val="0"/>
              </a:spcAft>
              <a:buClr>
                <a:srgbClr val="000000"/>
              </a:buClr>
              <a:buSzPts val="1050"/>
            </a:pPr>
            <a:r>
              <a:rPr lang="ru-RU" sz="2800" b="1" dirty="0" smtClean="0">
                <a:solidFill>
                  <a:srgbClr val="000000"/>
                </a:solidFill>
                <a:effectLst/>
                <a:latin typeface="Times New Roman"/>
                <a:ea typeface="Courier New"/>
              </a:rPr>
              <a:t>7.</a:t>
            </a:r>
            <a:r>
              <a:rPr lang="ru-RU" sz="2800" b="1" dirty="0">
                <a:solidFill>
                  <a:srgbClr val="000000"/>
                </a:solidFill>
                <a:latin typeface="Times New Roman"/>
                <a:ea typeface="Times New Roman"/>
              </a:rPr>
              <a:t> </a:t>
            </a:r>
            <a:r>
              <a:rPr lang="ru-RU" sz="2800" b="1" dirty="0" smtClean="0">
                <a:solidFill>
                  <a:srgbClr val="000000"/>
                </a:solidFill>
                <a:latin typeface="Times New Roman"/>
                <a:ea typeface="Times New Roman"/>
              </a:rPr>
              <a:t>Ссора </a:t>
            </a:r>
            <a:r>
              <a:rPr lang="ru-RU" sz="2800" b="1" dirty="0">
                <a:solidFill>
                  <a:srgbClr val="000000"/>
                </a:solidFill>
                <a:latin typeface="Times New Roman"/>
                <a:ea typeface="Times New Roman"/>
              </a:rPr>
              <a:t>из-за игрушки между детьми.</a:t>
            </a:r>
            <a:endParaRPr lang="ru-RU" sz="2800" b="1" dirty="0">
              <a:solidFill>
                <a:srgbClr val="000000"/>
              </a:solidFill>
              <a:latin typeface="Courier New"/>
              <a:ea typeface="Courier New"/>
            </a:endParaRPr>
          </a:p>
          <a:p>
            <a:pPr>
              <a:spcAft>
                <a:spcPts val="0"/>
              </a:spcAft>
            </a:pPr>
            <a:r>
              <a:rPr lang="ru-RU" sz="2800" dirty="0">
                <a:solidFill>
                  <a:srgbClr val="000000"/>
                </a:solidFill>
                <a:latin typeface="Times New Roman"/>
                <a:ea typeface="Times New Roman"/>
              </a:rPr>
              <a:t>Описание ситуации. Дети не могут уступить друг другу. Вы­сказывание ребенка: Моя игрушка</a:t>
            </a:r>
            <a:r>
              <a:rPr lang="ru-RU" sz="2800" dirty="0" smtClean="0">
                <a:solidFill>
                  <a:srgbClr val="000000"/>
                </a:solidFill>
                <a:latin typeface="Times New Roman"/>
                <a:ea typeface="Times New Roman"/>
              </a:rPr>
              <a:t>!</a:t>
            </a:r>
          </a:p>
          <a:p>
            <a:pPr>
              <a:spcAft>
                <a:spcPts val="0"/>
              </a:spcAft>
            </a:pPr>
            <a:endParaRPr lang="ru-RU" sz="2800" b="1" dirty="0" smtClean="0">
              <a:solidFill>
                <a:srgbClr val="000000"/>
              </a:solidFill>
              <a:latin typeface="Times New Roman"/>
              <a:ea typeface="Courier New"/>
            </a:endParaRPr>
          </a:p>
          <a:p>
            <a:pPr>
              <a:spcAft>
                <a:spcPts val="0"/>
              </a:spcAft>
            </a:pPr>
            <a:r>
              <a:rPr lang="ru-RU" sz="2800" b="1" dirty="0" smtClean="0">
                <a:solidFill>
                  <a:srgbClr val="000000"/>
                </a:solidFill>
                <a:latin typeface="Times New Roman"/>
                <a:ea typeface="Courier New"/>
              </a:rPr>
              <a:t>8.</a:t>
            </a:r>
            <a:r>
              <a:rPr lang="ru-RU" sz="2800" b="1" dirty="0">
                <a:solidFill>
                  <a:srgbClr val="000000"/>
                </a:solidFill>
                <a:latin typeface="Times New Roman"/>
                <a:ea typeface="Times New Roman"/>
              </a:rPr>
              <a:t> </a:t>
            </a:r>
            <a:r>
              <a:rPr lang="ru-RU" sz="2800" b="1" dirty="0" smtClean="0">
                <a:solidFill>
                  <a:srgbClr val="000000"/>
                </a:solidFill>
                <a:latin typeface="Times New Roman"/>
                <a:ea typeface="Times New Roman"/>
              </a:rPr>
              <a:t>Низкий </a:t>
            </a:r>
            <a:r>
              <a:rPr lang="ru-RU" sz="2800" b="1" dirty="0">
                <a:solidFill>
                  <a:srgbClr val="000000"/>
                </a:solidFill>
                <a:latin typeface="Times New Roman"/>
                <a:ea typeface="Times New Roman"/>
              </a:rPr>
              <a:t>уровень навыков самообслуживания.</a:t>
            </a:r>
            <a:endParaRPr lang="ru-RU" sz="2800" b="1" dirty="0">
              <a:solidFill>
                <a:srgbClr val="000000"/>
              </a:solidFill>
              <a:latin typeface="Courier New"/>
              <a:ea typeface="Courier New"/>
            </a:endParaRPr>
          </a:p>
          <a:p>
            <a:pPr>
              <a:spcAft>
                <a:spcPts val="0"/>
              </a:spcAft>
            </a:pPr>
            <a:r>
              <a:rPr lang="ru-RU" sz="2800" dirty="0">
                <a:solidFill>
                  <a:srgbClr val="000000"/>
                </a:solidFill>
                <a:latin typeface="Times New Roman"/>
                <a:ea typeface="Times New Roman"/>
              </a:rPr>
              <a:t>Описание ситуации. Ребенок не хочет одеваться после сна. Высказывание ребенка. Я не умею.</a:t>
            </a:r>
            <a:endParaRPr lang="ru-RU" sz="2800" dirty="0">
              <a:solidFill>
                <a:srgbClr val="000000"/>
              </a:solidFill>
              <a:latin typeface="Courier New"/>
              <a:ea typeface="Courier New"/>
            </a:endParaRPr>
          </a:p>
          <a:p>
            <a:pPr>
              <a:spcAft>
                <a:spcPts val="0"/>
              </a:spcAft>
            </a:pPr>
            <a:endParaRPr lang="ru-RU" sz="1400" dirty="0">
              <a:solidFill>
                <a:srgbClr val="000000"/>
              </a:solidFill>
              <a:latin typeface="Courier New"/>
              <a:ea typeface="Courier New"/>
            </a:endParaRPr>
          </a:p>
          <a:p>
            <a:pPr>
              <a:spcAft>
                <a:spcPts val="0"/>
              </a:spcAft>
            </a:pPr>
            <a:endParaRPr lang="ru-RU" sz="1600" dirty="0">
              <a:solidFill>
                <a:srgbClr val="000000"/>
              </a:solidFill>
              <a:effectLst/>
              <a:latin typeface="Courier New"/>
              <a:ea typeface="Courier New"/>
            </a:endParaRPr>
          </a:p>
        </p:txBody>
      </p:sp>
    </p:spTree>
    <p:extLst>
      <p:ext uri="{BB962C8B-B14F-4D97-AF65-F5344CB8AC3E}">
        <p14:creationId xmlns:p14="http://schemas.microsoft.com/office/powerpoint/2010/main" val="528039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692696"/>
            <a:ext cx="8229600" cy="114300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1</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1052736"/>
            <a:ext cx="8496944" cy="5040560"/>
          </a:xfrm>
        </p:spPr>
        <p:txBody>
          <a:bodyPr/>
          <a:lstStyle/>
          <a:p>
            <a:pPr marL="139700" marR="25400" indent="0" algn="ctr">
              <a:spcBef>
                <a:spcPts val="1500"/>
              </a:spcBef>
              <a:spcAft>
                <a:spcPts val="0"/>
              </a:spcAft>
              <a:buNone/>
            </a:pPr>
            <a:r>
              <a:rPr lang="ru-RU" b="1" dirty="0" smtClean="0">
                <a:solidFill>
                  <a:srgbClr val="000000"/>
                </a:solidFill>
                <a:effectLst/>
                <a:latin typeface="Times New Roman"/>
                <a:ea typeface="Times New Roman"/>
              </a:rPr>
              <a:t>«</a:t>
            </a:r>
            <a:r>
              <a:rPr lang="ru-RU" sz="2800" b="1" dirty="0" smtClean="0">
                <a:solidFill>
                  <a:srgbClr val="000000"/>
                </a:solidFill>
                <a:effectLst/>
                <a:latin typeface="Times New Roman"/>
                <a:ea typeface="Times New Roman"/>
              </a:rPr>
              <a:t>Как лучше обратить внимание детей на себя и привлечь их к совместной деятельности?»</a:t>
            </a:r>
            <a:endParaRPr lang="ru-RU" sz="2800" b="1" dirty="0" smtClean="0">
              <a:effectLst/>
              <a:latin typeface="Times New Roman"/>
              <a:ea typeface="Times New Roman"/>
            </a:endParaRPr>
          </a:p>
          <a:p>
            <a:pPr marL="0" indent="0" algn="ctr">
              <a:buNone/>
            </a:pPr>
            <a:r>
              <a:rPr lang="ru-RU" b="1" dirty="0" smtClean="0">
                <a:solidFill>
                  <a:srgbClr val="000000"/>
                </a:solidFill>
                <a:effectLst/>
                <a:latin typeface="Times New Roman" pitchFamily="18" charset="0"/>
                <a:ea typeface="Times New Roman"/>
                <a:cs typeface="Times New Roman" pitchFamily="18" charset="0"/>
              </a:rPr>
              <a:t>Шаг 1</a:t>
            </a:r>
          </a:p>
          <a:p>
            <a:pPr marL="0" indent="0" algn="ctr">
              <a:buNone/>
            </a:pPr>
            <a:r>
              <a:rPr lang="ru-RU" b="1" dirty="0">
                <a:latin typeface="Times New Roman" pitchFamily="18" charset="0"/>
                <a:cs typeface="Times New Roman" pitchFamily="18" charset="0"/>
              </a:rPr>
              <a:t>Подберите обращение </a:t>
            </a:r>
            <a:endParaRPr lang="ru-RU" b="1" dirty="0" smtClean="0">
              <a:latin typeface="Times New Roman" pitchFamily="18" charset="0"/>
              <a:cs typeface="Times New Roman" pitchFamily="18" charset="0"/>
            </a:endParaRPr>
          </a:p>
          <a:p>
            <a:pPr marL="0" indent="0" algn="ctr">
              <a:buNone/>
            </a:pPr>
            <a:r>
              <a:rPr lang="ru-RU" b="1" dirty="0" smtClean="0">
                <a:solidFill>
                  <a:srgbClr val="000000"/>
                </a:solidFill>
                <a:latin typeface="Times New Roman" pitchFamily="18" charset="0"/>
                <a:ea typeface="Times New Roman"/>
                <a:cs typeface="Times New Roman" pitchFamily="18" charset="0"/>
              </a:rPr>
              <a:t>Шаг </a:t>
            </a:r>
            <a:r>
              <a:rPr lang="ru-RU" b="1" dirty="0">
                <a:solidFill>
                  <a:srgbClr val="000000"/>
                </a:solidFill>
                <a:latin typeface="Times New Roman" pitchFamily="18" charset="0"/>
                <a:ea typeface="Times New Roman"/>
                <a:cs typeface="Times New Roman" pitchFamily="18" charset="0"/>
              </a:rPr>
              <a:t>2</a:t>
            </a:r>
            <a:endParaRPr lang="ru-RU" sz="1800" b="1" dirty="0">
              <a:latin typeface="Times New Roman" pitchFamily="18" charset="0"/>
              <a:ea typeface="Times New Roman"/>
              <a:cs typeface="Times New Roman" pitchFamily="18" charset="0"/>
            </a:endParaRPr>
          </a:p>
          <a:p>
            <a:pPr marL="139700" marR="25400" indent="0" algn="ctr">
              <a:lnSpc>
                <a:spcPct val="150000"/>
              </a:lnSpc>
              <a:spcAft>
                <a:spcPts val="0"/>
              </a:spcAft>
              <a:buNone/>
            </a:pPr>
            <a:r>
              <a:rPr lang="ru-RU" b="1" dirty="0">
                <a:solidFill>
                  <a:srgbClr val="000000"/>
                </a:solidFill>
                <a:latin typeface="Times New Roman" pitchFamily="18" charset="0"/>
                <a:ea typeface="Times New Roman"/>
                <a:cs typeface="Times New Roman" pitchFamily="18" charset="0"/>
              </a:rPr>
              <a:t>Присоедините к обращению </a:t>
            </a:r>
            <a:r>
              <a:rPr lang="ru-RU" b="1" dirty="0" smtClean="0">
                <a:solidFill>
                  <a:srgbClr val="000000"/>
                </a:solidFill>
                <a:latin typeface="Times New Roman" pitchFamily="18" charset="0"/>
                <a:ea typeface="Times New Roman"/>
                <a:cs typeface="Times New Roman" pitchFamily="18" charset="0"/>
              </a:rPr>
              <a:t>речевую </a:t>
            </a:r>
            <a:r>
              <a:rPr lang="ru-RU" b="1" dirty="0">
                <a:solidFill>
                  <a:srgbClr val="000000"/>
                </a:solidFill>
                <a:latin typeface="Times New Roman" pitchFamily="18" charset="0"/>
                <a:ea typeface="Times New Roman"/>
                <a:cs typeface="Times New Roman" pitchFamily="18" charset="0"/>
              </a:rPr>
              <a:t>«формулу»</a:t>
            </a:r>
            <a:endParaRPr lang="ru-RU" sz="1800" b="1" dirty="0">
              <a:effectLst/>
              <a:latin typeface="Times New Roman" pitchFamily="18" charset="0"/>
              <a:ea typeface="Times New Roman"/>
              <a:cs typeface="Times New Roman" pitchFamily="18" charset="0"/>
            </a:endParaRPr>
          </a:p>
        </p:txBody>
      </p:sp>
    </p:spTree>
    <p:extLst>
      <p:ext uri="{BB962C8B-B14F-4D97-AF65-F5344CB8AC3E}">
        <p14:creationId xmlns:p14="http://schemas.microsoft.com/office/powerpoint/2010/main" val="965120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692696"/>
            <a:ext cx="8229600" cy="114300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2</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1052736"/>
            <a:ext cx="8496944" cy="5040560"/>
          </a:xfrm>
        </p:spPr>
        <p:txBody>
          <a:bodyPr>
            <a:normAutofit/>
          </a:bodyPr>
          <a:lstStyle/>
          <a:p>
            <a:pPr marL="0" indent="0" algn="ctr">
              <a:spcAft>
                <a:spcPts val="0"/>
              </a:spcAft>
              <a:buNone/>
            </a:pPr>
            <a:r>
              <a:rPr lang="ru-RU" b="1" dirty="0" smtClean="0">
                <a:solidFill>
                  <a:srgbClr val="000000"/>
                </a:solidFill>
                <a:latin typeface="Times New Roman" pitchFamily="18" charset="0"/>
                <a:ea typeface="Times New Roman"/>
                <a:cs typeface="Times New Roman" pitchFamily="18" charset="0"/>
              </a:rPr>
              <a:t>«</a:t>
            </a:r>
            <a:r>
              <a:rPr lang="ru-RU" b="1" dirty="0">
                <a:solidFill>
                  <a:srgbClr val="000000"/>
                </a:solidFill>
                <a:latin typeface="Times New Roman" pitchFamily="18" charset="0"/>
                <a:ea typeface="Times New Roman"/>
                <a:cs typeface="Times New Roman" pitchFamily="18" charset="0"/>
              </a:rPr>
              <a:t>Как мотивировать детей, чтобы они САМИ захотели с вами играть?»</a:t>
            </a:r>
            <a:endParaRPr lang="ru-RU" b="1" dirty="0">
              <a:solidFill>
                <a:srgbClr val="000000"/>
              </a:solidFill>
              <a:latin typeface="Times New Roman" pitchFamily="18" charset="0"/>
              <a:ea typeface="Courier New"/>
              <a:cs typeface="Times New Roman" pitchFamily="18" charset="0"/>
            </a:endParaRPr>
          </a:p>
          <a:p>
            <a:pPr marL="0" lvl="0" indent="0" algn="ctr">
              <a:buClr>
                <a:srgbClr val="000000"/>
              </a:buClr>
              <a:buSzPts val="1050"/>
              <a:buNone/>
            </a:pPr>
            <a:r>
              <a:rPr lang="ru-RU" sz="3600" b="1" dirty="0">
                <a:solidFill>
                  <a:srgbClr val="000000"/>
                </a:solidFill>
                <a:latin typeface="Times New Roman"/>
                <a:ea typeface="Times New Roman"/>
              </a:rPr>
              <a:t>Создать </a:t>
            </a:r>
            <a:r>
              <a:rPr lang="ru-RU" sz="3600" b="1" dirty="0" smtClean="0">
                <a:solidFill>
                  <a:srgbClr val="000000"/>
                </a:solidFill>
                <a:latin typeface="Times New Roman"/>
                <a:ea typeface="Times New Roman"/>
              </a:rPr>
              <a:t>проблему</a:t>
            </a:r>
          </a:p>
          <a:p>
            <a:pPr marL="0" lvl="0" indent="0" algn="ctr">
              <a:buClr>
                <a:srgbClr val="000000"/>
              </a:buClr>
              <a:buSzPts val="1050"/>
              <a:buNone/>
            </a:pPr>
            <a:r>
              <a:rPr lang="ru-RU" sz="3600" b="1" dirty="0" smtClean="0">
                <a:solidFill>
                  <a:srgbClr val="000000"/>
                </a:solidFill>
                <a:latin typeface="Times New Roman"/>
                <a:ea typeface="Courier New"/>
              </a:rPr>
              <a:t>Подключить органы чувств</a:t>
            </a:r>
          </a:p>
          <a:p>
            <a:pPr marL="0" lvl="0" indent="0" algn="ctr">
              <a:buClr>
                <a:srgbClr val="000000"/>
              </a:buClr>
              <a:buSzPts val="1050"/>
              <a:buNone/>
            </a:pPr>
            <a:r>
              <a:rPr lang="ru-RU" sz="3600" b="1" dirty="0" smtClean="0">
                <a:solidFill>
                  <a:srgbClr val="000000"/>
                </a:solidFill>
                <a:latin typeface="Times New Roman"/>
                <a:ea typeface="Courier New"/>
              </a:rPr>
              <a:t>Провоцировать</a:t>
            </a:r>
            <a:endParaRPr lang="ru-RU" sz="3600" b="1" dirty="0" smtClean="0">
              <a:solidFill>
                <a:srgbClr val="000000"/>
              </a:solidFill>
              <a:latin typeface="Times New Roman"/>
              <a:ea typeface="Courier New"/>
            </a:endParaRPr>
          </a:p>
          <a:p>
            <a:pPr marL="0" lvl="0" indent="0" algn="ctr">
              <a:buClr>
                <a:srgbClr val="000000"/>
              </a:buClr>
              <a:buSzPts val="1050"/>
              <a:buNone/>
            </a:pPr>
            <a:r>
              <a:rPr lang="ru-RU" sz="3600" b="1" dirty="0" smtClean="0">
                <a:solidFill>
                  <a:srgbClr val="000000"/>
                </a:solidFill>
                <a:latin typeface="Times New Roman"/>
                <a:ea typeface="Courier New"/>
              </a:rPr>
              <a:t>Просить помощи</a:t>
            </a:r>
            <a:endParaRPr lang="ru-RU" sz="3600" b="1" dirty="0">
              <a:solidFill>
                <a:srgbClr val="000000"/>
              </a:solidFill>
              <a:latin typeface="Courier New"/>
              <a:ea typeface="Courier New"/>
            </a:endParaRPr>
          </a:p>
        </p:txBody>
      </p:sp>
    </p:spTree>
    <p:extLst>
      <p:ext uri="{BB962C8B-B14F-4D97-AF65-F5344CB8AC3E}">
        <p14:creationId xmlns:p14="http://schemas.microsoft.com/office/powerpoint/2010/main" val="3022313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692696"/>
            <a:ext cx="8229600" cy="114300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3</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1052736"/>
            <a:ext cx="8496944" cy="5040560"/>
          </a:xfrm>
        </p:spPr>
        <p:txBody>
          <a:bodyPr>
            <a:normAutofit fontScale="85000" lnSpcReduction="20000"/>
          </a:bodyPr>
          <a:lstStyle/>
          <a:p>
            <a:pPr marL="0" indent="0" algn="ctr">
              <a:spcAft>
                <a:spcPts val="0"/>
              </a:spcAft>
              <a:buNone/>
            </a:pPr>
            <a:r>
              <a:rPr lang="ru-RU" sz="3300" b="1" dirty="0" smtClean="0">
                <a:solidFill>
                  <a:srgbClr val="000000"/>
                </a:solidFill>
                <a:latin typeface="Times New Roman"/>
                <a:ea typeface="Times New Roman"/>
              </a:rPr>
              <a:t>«</a:t>
            </a:r>
            <a:r>
              <a:rPr lang="ru-RU" sz="3300" b="1" dirty="0">
                <a:solidFill>
                  <a:srgbClr val="000000"/>
                </a:solidFill>
                <a:latin typeface="Times New Roman"/>
                <a:ea typeface="Times New Roman"/>
              </a:rPr>
              <a:t>Как быть, если ребенок захотел включиться в совместную деятельность, которая уже начата (завершается)?»</a:t>
            </a:r>
            <a:endParaRPr lang="ru-RU" sz="3300" b="1" dirty="0">
              <a:solidFill>
                <a:srgbClr val="000000"/>
              </a:solidFill>
              <a:latin typeface="Courier New"/>
              <a:ea typeface="Courier New"/>
            </a:endParaRPr>
          </a:p>
          <a:p>
            <a:pPr marL="0" indent="0">
              <a:spcAft>
                <a:spcPts val="0"/>
              </a:spcAft>
              <a:buNone/>
            </a:pPr>
            <a:r>
              <a:rPr lang="ru-RU" sz="3600" b="1" dirty="0">
                <a:solidFill>
                  <a:srgbClr val="000000"/>
                </a:solidFill>
                <a:latin typeface="Times New Roman"/>
                <a:ea typeface="Times New Roman"/>
              </a:rPr>
              <a:t>Шаг 1</a:t>
            </a:r>
            <a:endParaRPr lang="ru-RU" sz="3600" b="1" dirty="0">
              <a:solidFill>
                <a:srgbClr val="000000"/>
              </a:solidFill>
              <a:latin typeface="Courier New"/>
              <a:ea typeface="Courier New"/>
            </a:endParaRPr>
          </a:p>
          <a:p>
            <a:pPr marL="0" indent="0">
              <a:spcAft>
                <a:spcPts val="0"/>
              </a:spcAft>
              <a:buNone/>
            </a:pPr>
            <a:r>
              <a:rPr lang="ru-RU" sz="3600" dirty="0">
                <a:solidFill>
                  <a:srgbClr val="000000"/>
                </a:solidFill>
                <a:latin typeface="Times New Roman"/>
                <a:ea typeface="Times New Roman"/>
              </a:rPr>
              <a:t>Ответьте для себя на следующие вопросы:</a:t>
            </a:r>
            <a:endParaRPr lang="ru-RU" sz="3600" dirty="0">
              <a:solidFill>
                <a:srgbClr val="000000"/>
              </a:solidFill>
              <a:latin typeface="Courier New"/>
              <a:ea typeface="Courier New"/>
            </a:endParaRPr>
          </a:p>
          <a:p>
            <a:pPr lvl="0">
              <a:buClr>
                <a:srgbClr val="000000"/>
              </a:buClr>
              <a:buSzPts val="1050"/>
              <a:buFont typeface="Arial"/>
              <a:buChar char="•"/>
            </a:pPr>
            <a:r>
              <a:rPr lang="ru-RU" sz="3600" dirty="0">
                <a:solidFill>
                  <a:srgbClr val="000000"/>
                </a:solidFill>
                <a:latin typeface="Times New Roman"/>
                <a:ea typeface="Times New Roman"/>
              </a:rPr>
              <a:t>Вам важно, чтобы ребенок НИ ПРИ КАКИХ ОБСТОЯ­ТЕЛЬСТВАХ, не почувствовал себя лишним и ненужным?</a:t>
            </a:r>
            <a:endParaRPr lang="ru-RU" sz="3600" dirty="0">
              <a:solidFill>
                <a:srgbClr val="000000"/>
              </a:solidFill>
              <a:latin typeface="Courier New"/>
              <a:ea typeface="Courier New"/>
            </a:endParaRPr>
          </a:p>
          <a:p>
            <a:pPr lvl="0">
              <a:buClr>
                <a:srgbClr val="000000"/>
              </a:buClr>
              <a:buSzPts val="1050"/>
              <a:buFont typeface="Arial"/>
              <a:buChar char="•"/>
            </a:pPr>
            <a:r>
              <a:rPr lang="ru-RU" sz="3600" dirty="0">
                <a:solidFill>
                  <a:srgbClr val="000000"/>
                </a:solidFill>
                <a:latin typeface="Times New Roman"/>
                <a:ea typeface="Times New Roman"/>
              </a:rPr>
              <a:t>Вам важно, что ребенок все же захотел играть вместе с вами?</a:t>
            </a:r>
            <a:endParaRPr lang="ru-RU" sz="3600" dirty="0">
              <a:solidFill>
                <a:srgbClr val="000000"/>
              </a:solidFill>
              <a:latin typeface="Courier New"/>
              <a:ea typeface="Courier New"/>
            </a:endParaRPr>
          </a:p>
          <a:p>
            <a:pPr lvl="0">
              <a:buClr>
                <a:srgbClr val="000000"/>
              </a:buClr>
              <a:buSzPts val="1050"/>
              <a:buFont typeface="Arial"/>
              <a:buChar char="•"/>
            </a:pPr>
            <a:r>
              <a:rPr lang="ru-RU" sz="3600" dirty="0">
                <a:solidFill>
                  <a:srgbClr val="000000"/>
                </a:solidFill>
                <a:latin typeface="Times New Roman"/>
                <a:ea typeface="Times New Roman"/>
              </a:rPr>
              <a:t>Вам важно показать поведенческий пример для своих вос­питанников</a:t>
            </a:r>
            <a:r>
              <a:rPr lang="ru-RU" sz="3600" dirty="0" smtClean="0">
                <a:solidFill>
                  <a:srgbClr val="000000"/>
                </a:solidFill>
                <a:latin typeface="Times New Roman"/>
                <a:ea typeface="Times New Roman"/>
              </a:rPr>
              <a:t>?</a:t>
            </a:r>
            <a:endParaRPr lang="ru-RU" sz="3600" dirty="0">
              <a:solidFill>
                <a:srgbClr val="000000"/>
              </a:solidFill>
              <a:latin typeface="Courier New"/>
              <a:ea typeface="Courier New"/>
            </a:endParaRPr>
          </a:p>
        </p:txBody>
      </p:sp>
    </p:spTree>
    <p:extLst>
      <p:ext uri="{BB962C8B-B14F-4D97-AF65-F5344CB8AC3E}">
        <p14:creationId xmlns:p14="http://schemas.microsoft.com/office/powerpoint/2010/main" val="631372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9552" y="836712"/>
            <a:ext cx="8064896" cy="4524315"/>
          </a:xfrm>
          <a:prstGeom prst="rect">
            <a:avLst/>
          </a:prstGeom>
          <a:noFill/>
        </p:spPr>
        <p:txBody>
          <a:bodyPr wrap="square" rtlCol="0">
            <a:spAutoFit/>
          </a:bodyPr>
          <a:lstStyle/>
          <a:p>
            <a:pPr>
              <a:spcAft>
                <a:spcPts val="0"/>
              </a:spcAft>
            </a:pPr>
            <a:r>
              <a:rPr lang="ru-RU" sz="3200" dirty="0" smtClean="0">
                <a:solidFill>
                  <a:srgbClr val="000000"/>
                </a:solidFill>
                <a:latin typeface="Times New Roman"/>
                <a:ea typeface="Times New Roman"/>
              </a:rPr>
              <a:t>Если Вы ответили утвердительно, на эти вопросы, то переходите к</a:t>
            </a:r>
            <a:endParaRPr lang="ru-RU" sz="3200" dirty="0" smtClean="0">
              <a:solidFill>
                <a:srgbClr val="000000"/>
              </a:solidFill>
              <a:latin typeface="Courier New"/>
              <a:ea typeface="Courier New"/>
            </a:endParaRPr>
          </a:p>
          <a:p>
            <a:pPr>
              <a:spcAft>
                <a:spcPts val="0"/>
              </a:spcAft>
            </a:pPr>
            <a:r>
              <a:rPr lang="ru-RU" sz="3200" u="sng" dirty="0" smtClean="0">
                <a:solidFill>
                  <a:srgbClr val="000000"/>
                </a:solidFill>
                <a:latin typeface="Times New Roman"/>
                <a:ea typeface="Times New Roman"/>
              </a:rPr>
              <a:t>шагу № 2</a:t>
            </a:r>
            <a:r>
              <a:rPr lang="ru-RU" sz="3200" dirty="0" smtClean="0">
                <a:solidFill>
                  <a:srgbClr val="000000"/>
                </a:solidFill>
                <a:latin typeface="Times New Roman"/>
                <a:ea typeface="Times New Roman"/>
              </a:rPr>
              <a:t>	</a:t>
            </a:r>
            <a:endParaRPr lang="ru-RU" sz="3200" dirty="0" smtClean="0">
              <a:solidFill>
                <a:srgbClr val="000000"/>
              </a:solidFill>
              <a:latin typeface="Courier New"/>
              <a:ea typeface="Courier New"/>
            </a:endParaRPr>
          </a:p>
          <a:p>
            <a:pPr>
              <a:spcAft>
                <a:spcPts val="0"/>
              </a:spcAft>
            </a:pPr>
            <a:r>
              <a:rPr lang="ru-RU" sz="3200" dirty="0" smtClean="0">
                <a:solidFill>
                  <a:srgbClr val="000000"/>
                </a:solidFill>
                <a:latin typeface="Times New Roman"/>
                <a:ea typeface="Times New Roman"/>
              </a:rPr>
              <a:t>Если Вы ответили отрицательно, хоть на один из вопросов, задумайтесь, а </a:t>
            </a:r>
            <a:r>
              <a:rPr lang="ru-RU" sz="3200" u="sng" dirty="0" smtClean="0">
                <a:solidFill>
                  <a:srgbClr val="000000"/>
                </a:solidFill>
                <a:latin typeface="Times New Roman"/>
                <a:ea typeface="Times New Roman"/>
              </a:rPr>
              <a:t>правильно ли вы выбрали профессию</a:t>
            </a:r>
            <a:endParaRPr lang="ru-RU" sz="3200" dirty="0" smtClean="0">
              <a:solidFill>
                <a:srgbClr val="000000"/>
              </a:solidFill>
              <a:latin typeface="Courier New"/>
              <a:ea typeface="Courier New"/>
            </a:endParaRPr>
          </a:p>
          <a:p>
            <a:pPr>
              <a:spcAft>
                <a:spcPts val="0"/>
              </a:spcAft>
            </a:pPr>
            <a:r>
              <a:rPr lang="ru-RU" sz="3200" b="1" dirty="0" smtClean="0">
                <a:solidFill>
                  <a:srgbClr val="000000"/>
                </a:solidFill>
                <a:latin typeface="Times New Roman"/>
                <a:ea typeface="Times New Roman"/>
              </a:rPr>
              <a:t>Шаг </a:t>
            </a:r>
            <a:r>
              <a:rPr lang="ru-RU" sz="3200" b="1" dirty="0">
                <a:solidFill>
                  <a:srgbClr val="000000"/>
                </a:solidFill>
                <a:latin typeface="Times New Roman"/>
                <a:ea typeface="Times New Roman"/>
              </a:rPr>
              <a:t>2</a:t>
            </a:r>
            <a:endParaRPr lang="ru-RU" sz="3200" b="1" dirty="0">
              <a:solidFill>
                <a:srgbClr val="000000"/>
              </a:solidFill>
              <a:latin typeface="Courier New"/>
              <a:ea typeface="Courier New"/>
            </a:endParaRPr>
          </a:p>
          <a:p>
            <a:pPr>
              <a:spcAft>
                <a:spcPts val="0"/>
              </a:spcAft>
            </a:pPr>
            <a:r>
              <a:rPr lang="ru-RU" sz="3200" dirty="0">
                <a:solidFill>
                  <a:srgbClr val="000000"/>
                </a:solidFill>
                <a:latin typeface="Times New Roman"/>
                <a:ea typeface="Times New Roman"/>
              </a:rPr>
              <a:t>Примените одну из предложенных речевых «формул» или придумайте </a:t>
            </a:r>
            <a:r>
              <a:rPr lang="ru-RU" sz="3200" dirty="0" smtClean="0">
                <a:solidFill>
                  <a:srgbClr val="000000"/>
                </a:solidFill>
                <a:latin typeface="Times New Roman"/>
                <a:ea typeface="Times New Roman"/>
              </a:rPr>
              <a:t>собственную</a:t>
            </a:r>
            <a:endParaRPr lang="ru-RU" sz="3200" dirty="0">
              <a:solidFill>
                <a:srgbClr val="000000"/>
              </a:solidFill>
              <a:effectLst/>
              <a:latin typeface="Courier New"/>
              <a:ea typeface="Courier New"/>
            </a:endParaRPr>
          </a:p>
        </p:txBody>
      </p:sp>
    </p:spTree>
    <p:extLst>
      <p:ext uri="{BB962C8B-B14F-4D97-AF65-F5344CB8AC3E}">
        <p14:creationId xmlns:p14="http://schemas.microsoft.com/office/powerpoint/2010/main" val="2476672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1560" y="908720"/>
            <a:ext cx="7704856" cy="5016758"/>
          </a:xfrm>
          <a:prstGeom prst="rect">
            <a:avLst/>
          </a:prstGeom>
          <a:noFill/>
        </p:spPr>
        <p:txBody>
          <a:bodyPr wrap="square" rtlCol="0">
            <a:spAutoFit/>
          </a:bodyPr>
          <a:lstStyle/>
          <a:p>
            <a:pPr>
              <a:spcAft>
                <a:spcPts val="0"/>
              </a:spcAft>
            </a:pPr>
            <a:r>
              <a:rPr lang="ru-RU" sz="3200" b="1" dirty="0">
                <a:solidFill>
                  <a:srgbClr val="000000"/>
                </a:solidFill>
                <a:latin typeface="Times New Roman" pitchFamily="18" charset="0"/>
                <a:ea typeface="Times New Roman"/>
                <a:cs typeface="Times New Roman" pitchFamily="18" charset="0"/>
              </a:rPr>
              <a:t>ВАЖНО:</a:t>
            </a:r>
            <a:endParaRPr lang="ru-RU" sz="3200" b="1" dirty="0">
              <a:solidFill>
                <a:srgbClr val="000000"/>
              </a:solidFill>
              <a:latin typeface="Times New Roman" pitchFamily="18" charset="0"/>
              <a:ea typeface="Courier New"/>
              <a:cs typeface="Times New Roman" pitchFamily="18" charset="0"/>
            </a:endParaRPr>
          </a:p>
          <a:p>
            <a:pPr marL="342900" lvl="0" indent="-342900">
              <a:spcAft>
                <a:spcPts val="0"/>
              </a:spcAft>
              <a:buClr>
                <a:srgbClr val="000000"/>
              </a:buClr>
              <a:buSzPts val="1050"/>
              <a:buFont typeface="Arial"/>
              <a:buChar char="•"/>
            </a:pPr>
            <a:r>
              <a:rPr lang="ru-RU" sz="3200" dirty="0">
                <a:solidFill>
                  <a:srgbClr val="000000"/>
                </a:solidFill>
                <a:latin typeface="Times New Roman" pitchFamily="18" charset="0"/>
                <a:ea typeface="Times New Roman"/>
                <a:cs typeface="Times New Roman" pitchFamily="18" charset="0"/>
              </a:rPr>
              <a:t>иногда хватит одного Вашего взгляда, чтобы, не смотря на все слова, сформировать у ребенка ощущение, что он поме­шал и здесь не нужен!</a:t>
            </a:r>
            <a:endParaRPr lang="ru-RU" sz="3200" dirty="0">
              <a:solidFill>
                <a:srgbClr val="000000"/>
              </a:solidFill>
              <a:latin typeface="Times New Roman" pitchFamily="18" charset="0"/>
              <a:ea typeface="Courier New"/>
              <a:cs typeface="Times New Roman" pitchFamily="18" charset="0"/>
            </a:endParaRPr>
          </a:p>
          <a:p>
            <a:pPr marL="342900" lvl="0" indent="-342900">
              <a:spcAft>
                <a:spcPts val="0"/>
              </a:spcAft>
              <a:buClr>
                <a:srgbClr val="000000"/>
              </a:buClr>
              <a:buSzPts val="1050"/>
              <a:buFont typeface="Arial"/>
              <a:buChar char="•"/>
            </a:pPr>
            <a:r>
              <a:rPr lang="ru-RU" sz="3200" dirty="0">
                <a:solidFill>
                  <a:srgbClr val="000000"/>
                </a:solidFill>
                <a:latin typeface="Times New Roman" pitchFamily="18" charset="0"/>
                <a:ea typeface="Times New Roman"/>
                <a:cs typeface="Times New Roman" pitchFamily="18" charset="0"/>
              </a:rPr>
              <a:t>иногда хватит одного Вашего взгляда, приглашающего ре­бенка в игру, чтобы малыш отказался от своего первона­чального намерения и присоединился к вашей деятельности.</a:t>
            </a:r>
            <a:endParaRPr lang="ru-RU" sz="3200" u="none" strike="noStrike" spc="0" dirty="0">
              <a:solidFill>
                <a:srgbClr val="000000"/>
              </a:solidFill>
              <a:effectLst/>
              <a:latin typeface="Times New Roman" pitchFamily="18" charset="0"/>
              <a:ea typeface="Courier New"/>
              <a:cs typeface="Times New Roman" pitchFamily="18" charset="0"/>
            </a:endParaRPr>
          </a:p>
        </p:txBody>
      </p:sp>
    </p:spTree>
    <p:extLst>
      <p:ext uri="{BB962C8B-B14F-4D97-AF65-F5344CB8AC3E}">
        <p14:creationId xmlns:p14="http://schemas.microsoft.com/office/powerpoint/2010/main" val="1445499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692696"/>
            <a:ext cx="8229600" cy="114300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4</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1052736"/>
            <a:ext cx="8496944" cy="5040560"/>
          </a:xfrm>
        </p:spPr>
        <p:txBody>
          <a:bodyPr>
            <a:normAutofit/>
          </a:bodyPr>
          <a:lstStyle/>
          <a:p>
            <a:pPr marL="0" indent="0" algn="ctr">
              <a:spcAft>
                <a:spcPts val="0"/>
              </a:spcAft>
              <a:buNone/>
            </a:pPr>
            <a:r>
              <a:rPr lang="ru-RU" b="1" dirty="0">
                <a:solidFill>
                  <a:srgbClr val="000000"/>
                </a:solidFill>
                <a:latin typeface="Times New Roman"/>
                <a:ea typeface="Times New Roman"/>
              </a:rPr>
              <a:t>«Как лучше поступить, если ребенок отказывается от деятельности?»</a:t>
            </a:r>
            <a:endParaRPr lang="ru-RU" b="1" dirty="0">
              <a:solidFill>
                <a:srgbClr val="000000"/>
              </a:solidFill>
              <a:latin typeface="Courier New"/>
              <a:ea typeface="Courier New"/>
            </a:endParaRPr>
          </a:p>
          <a:p>
            <a:pPr marL="0" indent="0">
              <a:spcAft>
                <a:spcPts val="0"/>
              </a:spcAft>
              <a:buNone/>
            </a:pPr>
            <a:r>
              <a:rPr lang="ru-RU" b="1" dirty="0">
                <a:solidFill>
                  <a:srgbClr val="000000"/>
                </a:solidFill>
                <a:latin typeface="Times New Roman"/>
                <a:ea typeface="Times New Roman"/>
              </a:rPr>
              <a:t>Шаг 1</a:t>
            </a:r>
            <a:endParaRPr lang="ru-RU" sz="2800" b="1" dirty="0">
              <a:solidFill>
                <a:srgbClr val="000000"/>
              </a:solidFill>
              <a:latin typeface="Courier New"/>
              <a:ea typeface="Courier New"/>
            </a:endParaRPr>
          </a:p>
          <a:p>
            <a:pPr>
              <a:spcAft>
                <a:spcPts val="0"/>
              </a:spcAft>
            </a:pPr>
            <a:r>
              <a:rPr lang="ru-RU" dirty="0">
                <a:solidFill>
                  <a:srgbClr val="000000"/>
                </a:solidFill>
                <a:latin typeface="Times New Roman"/>
                <a:ea typeface="Times New Roman"/>
              </a:rPr>
              <a:t>Выберите обращение к ребенку (</a:t>
            </a:r>
            <a:r>
              <a:rPr lang="ru-RU" dirty="0" smtClean="0">
                <a:solidFill>
                  <a:srgbClr val="000000"/>
                </a:solidFill>
                <a:latin typeface="Times New Roman"/>
                <a:ea typeface="Times New Roman"/>
              </a:rPr>
              <a:t>детям)</a:t>
            </a:r>
          </a:p>
          <a:p>
            <a:pPr marL="0" indent="0">
              <a:spcAft>
                <a:spcPts val="0"/>
              </a:spcAft>
              <a:buNone/>
            </a:pPr>
            <a:r>
              <a:rPr lang="ru-RU" b="1" dirty="0" smtClean="0">
                <a:solidFill>
                  <a:srgbClr val="000000"/>
                </a:solidFill>
                <a:latin typeface="Times New Roman"/>
                <a:ea typeface="Times New Roman"/>
              </a:rPr>
              <a:t>Шаг </a:t>
            </a:r>
            <a:r>
              <a:rPr lang="ru-RU" b="1" dirty="0">
                <a:solidFill>
                  <a:srgbClr val="000000"/>
                </a:solidFill>
                <a:latin typeface="Times New Roman"/>
                <a:ea typeface="Times New Roman"/>
              </a:rPr>
              <a:t>2</a:t>
            </a:r>
            <a:endParaRPr lang="ru-RU" b="1" dirty="0">
              <a:solidFill>
                <a:srgbClr val="000000"/>
              </a:solidFill>
              <a:latin typeface="Courier New"/>
              <a:ea typeface="Courier New"/>
            </a:endParaRPr>
          </a:p>
          <a:p>
            <a:pPr>
              <a:spcAft>
                <a:spcPts val="0"/>
              </a:spcAft>
            </a:pPr>
            <a:r>
              <a:rPr lang="ru-RU" dirty="0">
                <a:solidFill>
                  <a:srgbClr val="000000"/>
                </a:solidFill>
                <a:latin typeface="Times New Roman"/>
                <a:ea typeface="Times New Roman"/>
              </a:rPr>
              <a:t>Присоедините к обращению </a:t>
            </a:r>
            <a:r>
              <a:rPr lang="ru-RU" dirty="0" smtClean="0">
                <a:solidFill>
                  <a:srgbClr val="000000"/>
                </a:solidFill>
                <a:latin typeface="Times New Roman"/>
                <a:ea typeface="Times New Roman"/>
              </a:rPr>
              <a:t>речевую </a:t>
            </a:r>
            <a:r>
              <a:rPr lang="ru-RU" dirty="0">
                <a:solidFill>
                  <a:srgbClr val="000000"/>
                </a:solidFill>
                <a:latin typeface="Times New Roman"/>
                <a:ea typeface="Times New Roman"/>
              </a:rPr>
              <a:t>«формулу»</a:t>
            </a:r>
            <a:endParaRPr lang="ru-RU" dirty="0">
              <a:solidFill>
                <a:srgbClr val="000000"/>
              </a:solidFill>
              <a:effectLst/>
              <a:latin typeface="Courier New"/>
              <a:ea typeface="Courier New"/>
            </a:endParaRPr>
          </a:p>
        </p:txBody>
      </p:sp>
    </p:spTree>
    <p:extLst>
      <p:ext uri="{BB962C8B-B14F-4D97-AF65-F5344CB8AC3E}">
        <p14:creationId xmlns:p14="http://schemas.microsoft.com/office/powerpoint/2010/main" val="2459690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692696"/>
            <a:ext cx="8229600" cy="114300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5</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1052736"/>
            <a:ext cx="8496944" cy="5400600"/>
          </a:xfrm>
        </p:spPr>
        <p:txBody>
          <a:bodyPr>
            <a:normAutofit lnSpcReduction="10000"/>
          </a:bodyPr>
          <a:lstStyle/>
          <a:p>
            <a:pPr marL="0" indent="0" algn="ctr">
              <a:spcAft>
                <a:spcPts val="0"/>
              </a:spcAft>
              <a:buNone/>
            </a:pPr>
            <a:r>
              <a:rPr lang="ru-RU" b="1" dirty="0">
                <a:solidFill>
                  <a:srgbClr val="000000"/>
                </a:solidFill>
                <a:latin typeface="Times New Roman"/>
                <a:ea typeface="Times New Roman"/>
              </a:rPr>
              <a:t>«Как лучше поступить, если </a:t>
            </a:r>
            <a:r>
              <a:rPr lang="ru-RU" b="1" dirty="0" smtClean="0">
                <a:solidFill>
                  <a:srgbClr val="000000"/>
                </a:solidFill>
                <a:latin typeface="Times New Roman"/>
                <a:ea typeface="Times New Roman"/>
              </a:rPr>
              <a:t>дети </a:t>
            </a:r>
            <a:r>
              <a:rPr lang="ru-RU" b="1" dirty="0" err="1" smtClean="0">
                <a:solidFill>
                  <a:srgbClr val="000000"/>
                </a:solidFill>
                <a:latin typeface="Times New Roman"/>
                <a:ea typeface="Times New Roman"/>
              </a:rPr>
              <a:t>ссоряться</a:t>
            </a:r>
            <a:r>
              <a:rPr lang="ru-RU" b="1" dirty="0" smtClean="0">
                <a:solidFill>
                  <a:srgbClr val="000000"/>
                </a:solidFill>
                <a:latin typeface="Times New Roman"/>
                <a:ea typeface="Times New Roman"/>
              </a:rPr>
              <a:t>?»</a:t>
            </a:r>
            <a:endParaRPr lang="ru-RU" b="1" dirty="0">
              <a:solidFill>
                <a:srgbClr val="000000"/>
              </a:solidFill>
              <a:latin typeface="Courier New"/>
              <a:ea typeface="Courier New"/>
            </a:endParaRPr>
          </a:p>
          <a:p>
            <a:pPr marL="0" indent="0">
              <a:spcAft>
                <a:spcPts val="0"/>
              </a:spcAft>
              <a:buNone/>
            </a:pPr>
            <a:r>
              <a:rPr lang="ru-RU" sz="3000" b="1" dirty="0">
                <a:solidFill>
                  <a:srgbClr val="000000"/>
                </a:solidFill>
                <a:latin typeface="Times New Roman"/>
                <a:ea typeface="Times New Roman"/>
              </a:rPr>
              <a:t>Шаг </a:t>
            </a:r>
            <a:r>
              <a:rPr lang="ru-RU" sz="3000" b="1" dirty="0" smtClean="0">
                <a:solidFill>
                  <a:srgbClr val="000000"/>
                </a:solidFill>
                <a:latin typeface="Times New Roman"/>
                <a:ea typeface="Times New Roman"/>
              </a:rPr>
              <a:t>№1</a:t>
            </a:r>
            <a:endParaRPr lang="ru-RU" sz="3000" b="1" dirty="0">
              <a:solidFill>
                <a:srgbClr val="000000"/>
              </a:solidFill>
              <a:latin typeface="Courier New"/>
              <a:ea typeface="Courier New"/>
            </a:endParaRPr>
          </a:p>
          <a:p>
            <a:pPr marL="0" indent="0">
              <a:spcAft>
                <a:spcPts val="0"/>
              </a:spcAft>
              <a:buNone/>
            </a:pPr>
            <a:r>
              <a:rPr lang="ru-RU" sz="3000" dirty="0" smtClean="0">
                <a:solidFill>
                  <a:srgbClr val="000000"/>
                </a:solidFill>
                <a:latin typeface="Times New Roman"/>
                <a:ea typeface="Times New Roman"/>
              </a:rPr>
              <a:t>Привлечь к себе внимание конфликтующих сторон</a:t>
            </a:r>
          </a:p>
          <a:p>
            <a:pPr marL="0" indent="0">
              <a:spcAft>
                <a:spcPts val="0"/>
              </a:spcAft>
              <a:buNone/>
            </a:pPr>
            <a:r>
              <a:rPr lang="ru-RU" sz="3000" b="1" dirty="0" smtClean="0">
                <a:solidFill>
                  <a:srgbClr val="000000"/>
                </a:solidFill>
                <a:latin typeface="Times New Roman"/>
                <a:ea typeface="Courier New"/>
              </a:rPr>
              <a:t>Шаг №2</a:t>
            </a:r>
          </a:p>
          <a:p>
            <a:pPr marL="0" indent="0">
              <a:spcAft>
                <a:spcPts val="0"/>
              </a:spcAft>
              <a:buNone/>
            </a:pPr>
            <a:r>
              <a:rPr lang="ru-RU" sz="3000" dirty="0">
                <a:solidFill>
                  <a:srgbClr val="000000"/>
                </a:solidFill>
                <a:latin typeface="Times New Roman"/>
                <a:ea typeface="Times New Roman"/>
              </a:rPr>
              <a:t>Прояснить конфликтную ситуацию, реальные проблемы и интересы обеих сторон</a:t>
            </a:r>
            <a:r>
              <a:rPr lang="ru-RU" sz="3000" dirty="0" smtClean="0">
                <a:solidFill>
                  <a:srgbClr val="000000"/>
                </a:solidFill>
                <a:latin typeface="Times New Roman"/>
                <a:ea typeface="Times New Roman"/>
              </a:rPr>
              <a:t>.</a:t>
            </a:r>
          </a:p>
          <a:p>
            <a:pPr marL="0" indent="0">
              <a:spcAft>
                <a:spcPts val="0"/>
              </a:spcAft>
              <a:buNone/>
            </a:pPr>
            <a:r>
              <a:rPr lang="ru-RU" sz="3000" b="1" dirty="0">
                <a:solidFill>
                  <a:srgbClr val="000000"/>
                </a:solidFill>
                <a:latin typeface="Times New Roman"/>
                <a:ea typeface="Times New Roman"/>
              </a:rPr>
              <a:t>Шаг </a:t>
            </a:r>
            <a:r>
              <a:rPr lang="ru-RU" sz="3000" b="1" dirty="0" smtClean="0">
                <a:solidFill>
                  <a:srgbClr val="000000"/>
                </a:solidFill>
                <a:latin typeface="Times New Roman"/>
                <a:ea typeface="Times New Roman"/>
              </a:rPr>
              <a:t>№3</a:t>
            </a:r>
            <a:endParaRPr lang="ru-RU" sz="3000" b="1" dirty="0">
              <a:solidFill>
                <a:srgbClr val="000000"/>
              </a:solidFill>
              <a:latin typeface="Courier New"/>
              <a:ea typeface="Courier New"/>
            </a:endParaRPr>
          </a:p>
          <a:p>
            <a:pPr marL="0" indent="0">
              <a:spcAft>
                <a:spcPts val="0"/>
              </a:spcAft>
              <a:buNone/>
            </a:pPr>
            <a:r>
              <a:rPr lang="ru-RU" sz="3000" dirty="0">
                <a:solidFill>
                  <a:srgbClr val="000000"/>
                </a:solidFill>
                <a:latin typeface="Times New Roman"/>
                <a:ea typeface="Times New Roman"/>
              </a:rPr>
              <a:t>Оценить обстоятельства, мотивы детей, с помощью наводя­щих вопросов выяснить причину конфликта (что привело к кон­фликту).</a:t>
            </a:r>
            <a:endParaRPr lang="ru-RU" sz="3000" dirty="0">
              <a:solidFill>
                <a:srgbClr val="000000"/>
              </a:solidFill>
              <a:latin typeface="Courier New"/>
              <a:ea typeface="Courier New"/>
            </a:endParaRPr>
          </a:p>
          <a:p>
            <a:pPr marL="0" indent="0">
              <a:spcAft>
                <a:spcPts val="0"/>
              </a:spcAft>
              <a:buNone/>
            </a:pPr>
            <a:endParaRPr lang="ru-RU" sz="2800" dirty="0">
              <a:solidFill>
                <a:srgbClr val="000000"/>
              </a:solidFill>
              <a:latin typeface="Courier New"/>
              <a:ea typeface="Courier New"/>
            </a:endParaRPr>
          </a:p>
          <a:p>
            <a:pPr marL="0" indent="0">
              <a:spcAft>
                <a:spcPts val="0"/>
              </a:spcAft>
              <a:buNone/>
            </a:pPr>
            <a:endParaRPr lang="ru-RU" b="1" dirty="0">
              <a:solidFill>
                <a:srgbClr val="000000"/>
              </a:solidFill>
              <a:latin typeface="Courier New"/>
              <a:ea typeface="Courier New"/>
            </a:endParaRPr>
          </a:p>
        </p:txBody>
      </p:sp>
    </p:spTree>
    <p:extLst>
      <p:ext uri="{BB962C8B-B14F-4D97-AF65-F5344CB8AC3E}">
        <p14:creationId xmlns:p14="http://schemas.microsoft.com/office/powerpoint/2010/main" val="3747222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 y="-1603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692696"/>
            <a:ext cx="8229600" cy="1143000"/>
          </a:xfrm>
        </p:spPr>
        <p:txBody>
          <a:bodyPr>
            <a:normAutofit fontScale="90000"/>
          </a:bodyPr>
          <a:lstStyle/>
          <a:p>
            <a:pPr marR="25400" indent="-203200">
              <a:spcBef>
                <a:spcPts val="1500"/>
              </a:spcBef>
              <a:spcAft>
                <a:spcPts val="0"/>
              </a:spcAft>
            </a:pP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Педагогический скрипт № </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5</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t/>
            </a:r>
            <a:b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Times New Roman"/>
              </a:rPr>
            </a:br>
            <a:r>
              <a:rPr lang="ru-RU" b="1" spc="0" dirty="0" smtClean="0">
                <a:solidFill>
                  <a:srgbClr val="000000"/>
                </a:solidFill>
                <a:effectLst/>
                <a:latin typeface="Times New Roman"/>
                <a:ea typeface="Courier New"/>
                <a:cs typeface="Times New Roman"/>
              </a:rPr>
              <a:t> </a:t>
            </a:r>
            <a:endParaRPr lang="ru-RU" dirty="0"/>
          </a:p>
        </p:txBody>
      </p:sp>
      <p:sp>
        <p:nvSpPr>
          <p:cNvPr id="3" name="Объект 2"/>
          <p:cNvSpPr>
            <a:spLocks noGrp="1"/>
          </p:cNvSpPr>
          <p:nvPr>
            <p:ph idx="1"/>
          </p:nvPr>
        </p:nvSpPr>
        <p:spPr>
          <a:xfrm>
            <a:off x="323528" y="1052736"/>
            <a:ext cx="8496944" cy="5400600"/>
          </a:xfrm>
        </p:spPr>
        <p:txBody>
          <a:bodyPr>
            <a:normAutofit/>
          </a:bodyPr>
          <a:lstStyle/>
          <a:p>
            <a:pPr marL="0" indent="0" algn="ctr">
              <a:spcAft>
                <a:spcPts val="0"/>
              </a:spcAft>
              <a:buNone/>
            </a:pPr>
            <a:r>
              <a:rPr lang="ru-RU" b="1" dirty="0">
                <a:solidFill>
                  <a:srgbClr val="000000"/>
                </a:solidFill>
                <a:latin typeface="Times New Roman"/>
                <a:ea typeface="Times New Roman"/>
              </a:rPr>
              <a:t>«Как лучше поступить, если </a:t>
            </a:r>
            <a:r>
              <a:rPr lang="ru-RU" b="1" dirty="0" smtClean="0">
                <a:solidFill>
                  <a:srgbClr val="000000"/>
                </a:solidFill>
                <a:latin typeface="Times New Roman"/>
                <a:ea typeface="Times New Roman"/>
              </a:rPr>
              <a:t>дети </a:t>
            </a:r>
            <a:r>
              <a:rPr lang="ru-RU" b="1" dirty="0" err="1" smtClean="0">
                <a:solidFill>
                  <a:srgbClr val="000000"/>
                </a:solidFill>
                <a:latin typeface="Times New Roman"/>
                <a:ea typeface="Times New Roman"/>
              </a:rPr>
              <a:t>ссоряться</a:t>
            </a:r>
            <a:r>
              <a:rPr lang="ru-RU" b="1" dirty="0" smtClean="0">
                <a:solidFill>
                  <a:srgbClr val="000000"/>
                </a:solidFill>
                <a:latin typeface="Times New Roman"/>
                <a:ea typeface="Times New Roman"/>
              </a:rPr>
              <a:t>?»</a:t>
            </a:r>
            <a:endParaRPr lang="ru-RU" b="1" dirty="0">
              <a:solidFill>
                <a:srgbClr val="000000"/>
              </a:solidFill>
              <a:latin typeface="Courier New"/>
              <a:ea typeface="Courier New"/>
            </a:endParaRPr>
          </a:p>
          <a:p>
            <a:pPr marL="0" indent="0">
              <a:spcAft>
                <a:spcPts val="0"/>
              </a:spcAft>
              <a:buNone/>
            </a:pPr>
            <a:r>
              <a:rPr lang="ru-RU" sz="3000" b="1" dirty="0">
                <a:solidFill>
                  <a:srgbClr val="000000"/>
                </a:solidFill>
                <a:latin typeface="Times New Roman"/>
                <a:ea typeface="Times New Roman"/>
              </a:rPr>
              <a:t>Шаг </a:t>
            </a:r>
            <a:r>
              <a:rPr lang="ru-RU" sz="3000" b="1" dirty="0" smtClean="0">
                <a:solidFill>
                  <a:srgbClr val="000000"/>
                </a:solidFill>
                <a:latin typeface="Times New Roman"/>
                <a:ea typeface="Times New Roman"/>
              </a:rPr>
              <a:t>№4</a:t>
            </a:r>
            <a:endParaRPr lang="ru-RU" sz="3000" b="1" dirty="0">
              <a:solidFill>
                <a:srgbClr val="000000"/>
              </a:solidFill>
              <a:latin typeface="Courier New"/>
              <a:ea typeface="Courier New"/>
            </a:endParaRPr>
          </a:p>
          <a:p>
            <a:pPr marL="0" indent="0">
              <a:spcAft>
                <a:spcPts val="0"/>
              </a:spcAft>
              <a:buNone/>
            </a:pPr>
            <a:r>
              <a:rPr lang="ru-RU" sz="2800" dirty="0">
                <a:solidFill>
                  <a:srgbClr val="000000"/>
                </a:solidFill>
                <a:latin typeface="Times New Roman"/>
                <a:ea typeface="Times New Roman"/>
              </a:rPr>
              <a:t>Выясняем альтернативные варианты развития событий.</a:t>
            </a:r>
            <a:endParaRPr lang="ru-RU" sz="2800" dirty="0">
              <a:solidFill>
                <a:srgbClr val="000000"/>
              </a:solidFill>
              <a:latin typeface="Courier New"/>
              <a:ea typeface="Courier New"/>
            </a:endParaRPr>
          </a:p>
          <a:p>
            <a:pPr marL="0" indent="0">
              <a:spcAft>
                <a:spcPts val="0"/>
              </a:spcAft>
              <a:buNone/>
            </a:pPr>
            <a:r>
              <a:rPr lang="ru-RU" sz="3000" b="1" dirty="0" smtClean="0">
                <a:solidFill>
                  <a:srgbClr val="000000"/>
                </a:solidFill>
                <a:latin typeface="Times New Roman"/>
                <a:ea typeface="Times New Roman"/>
              </a:rPr>
              <a:t>Шаг №5</a:t>
            </a:r>
            <a:endParaRPr lang="ru-RU" sz="3000" b="1" dirty="0">
              <a:solidFill>
                <a:srgbClr val="000000"/>
              </a:solidFill>
              <a:latin typeface="Courier New"/>
              <a:ea typeface="Courier New"/>
            </a:endParaRPr>
          </a:p>
          <a:p>
            <a:pPr marL="0" indent="0">
              <a:spcAft>
                <a:spcPts val="0"/>
              </a:spcAft>
              <a:buNone/>
            </a:pPr>
            <a:r>
              <a:rPr lang="ru-RU" sz="2800" dirty="0">
                <a:solidFill>
                  <a:srgbClr val="000000"/>
                </a:solidFill>
                <a:latin typeface="Times New Roman"/>
                <a:ea typeface="Times New Roman"/>
              </a:rPr>
              <a:t>Совместно   с детьми сформулировать возможные пути </a:t>
            </a:r>
            <a:r>
              <a:rPr lang="ru-RU" sz="2800" dirty="0" smtClean="0">
                <a:solidFill>
                  <a:srgbClr val="000000"/>
                </a:solidFill>
                <a:latin typeface="Times New Roman"/>
                <a:ea typeface="Times New Roman"/>
              </a:rPr>
              <a:t>примирения</a:t>
            </a:r>
            <a:r>
              <a:rPr lang="ru-RU" sz="2800" spc="150" dirty="0" smtClean="0">
                <a:solidFill>
                  <a:srgbClr val="000000"/>
                </a:solidFill>
                <a:latin typeface="Times New Roman"/>
                <a:ea typeface="Times New Roman"/>
              </a:rPr>
              <a:t>,</a:t>
            </a:r>
            <a:r>
              <a:rPr lang="ru-RU" sz="2800" dirty="0" smtClean="0">
                <a:solidFill>
                  <a:srgbClr val="000000"/>
                </a:solidFill>
                <a:latin typeface="Times New Roman"/>
                <a:ea typeface="Times New Roman"/>
              </a:rPr>
              <a:t> </a:t>
            </a:r>
            <a:r>
              <a:rPr lang="ru-RU" sz="2800" dirty="0">
                <a:solidFill>
                  <a:srgbClr val="000000"/>
                </a:solidFill>
                <a:latin typeface="Times New Roman"/>
                <a:ea typeface="Times New Roman"/>
              </a:rPr>
              <a:t>приемлемые для всех заинтересованных сторон (техника позитивных сообщений) </a:t>
            </a:r>
            <a:endParaRPr lang="ru-RU" sz="2800" dirty="0">
              <a:solidFill>
                <a:srgbClr val="000000"/>
              </a:solidFill>
              <a:latin typeface="Courier New"/>
              <a:ea typeface="Courier New"/>
            </a:endParaRPr>
          </a:p>
          <a:p>
            <a:pPr marL="0" indent="0">
              <a:spcAft>
                <a:spcPts val="0"/>
              </a:spcAft>
              <a:buNone/>
            </a:pPr>
            <a:endParaRPr lang="ru-RU" b="1" dirty="0">
              <a:solidFill>
                <a:srgbClr val="000000"/>
              </a:solidFill>
              <a:latin typeface="Courier New"/>
              <a:ea typeface="Courier New"/>
            </a:endParaRPr>
          </a:p>
        </p:txBody>
      </p:sp>
    </p:spTree>
    <p:extLst>
      <p:ext uri="{BB962C8B-B14F-4D97-AF65-F5344CB8AC3E}">
        <p14:creationId xmlns:p14="http://schemas.microsoft.com/office/powerpoint/2010/main" val="377097325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774</TotalTime>
  <Words>1188</Words>
  <Application>Microsoft Office PowerPoint</Application>
  <PresentationFormat>Экран (4:3)</PresentationFormat>
  <Paragraphs>112</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Педагогические скрипты  для организации субъект-субъектного взаимодействия </vt:lpstr>
      <vt:lpstr>Педагогический скрипт № 1   </vt:lpstr>
      <vt:lpstr>Педагогический скрипт № 2   </vt:lpstr>
      <vt:lpstr>Педагогический скрипт № 3   </vt:lpstr>
      <vt:lpstr>Презентация PowerPoint</vt:lpstr>
      <vt:lpstr>Презентация PowerPoint</vt:lpstr>
      <vt:lpstr>Педагогический скрипт № 4   </vt:lpstr>
      <vt:lpstr>Педагогический скрипт № 5   </vt:lpstr>
      <vt:lpstr>Педагогический скрипт № 5   </vt:lpstr>
      <vt:lpstr>Педагогический скрипт № 5   </vt:lpstr>
      <vt:lpstr>Презентация PowerPoint</vt:lpstr>
      <vt:lpstr>Презентация PowerPoint</vt:lpstr>
      <vt:lpstr>Презентация PowerPoint</vt:lpstr>
      <vt:lpstr>Педагогический скрипт № 6   </vt:lpstr>
      <vt:lpstr>Педагогический скрипт № 7   </vt:lpstr>
      <vt:lpstr>Педагогический скрипт № 8   </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Педагогические скрипты  для организации субъект-субъектного взаимодействия</dc:title>
  <dc:creator>Юзер</dc:creator>
  <cp:lastModifiedBy>Юзер</cp:lastModifiedBy>
  <cp:revision>17</cp:revision>
  <dcterms:created xsi:type="dcterms:W3CDTF">2018-01-23T06:20:24Z</dcterms:created>
  <dcterms:modified xsi:type="dcterms:W3CDTF">2018-01-24T08:07:12Z</dcterms:modified>
</cp:coreProperties>
</file>