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94" r:id="rId5"/>
    <p:sldId id="259" r:id="rId6"/>
    <p:sldId id="289" r:id="rId7"/>
    <p:sldId id="264" r:id="rId8"/>
    <p:sldId id="276" r:id="rId9"/>
    <p:sldId id="283" r:id="rId10"/>
    <p:sldId id="290" r:id="rId11"/>
    <p:sldId id="278" r:id="rId12"/>
    <p:sldId id="267" r:id="rId13"/>
    <p:sldId id="282" r:id="rId14"/>
    <p:sldId id="291" r:id="rId15"/>
    <p:sldId id="269" r:id="rId16"/>
    <p:sldId id="270" r:id="rId17"/>
    <p:sldId id="271" r:id="rId18"/>
    <p:sldId id="284" r:id="rId19"/>
    <p:sldId id="292" r:id="rId20"/>
    <p:sldId id="260" r:id="rId21"/>
    <p:sldId id="277" r:id="rId22"/>
    <p:sldId id="261" r:id="rId23"/>
    <p:sldId id="265" r:id="rId24"/>
    <p:sldId id="285" r:id="rId25"/>
    <p:sldId id="272" r:id="rId26"/>
    <p:sldId id="273" r:id="rId27"/>
    <p:sldId id="286" r:id="rId28"/>
    <p:sldId id="274" r:id="rId29"/>
    <p:sldId id="275" r:id="rId30"/>
    <p:sldId id="288" r:id="rId31"/>
    <p:sldId id="279" r:id="rId32"/>
    <p:sldId id="287" r:id="rId33"/>
    <p:sldId id="263" r:id="rId34"/>
    <p:sldId id="281" r:id="rId35"/>
    <p:sldId id="293" r:id="rId36"/>
    <p:sldId id="28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D542C94-1C46-43AC-83E1-65B1017AF4AC}">
          <p14:sldIdLst>
            <p14:sldId id="256"/>
            <p14:sldId id="257"/>
            <p14:sldId id="258"/>
            <p14:sldId id="294"/>
            <p14:sldId id="259"/>
            <p14:sldId id="289"/>
            <p14:sldId id="264"/>
            <p14:sldId id="276"/>
            <p14:sldId id="283"/>
          </p14:sldIdLst>
        </p14:section>
        <p14:section name="Раздел без заголовка" id="{3E924CE0-7E3A-4AE9-AFEB-EBFD008B1FA2}">
          <p14:sldIdLst>
            <p14:sldId id="290"/>
            <p14:sldId id="278"/>
            <p14:sldId id="267"/>
            <p14:sldId id="282"/>
            <p14:sldId id="291"/>
            <p14:sldId id="269"/>
            <p14:sldId id="270"/>
            <p14:sldId id="271"/>
            <p14:sldId id="284"/>
            <p14:sldId id="292"/>
            <p14:sldId id="260"/>
            <p14:sldId id="277"/>
            <p14:sldId id="261"/>
            <p14:sldId id="265"/>
            <p14:sldId id="285"/>
            <p14:sldId id="272"/>
            <p14:sldId id="273"/>
            <p14:sldId id="286"/>
            <p14:sldId id="274"/>
            <p14:sldId id="275"/>
            <p14:sldId id="288"/>
            <p14:sldId id="279"/>
            <p14:sldId id="287"/>
            <p14:sldId id="263"/>
            <p14:sldId id="281"/>
            <p14:sldId id="293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DDAEEF-B4BB-49A2-8279-367A0A3E4672}" type="datetimeFigureOut">
              <a:rPr lang="ru-RU" smtClean="0"/>
              <a:t>23.03.2012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BA96CE-C842-4662-81C2-32683160BD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44824"/>
            <a:ext cx="7704856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6000" dirty="0" smtClean="0"/>
              <a:t>Небывалое бывает</a:t>
            </a:r>
            <a:endParaRPr lang="ru-RU" sz="6000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827584" y="4653136"/>
            <a:ext cx="7128792" cy="151216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Исторические рассказы </a:t>
            </a:r>
          </a:p>
          <a:p>
            <a:pPr algn="ctr"/>
            <a:r>
              <a:rPr lang="ru-RU" sz="3200" dirty="0" smtClean="0"/>
              <a:t>Сергея Алексеева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580112" y="188640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/>
              <a:t>Виртуальная книжная выставка</a:t>
            </a:r>
            <a:endParaRPr lang="ru-RU" sz="1600" u="sng" dirty="0"/>
          </a:p>
        </p:txBody>
      </p:sp>
    </p:spTree>
    <p:extLst>
      <p:ext uri="{BB962C8B-B14F-4D97-AF65-F5344CB8AC3E}">
        <p14:creationId xmlns:p14="http://schemas.microsoft.com/office/powerpoint/2010/main" val="3566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rId2" action="ppaction://hlinksldjump" highlightClick="1"/>
          </p:cNvPr>
          <p:cNvSpPr/>
          <p:nvPr/>
        </p:nvSpPr>
        <p:spPr>
          <a:xfrm>
            <a:off x="8172400" y="6309320"/>
            <a:ext cx="864096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5536" y="501012"/>
            <a:ext cx="84969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БОРОДИНО</a:t>
            </a:r>
            <a:r>
              <a:rPr lang="ru-RU" dirty="0" smtClean="0">
                <a:latin typeface="Georgia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Georgia" pitchFamily="18" charset="0"/>
              </a:rPr>
              <a:t>Подымись на колокольню церкви, что стоит в самом центре села Бородина. Осмотрись внимательно по сторонам. </a:t>
            </a:r>
          </a:p>
          <a:p>
            <a:pPr algn="just"/>
            <a:r>
              <a:rPr lang="ru-RU" sz="2000" dirty="0" smtClean="0">
                <a:latin typeface="Georgia" pitchFamily="18" charset="0"/>
              </a:rPr>
              <a:t>Здесь на огромном, изрытом оврагами поле 7 сентября 1812 года вскипела бессмертная битва. Великая слава России крепла на этих полях. Далекие прадеды наши завещали ее потомкам. Поклонись великому полю. Поклонись великому мужеству.</a:t>
            </a:r>
          </a:p>
          <a:p>
            <a:pPr algn="just"/>
            <a:r>
              <a:rPr lang="ru-RU" sz="2000" dirty="0" smtClean="0">
                <a:latin typeface="Georgia" pitchFamily="18" charset="0"/>
              </a:rPr>
              <a:t>Помни!</a:t>
            </a:r>
          </a:p>
          <a:p>
            <a:pPr algn="just"/>
            <a:r>
              <a:rPr lang="ru-RU" sz="2000" dirty="0" smtClean="0">
                <a:latin typeface="Georgia" pitchFamily="18" charset="0"/>
              </a:rPr>
              <a:t>Знай!</a:t>
            </a:r>
          </a:p>
          <a:p>
            <a:pPr algn="just"/>
            <a:r>
              <a:rPr lang="ru-RU" sz="2000" dirty="0" smtClean="0">
                <a:latin typeface="Georgia" pitchFamily="18" charset="0"/>
              </a:rPr>
              <a:t>Не забудь!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Georgia" pitchFamily="18" charset="0"/>
              </a:rPr>
              <a:t>С.515</a:t>
            </a:r>
            <a:endParaRPr lang="ru-RU" sz="2000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3074" name="Picture 2" descr="C:\Documents and Settings\Admin\Рабочий стол\война лубок\war_peace_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47"/>
            <a:ext cx="9056600" cy="579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38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2948" y="3501008"/>
            <a:ext cx="4572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Georgia" pitchFamily="18" charset="0"/>
              </a:rPr>
              <a:t>Г</a:t>
            </a:r>
            <a:r>
              <a:rPr lang="ru-RU" dirty="0">
                <a:latin typeface="Georgia" pitchFamily="18" charset="0"/>
              </a:rPr>
              <a:t>од 1812-й. Огромная, полумиллионная армия французского императора Наполеона I напала на нашу родину. Его армия считалась самой сильной в мире. Много мужества, стойкости и великую сыновнюю преданность Родине проявили наши деды и прадеды, защищая свою Отчизну. О наших прославленных прадедах — героях войны 1812 года и написаны эти рассказы. </a:t>
            </a:r>
          </a:p>
        </p:txBody>
      </p:sp>
      <p:pic>
        <p:nvPicPr>
          <p:cNvPr id="3" name="Picture 4" descr="C:\Documents and Settings\Admin\Рабочий стол\алексеев сп\10035366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4365444" cy="426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04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алексеев сп\Alexeev_Historical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24" y="188640"/>
            <a:ext cx="2357983" cy="356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346" y="2132856"/>
            <a:ext cx="283549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C:\Documents and Settings\Admin\Рабочий стол\алексеев сп\omega3974290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27881"/>
            <a:ext cx="333375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73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08636" y="361264"/>
            <a:ext cx="4572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О </a:t>
            </a:r>
            <a:r>
              <a:rPr lang="ru-RU" dirty="0" smtClean="0">
                <a:latin typeface="Georgia" pitchFamily="18" charset="0"/>
              </a:rPr>
              <a:t>крепостном праве вы узнаете из повести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Georgia" pitchFamily="18" charset="0"/>
                <a:hlinkClick r:id="rId2" action="ppaction://hlinksldjump"/>
              </a:rPr>
              <a:t>«История крепостного мальчика»</a:t>
            </a:r>
            <a:r>
              <a:rPr lang="ru-RU" dirty="0" smtClean="0">
                <a:latin typeface="Georgia" pitchFamily="18" charset="0"/>
              </a:rPr>
              <a:t>. Вы познакомитесь с Митей Мышкиным — мальчиком, которого продали, — с его удивительной необычной судьбой. Вместе с ним вы побываете у барыни Мавры </a:t>
            </a:r>
            <a:r>
              <a:rPr lang="ru-RU" dirty="0" err="1" smtClean="0">
                <a:latin typeface="Georgia" pitchFamily="18" charset="0"/>
              </a:rPr>
              <a:t>Ермолаевны</a:t>
            </a:r>
            <a:r>
              <a:rPr lang="ru-RU" dirty="0" smtClean="0">
                <a:latin typeface="Georgia" pitchFamily="18" charset="0"/>
              </a:rPr>
              <a:t>; попадете к графу Гущину, познакомитесь с девочкой Дашей, поедете на войну.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4" name="Picture 5" descr="C:\Documents and Settings\Admin\Рабочий стол\алексеев сп\Sergej_Petrovich_Alekseev__Istoriya_krepostnogo_malchi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3262804" cy="502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Documents and Settings\Admin\Рабочий стол\алексеев сп\97851705598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938" y="2996952"/>
            <a:ext cx="245560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возврат 1">
            <a:hlinkClick r:id="rId5" action="ppaction://hlinksldjump" highlightClick="1"/>
          </p:cNvPr>
          <p:cNvSpPr/>
          <p:nvPr/>
        </p:nvSpPr>
        <p:spPr>
          <a:xfrm>
            <a:off x="8449874" y="6309320"/>
            <a:ext cx="633485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50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\Рабочий стол\алексеев сп\Sergej_Petrovich_Alekseev__Istoriya_krepostnogo_malchi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" t="39386" r="11367" b="6633"/>
          <a:stretch/>
        </p:blipFill>
        <p:spPr bwMode="auto">
          <a:xfrm>
            <a:off x="4283968" y="8417"/>
            <a:ext cx="4740052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403244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Georgia" pitchFamily="18" charset="0"/>
              </a:rPr>
              <a:t>«Сколько стоит мальчик?» – «Какой нелепый вопрос! – скажете вы.- Разве мальчики продаются?! Разве можно торговать людьми!»</a:t>
            </a:r>
          </a:p>
          <a:p>
            <a:r>
              <a:rPr lang="ru-RU" sz="2000" dirty="0" smtClean="0">
                <a:latin typeface="Georgia" pitchFamily="18" charset="0"/>
              </a:rPr>
              <a:t>А ведь это было.</a:t>
            </a:r>
          </a:p>
          <a:p>
            <a:r>
              <a:rPr lang="ru-RU" sz="2000" dirty="0" smtClean="0">
                <a:latin typeface="Georgia" pitchFamily="18" charset="0"/>
              </a:rPr>
              <a:t>Было это во времена крепостного права, когда помещики могли продавать и покупать людей, как вещи.</a:t>
            </a:r>
          </a:p>
          <a:p>
            <a:r>
              <a:rPr lang="ru-RU" sz="2000" dirty="0" smtClean="0">
                <a:latin typeface="Georgia" pitchFamily="18" charset="0"/>
              </a:rPr>
              <a:t>Митя Мышкин – главный герой повести – мальчик, которого продали. Судьба его удивительна и необычайна… Впрочем, не будем забегать вперед. Ведь обо всем вы узнаете, прочитав повесть.</a:t>
            </a:r>
          </a:p>
          <a:p>
            <a:endParaRPr lang="ru-RU" sz="2000" dirty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С.5-7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100392" y="6381328"/>
            <a:ext cx="923628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90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5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" t="47436" r="6581" b="6727"/>
          <a:stretch/>
        </p:blipFill>
        <p:spPr bwMode="auto">
          <a:xfrm rot="16200000">
            <a:off x="-538737" y="1564193"/>
            <a:ext cx="5323840" cy="37433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Documents and Settings\Admin\Мои документы\Мои рисунки\рддт 05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" r="4655" b="55128"/>
          <a:stretch/>
        </p:blipFill>
        <p:spPr bwMode="auto">
          <a:xfrm rot="16200000">
            <a:off x="4242743" y="1507527"/>
            <a:ext cx="5657850" cy="3559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491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Мои документы\Мои рисунки\рддт 05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5" r="4815" b="1018"/>
          <a:stretch/>
        </p:blipFill>
        <p:spPr bwMode="auto">
          <a:xfrm rot="16200000">
            <a:off x="4397871" y="1643062"/>
            <a:ext cx="5648325" cy="3571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764704"/>
            <a:ext cx="453650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Э</a:t>
            </a:r>
            <a:r>
              <a:rPr lang="ru-RU" sz="2400" dirty="0" smtClean="0">
                <a:latin typeface="Georgia" pitchFamily="18" charset="0"/>
              </a:rPr>
              <a:t>та книга для тех, кто любит родную историю. Чем прославился фельдмаршал Суворов? Чем знаменит Кутузов? Почему и в рассказах своих, и в легендах, и в песнях народ бережно хранит имя Степана Разина?</a:t>
            </a:r>
          </a:p>
          <a:p>
            <a:r>
              <a:rPr lang="ru-RU" sz="2400" dirty="0" smtClean="0">
                <a:latin typeface="Georgia" pitchFamily="18" charset="0"/>
              </a:rPr>
              <a:t>Эта книга о нашем непобедимом народе. Книга для тех, кто и сам бы хотел быть похожим на наших прославленных предков.</a:t>
            </a:r>
            <a:endParaRPr lang="ru-RU" sz="2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59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5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" t="3033" r="19101" b="23893"/>
          <a:stretch/>
        </p:blipFill>
        <p:spPr bwMode="auto">
          <a:xfrm>
            <a:off x="1115616" y="404664"/>
            <a:ext cx="4248472" cy="51441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792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26064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Н</a:t>
            </a:r>
            <a:r>
              <a:rPr lang="ru-RU" sz="2400" dirty="0" smtClean="0">
                <a:latin typeface="Georgia" pitchFamily="18" charset="0"/>
              </a:rPr>
              <a:t>аконец, в повести 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Georgia" pitchFamily="18" charset="0"/>
                <a:hlinkClick r:id="rId2" action="ppaction://hlinksldjump"/>
              </a:rPr>
              <a:t>«Братишка» </a:t>
            </a:r>
            <a:r>
              <a:rPr lang="ru-RU" sz="2400" dirty="0" smtClean="0">
                <a:latin typeface="Georgia" pitchFamily="18" charset="0"/>
              </a:rPr>
              <a:t>вы познакомитесь с девочкой </a:t>
            </a:r>
            <a:r>
              <a:rPr lang="ru-RU" sz="2400" dirty="0" err="1" smtClean="0">
                <a:latin typeface="Georgia" pitchFamily="18" charset="0"/>
              </a:rPr>
              <a:t>Нютой</a:t>
            </a:r>
            <a:r>
              <a:rPr lang="ru-RU" sz="2400" dirty="0" smtClean="0">
                <a:latin typeface="Georgia" pitchFamily="18" charset="0"/>
              </a:rPr>
              <a:t> Надеждиной — маленькой героиней гражданской войны. </a:t>
            </a:r>
          </a:p>
          <a:p>
            <a:r>
              <a:rPr lang="ru-RU" sz="2400" dirty="0" smtClean="0">
                <a:latin typeface="Georgia" pitchFamily="18" charset="0"/>
              </a:rPr>
              <a:t> Впрочем, не будем забегать вперед. Ведь обо всем вы узнаете, прочитав повести и рассказы Сергея Алексеева 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3" name="Рисунок 2" descr="C:\Documents and Settings\Admin\Мои документы\Мои рисунки\рддт 05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1" r="23329" b="23077"/>
          <a:stretch/>
        </p:blipFill>
        <p:spPr bwMode="auto">
          <a:xfrm>
            <a:off x="395536" y="404664"/>
            <a:ext cx="3472195" cy="53329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28384" y="6237312"/>
            <a:ext cx="864096" cy="28803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95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99" t="2447" r="32633" b="77157"/>
          <a:stretch/>
        </p:blipFill>
        <p:spPr bwMode="auto">
          <a:xfrm>
            <a:off x="179512" y="116632"/>
            <a:ext cx="3096344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35896" y="476672"/>
            <a:ext cx="51125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Калач с маком</a:t>
            </a:r>
          </a:p>
          <a:p>
            <a:r>
              <a:rPr lang="ru-RU" sz="2400" dirty="0" smtClean="0">
                <a:latin typeface="Georgia" pitchFamily="18" charset="0"/>
              </a:rPr>
              <a:t>Принес отец </a:t>
            </a:r>
            <a:r>
              <a:rPr lang="ru-RU" sz="2400" dirty="0" err="1" smtClean="0">
                <a:latin typeface="Georgia" pitchFamily="18" charset="0"/>
              </a:rPr>
              <a:t>Нюте</a:t>
            </a:r>
            <a:r>
              <a:rPr lang="ru-RU" sz="2400" dirty="0" smtClean="0">
                <a:latin typeface="Georgia" pitchFamily="18" charset="0"/>
              </a:rPr>
              <a:t> калач с маком.</a:t>
            </a:r>
          </a:p>
          <a:p>
            <a:r>
              <a:rPr lang="ru-RU" sz="2400" dirty="0" smtClean="0">
                <a:latin typeface="Georgia" pitchFamily="18" charset="0"/>
              </a:rPr>
              <a:t>-На, - говорит, - получай. Это тебе кот в сапогах прислал.</a:t>
            </a:r>
          </a:p>
          <a:p>
            <a:r>
              <a:rPr lang="ru-RU" sz="2400" dirty="0" smtClean="0">
                <a:latin typeface="Georgia" pitchFamily="18" charset="0"/>
              </a:rPr>
              <a:t>Смеется </a:t>
            </a:r>
            <a:r>
              <a:rPr lang="ru-RU" sz="2400" dirty="0" err="1" smtClean="0">
                <a:latin typeface="Georgia" pitchFamily="18" charset="0"/>
              </a:rPr>
              <a:t>Нюта</a:t>
            </a:r>
            <a:r>
              <a:rPr lang="ru-RU" sz="2400" dirty="0" smtClean="0">
                <a:latin typeface="Georgia" pitchFamily="18" charset="0"/>
              </a:rPr>
              <a:t>. Знает, что никаких котов в сапогах нет. Понимает, откуда калач с маком.</a:t>
            </a:r>
          </a:p>
          <a:p>
            <a:r>
              <a:rPr lang="ru-RU" sz="2400" dirty="0" smtClean="0">
                <a:latin typeface="Georgia" pitchFamily="18" charset="0"/>
              </a:rPr>
              <a:t>Калач большой, пышный. Никогда еще в жизни </a:t>
            </a:r>
            <a:r>
              <a:rPr lang="ru-RU" sz="2400" dirty="0" err="1" smtClean="0">
                <a:latin typeface="Georgia" pitchFamily="18" charset="0"/>
              </a:rPr>
              <a:t>Нюта</a:t>
            </a:r>
            <a:r>
              <a:rPr lang="ru-RU" sz="2400" dirty="0" smtClean="0">
                <a:latin typeface="Georgia" pitchFamily="18" charset="0"/>
              </a:rPr>
              <a:t> таких калачей не пробовала. Поднесла </a:t>
            </a:r>
            <a:r>
              <a:rPr lang="ru-RU" sz="2400" dirty="0" err="1" smtClean="0">
                <a:latin typeface="Georgia" pitchFamily="18" charset="0"/>
              </a:rPr>
              <a:t>Нюта</a:t>
            </a:r>
            <a:r>
              <a:rPr lang="ru-RU" sz="2400" dirty="0" smtClean="0">
                <a:latin typeface="Georgia" pitchFamily="18" charset="0"/>
              </a:rPr>
              <a:t> калач ко рту, да задумалась…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4" name="Рисунок 3" descr="C:\Documents and Settings\Admin\Мои документы\Мои рисунки\рддт 043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" t="6411" r="52041" b="53496"/>
          <a:stretch/>
        </p:blipFill>
        <p:spPr bwMode="auto">
          <a:xfrm rot="16200000">
            <a:off x="1547664" y="-545028"/>
            <a:ext cx="6624736" cy="77768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Documents and Settings\Admin\Мои документы\Мои рисунки\рддт 043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54" t="60373" r="7223" b="1604"/>
          <a:stretch/>
        </p:blipFill>
        <p:spPr bwMode="auto">
          <a:xfrm rot="16200000">
            <a:off x="1517928" y="461784"/>
            <a:ext cx="6858000" cy="5934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Documents and Settings\Admin\Мои документы\Мои рисунки\рддт 04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4" t="19244" r="35154" b="55828"/>
          <a:stretch/>
        </p:blipFill>
        <p:spPr bwMode="auto">
          <a:xfrm rot="10800000">
            <a:off x="970382" y="24139"/>
            <a:ext cx="7488832" cy="68951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8748464" y="6237312"/>
            <a:ext cx="288032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03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332656"/>
            <a:ext cx="8136904" cy="547260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 </a:t>
            </a:r>
            <a:r>
              <a:rPr lang="ru-RU" sz="2800" dirty="0"/>
              <a:t>«Велика наша Родина. Много сложного и нелегкого было в её истории. Много прекрасного и великого. У нас есть что вспомнить и чем гордиться. Перед вами рассказы о том, что было. О нашем Отечестве и народе». </a:t>
            </a:r>
          </a:p>
          <a:p>
            <a:pPr algn="r"/>
            <a:r>
              <a:rPr lang="ru-RU" sz="2800" dirty="0"/>
              <a:t> С. Алексеев </a:t>
            </a:r>
          </a:p>
        </p:txBody>
      </p:sp>
    </p:spTree>
    <p:extLst>
      <p:ext uri="{BB962C8B-B14F-4D97-AF65-F5344CB8AC3E}">
        <p14:creationId xmlns:p14="http://schemas.microsoft.com/office/powerpoint/2010/main" val="287168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8177" y="1700808"/>
            <a:ext cx="648072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Идёт война 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народная</a:t>
            </a:r>
          </a:p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1941-1945 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 descr="F:\Анимационные картинки для презентаций. Часть 2\анимация\74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620687"/>
            <a:ext cx="6582871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\Рабочий стол\алексеев сп\3e839687e2af429cf5dadad988a4c138_6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6" t="3938" r="8277" b="7261"/>
          <a:stretch/>
        </p:blipFill>
        <p:spPr bwMode="auto">
          <a:xfrm>
            <a:off x="360971" y="2564904"/>
            <a:ext cx="2834412" cy="413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70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7513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/>
              <a:t> </a:t>
            </a: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395536" y="116632"/>
            <a:ext cx="8352928" cy="662473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«Трудным был путь к победе. Вся страна сражалась с фашистами. Шли бои на земле, в небе, на море… </a:t>
            </a:r>
          </a:p>
          <a:p>
            <a:pPr algn="r"/>
            <a:r>
              <a:rPr lang="ru-RU" dirty="0" smtClean="0"/>
              <a:t> Мне очень хотелось написать книгу для детей о войне с фашистами… </a:t>
            </a:r>
          </a:p>
          <a:p>
            <a:pPr algn="r"/>
            <a:r>
              <a:rPr lang="ru-RU" dirty="0" smtClean="0"/>
              <a:t> Писал книгу долго, мучительно. Годами и годами. Рассказ за рассказом. </a:t>
            </a:r>
          </a:p>
          <a:p>
            <a:pPr algn="r"/>
            <a:r>
              <a:rPr lang="ru-RU" dirty="0" smtClean="0"/>
              <a:t> Каждый рассказ — ещё один штрих войны. </a:t>
            </a:r>
          </a:p>
          <a:p>
            <a:pPr algn="r"/>
            <a:r>
              <a:rPr lang="ru-RU" dirty="0" smtClean="0"/>
              <a:t> Ещё одна боль. </a:t>
            </a:r>
          </a:p>
          <a:p>
            <a:pPr algn="r"/>
            <a:r>
              <a:rPr lang="ru-RU" dirty="0" smtClean="0"/>
              <a:t> Ещё одна радость наших военных успехов. </a:t>
            </a:r>
          </a:p>
          <a:p>
            <a:pPr algn="r"/>
            <a:r>
              <a:rPr lang="ru-RU" dirty="0" smtClean="0"/>
              <a:t> Ещё один поклон победителям. </a:t>
            </a:r>
          </a:p>
          <a:p>
            <a:pPr algn="r"/>
            <a:r>
              <a:rPr lang="ru-RU" dirty="0" smtClean="0"/>
              <a:t> Итак, перед вами книга о бессмертном подвиге нашего народа. Переверните страницу, и вы уже на полях сражений, среди битв и героев великой войны с фашистами» </a:t>
            </a:r>
          </a:p>
          <a:p>
            <a:pPr algn="r"/>
            <a:r>
              <a:rPr lang="ru-RU" dirty="0" smtClean="0"/>
              <a:t> Сергей Алексеев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79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Admin\Рабочий стол\алексеев сп\21857-280148-19-obl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3784"/>
            <a:ext cx="31527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Admin\Рабочий стол\алексеев сп\labirint71311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6752"/>
            <a:ext cx="3041963" cy="465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\Рабочий стол\алексеев сп\21866-280146-19-obl-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95500"/>
            <a:ext cx="31813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76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Admin\Рабочий стол\алексеев сп\287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1872208" cy="291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Admin\Рабочий стол\алексеев сп\1003592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1067"/>
            <a:ext cx="3792547" cy="632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Documents and Settings\Admin\Рабочий стол\алексеев сп\fb45564da93f55710bcf7948208b74a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68385"/>
            <a:ext cx="3312368" cy="425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6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\Рабочий стол\алексеев сп\co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333750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6016" y="836712"/>
            <a:ext cx="41764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«Э</a:t>
            </a:r>
            <a:r>
              <a:rPr lang="ru-RU" dirty="0" smtClean="0">
                <a:latin typeface="Georgia" pitchFamily="18" charset="0"/>
              </a:rPr>
              <a:t>та книга о том, как мы победили немецких фашистов. Трудным был путь к победе. Вся страна сражалась с фашистами. Шли бои на земле. На море, в воздухе.</a:t>
            </a:r>
          </a:p>
          <a:p>
            <a:r>
              <a:rPr lang="ru-RU" dirty="0" smtClean="0">
                <a:latin typeface="Georgia" pitchFamily="18" charset="0"/>
              </a:rPr>
              <a:t>Мне очень хотелось написать книгу для детей о войне с фашистами. Давила память о прошлом. Боль о погибших друзьях и товарищах.</a:t>
            </a:r>
          </a:p>
          <a:p>
            <a:r>
              <a:rPr lang="ru-RU" dirty="0" smtClean="0">
                <a:latin typeface="Georgia" pitchFamily="18" charset="0"/>
              </a:rPr>
              <a:t>Каждый рассказ – еще один штрих войны.</a:t>
            </a:r>
          </a:p>
          <a:p>
            <a:r>
              <a:rPr lang="ru-RU" dirty="0" smtClean="0">
                <a:latin typeface="Georgia" pitchFamily="18" charset="0"/>
              </a:rPr>
              <a:t>Еще одна боль.</a:t>
            </a:r>
          </a:p>
          <a:p>
            <a:r>
              <a:rPr lang="ru-RU" dirty="0" smtClean="0">
                <a:latin typeface="Georgia" pitchFamily="18" charset="0"/>
              </a:rPr>
              <a:t>Еще одна радость наших военных успехов.</a:t>
            </a:r>
          </a:p>
          <a:p>
            <a:r>
              <a:rPr lang="ru-RU" dirty="0" smtClean="0">
                <a:latin typeface="Georgia" pitchFamily="18" charset="0"/>
              </a:rPr>
              <a:t>Еще один поклон победителям».</a:t>
            </a:r>
          </a:p>
          <a:p>
            <a:endParaRPr lang="ru-RU" dirty="0" smtClean="0">
              <a:latin typeface="Georgia" pitchFamily="18" charset="0"/>
            </a:endParaRPr>
          </a:p>
          <a:p>
            <a:pPr algn="r"/>
            <a:r>
              <a:rPr lang="ru-RU" i="1" dirty="0" err="1" smtClean="0">
                <a:latin typeface="Georgia" pitchFamily="18" charset="0"/>
              </a:rPr>
              <a:t>С.Алексеев</a:t>
            </a:r>
            <a:endParaRPr lang="ru-RU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8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5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05" b="27506"/>
          <a:stretch/>
        </p:blipFill>
        <p:spPr bwMode="auto">
          <a:xfrm>
            <a:off x="107504" y="116632"/>
            <a:ext cx="4667250" cy="5924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476672"/>
            <a:ext cx="34563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Г</a:t>
            </a:r>
            <a:r>
              <a:rPr lang="ru-RU" dirty="0" smtClean="0">
                <a:latin typeface="Georgia" pitchFamily="18" charset="0"/>
              </a:rPr>
              <a:t>ерои. Герои… Подвиги. Подвиги…. Их было тысячи, десятки и сотни тысяч.</a:t>
            </a:r>
          </a:p>
          <a:p>
            <a:pPr algn="just"/>
            <a:r>
              <a:rPr lang="ru-RU" dirty="0" smtClean="0">
                <a:latin typeface="Georgia" pitchFamily="18" charset="0"/>
              </a:rPr>
              <a:t>Прочтите книгу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latin typeface="Georgia" pitchFamily="18" charset="0"/>
                <a:hlinkClick r:id="rId3" action="ppaction://hlinksldjump"/>
              </a:rPr>
              <a:t>«Час мужества»</a:t>
            </a:r>
            <a:r>
              <a:rPr lang="ru-RU" dirty="0" smtClean="0">
                <a:latin typeface="Georgia" pitchFamily="18" charset="0"/>
              </a:rPr>
              <a:t> внимательно. Вспомните добрым словом своих дедов и прадедов, всех тех, кто принес нам победу. Поклонитесь героям Великой Отечественной войны. Героям великой войны с фашистами.</a:t>
            </a:r>
          </a:p>
          <a:p>
            <a:endParaRPr lang="ru-RU" dirty="0">
              <a:latin typeface="Georgia" pitchFamily="18" charset="0"/>
            </a:endParaRPr>
          </a:p>
          <a:p>
            <a:pPr algn="r"/>
            <a:r>
              <a:rPr lang="ru-RU" i="1" dirty="0" smtClean="0">
                <a:latin typeface="Georgia" pitchFamily="18" charset="0"/>
              </a:rPr>
              <a:t>Сергей Алексеев</a:t>
            </a:r>
            <a:endParaRPr lang="ru-RU" i="1" dirty="0">
              <a:latin typeface="Georgia" pitchFamily="18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028384" y="6381328"/>
            <a:ext cx="792088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7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620688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 великой московской битве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1556792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30 сентября 1941 года </a:t>
            </a:r>
            <a:r>
              <a:rPr lang="ru-RU" dirty="0" err="1" smtClean="0"/>
              <a:t>фашисткие</a:t>
            </a:r>
            <a:r>
              <a:rPr lang="ru-RU" dirty="0" smtClean="0"/>
              <a:t> генералы отдали приказ о наступлении на Москву. «Тайфун» – назвали фашисты план своего наступления. Тайфун-это сильный ветер, стремительный ураган. Ураганом стремились ворваться в </a:t>
            </a:r>
            <a:r>
              <a:rPr lang="ru-RU" dirty="0" err="1" smtClean="0"/>
              <a:t>москву</a:t>
            </a:r>
            <a:r>
              <a:rPr lang="ru-RU" dirty="0" smtClean="0"/>
              <a:t> фашисты.</a:t>
            </a:r>
          </a:p>
          <a:p>
            <a:r>
              <a:rPr lang="ru-RU" dirty="0" smtClean="0"/>
              <a:t>Тульский пряник с.84</a:t>
            </a:r>
            <a:endParaRPr lang="ru-RU" dirty="0"/>
          </a:p>
        </p:txBody>
      </p:sp>
      <p:pic>
        <p:nvPicPr>
          <p:cNvPr id="2" name="Рисунок 1" descr="C:\Documents and Settings\Admin\Мои документы\Мои рисунки\рддт 05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2" t="17329" r="45261" b="62705"/>
          <a:stretch/>
        </p:blipFill>
        <p:spPr bwMode="auto">
          <a:xfrm>
            <a:off x="539552" y="449288"/>
            <a:ext cx="7272808" cy="6408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157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6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" t="8508" r="42898" b="35315"/>
          <a:stretch/>
        </p:blipFill>
        <p:spPr bwMode="auto">
          <a:xfrm>
            <a:off x="4427984" y="98312"/>
            <a:ext cx="4392488" cy="66247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5486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Тульский пряник с.84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38884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Тульский пряник – вкусный-вкусный. Сверху корочка, снизу корочка, посредине сладость.</a:t>
            </a:r>
          </a:p>
          <a:p>
            <a:r>
              <a:rPr lang="ru-RU" sz="2000" dirty="0" smtClean="0"/>
              <a:t>Тула-город оружейников. Тульские рабочие сами наладили выпуск противотанковых мин. Помогали и рабочие бывшей кондитерской фабрики. Ваня Колосов на мины наклейки приклеил «Тульский пряник»</a:t>
            </a:r>
          </a:p>
          <a:p>
            <a:r>
              <a:rPr lang="ru-RU" sz="2000" dirty="0" smtClean="0"/>
              <a:t>Смеются рабочие:</a:t>
            </a:r>
          </a:p>
          <a:p>
            <a:r>
              <a:rPr lang="ru-RU" sz="2000" dirty="0" smtClean="0"/>
              <a:t>-Вот так фашистам «сладость»</a:t>
            </a:r>
          </a:p>
          <a:p>
            <a:r>
              <a:rPr lang="ru-RU" sz="2000" dirty="0" smtClean="0"/>
              <a:t>-Фрицам хорош подарок!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2373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6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3" t="10031" r="35474" b="33217"/>
          <a:stretch/>
        </p:blipFill>
        <p:spPr bwMode="auto">
          <a:xfrm rot="10800000">
            <a:off x="22880" y="13720"/>
            <a:ext cx="4333096" cy="6844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6016" y="260648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Генерал Панфилов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722313"/>
            <a:ext cx="432048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Многие войска отличились в боях под Москвой. Особенно дивизия, которой командовал генерал Панфилов. 28 героев-панфиловцев как раз из этой дивизии.</a:t>
            </a:r>
          </a:p>
          <a:p>
            <a:r>
              <a:rPr lang="ru-RU" sz="2000" dirty="0" smtClean="0"/>
              <a:t>Любят солдаты генерала Панфилова. Заботливый он генерал. Накормлен солдат, напоен, тепло ли одет, обут? Нет ли задержек с куревом? Давно ли в бане мылся солдат? Все беспокоит Панфилова. Любят солдаты своего генерала. С ним хоть в огонь, хоть в бездну.</a:t>
            </a:r>
          </a:p>
          <a:p>
            <a:r>
              <a:rPr lang="ru-RU" sz="2000" dirty="0" smtClean="0"/>
              <a:t>Генерал-майор Иван Васильевич Панфилов не дожил до победы. Защищая Москву, смертью храбрых погиб генерал.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8190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6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" t="11422" r="42737" b="31935"/>
          <a:stretch/>
        </p:blipFill>
        <p:spPr bwMode="auto">
          <a:xfrm rot="10800000">
            <a:off x="0" y="24025"/>
            <a:ext cx="4536504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8172400" y="6309320"/>
            <a:ext cx="792088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716016" y="476672"/>
            <a:ext cx="4104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Солдаты подобрали мальчика. Мальчик крохотный, глаза-бусинки.</a:t>
            </a:r>
          </a:p>
          <a:p>
            <a:r>
              <a:rPr lang="ru-RU" dirty="0" smtClean="0"/>
              <a:t>-Как тебя звать?</a:t>
            </a:r>
          </a:p>
          <a:p>
            <a:r>
              <a:rPr lang="ru-RU" dirty="0" smtClean="0"/>
              <a:t>-Гена</a:t>
            </a:r>
          </a:p>
          <a:p>
            <a:r>
              <a:rPr lang="ru-RU" dirty="0" smtClean="0"/>
              <a:t>-Сколько ж тебе годов?</a:t>
            </a:r>
          </a:p>
          <a:p>
            <a:r>
              <a:rPr lang="ru-RU" dirty="0" smtClean="0"/>
              <a:t>-Пять,- важно ответил мальчик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3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алексеев сп\img_627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5738"/>
            <a:ext cx="4608512" cy="52306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76056" y="332656"/>
            <a:ext cx="388843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«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М</a:t>
            </a:r>
            <a:r>
              <a:rPr lang="ru-RU" sz="2000" dirty="0">
                <a:latin typeface="Georgia" pitchFamily="18" charset="0"/>
              </a:rPr>
              <a:t>оё детство, — рассказывает писатель, — прошло среди долин и холмов благодатной подольской земли. Это удивительный край — полный грозных исторических событий, примечательных легенд и преданий. Здесь пробушевали освободительные войны Богдана Хмельницкого. Через моё родное село промчались с оголенными шашками красные конники Семена Буденного, прорывая белогвардейский фронт, а затем прошли суровые битвы Великой Отечественной войны». </a:t>
            </a: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251520" y="5589240"/>
            <a:ext cx="4248472" cy="57606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Алексеев Сергей Петрович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35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539552" y="2060848"/>
            <a:ext cx="8208912" cy="42484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/>
              <a:t>В русском языке слово «герой», по определению В. И. Даля, означает: «витязь, храбрый воин, доблестный воитель, богатырь, чудо-воин, доблестный сподвижник вообще, в войне и в мире, </a:t>
            </a:r>
            <a:r>
              <a:rPr lang="ru-RU" sz="2800" dirty="0" err="1" smtClean="0"/>
              <a:t>самоотверженец</a:t>
            </a:r>
            <a:r>
              <a:rPr lang="ru-RU" sz="2800" dirty="0" smtClean="0"/>
              <a:t>».</a:t>
            </a:r>
            <a:endParaRPr lang="ru-RU" sz="2800" dirty="0"/>
          </a:p>
        </p:txBody>
      </p:sp>
      <p:sp>
        <p:nvSpPr>
          <p:cNvPr id="4" name="Волна 3"/>
          <p:cNvSpPr/>
          <p:nvPr/>
        </p:nvSpPr>
        <p:spPr>
          <a:xfrm>
            <a:off x="1619672" y="260648"/>
            <a:ext cx="5616624" cy="136815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Герои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23101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268760"/>
            <a:ext cx="4572000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 smtClean="0"/>
              <a:t>  </a:t>
            </a:r>
            <a:r>
              <a:rPr lang="ru-RU" sz="4000" dirty="0" smtClean="0">
                <a:solidFill>
                  <a:srgbClr val="FF0000"/>
                </a:solidFill>
                <a:latin typeface="Georgia" pitchFamily="18" charset="0"/>
              </a:rPr>
              <a:t>Ч</a:t>
            </a:r>
            <a:r>
              <a:rPr lang="ru-RU" sz="2400" dirty="0" smtClean="0">
                <a:latin typeface="Georgia" pitchFamily="18" charset="0"/>
              </a:rPr>
              <a:t>итая </a:t>
            </a:r>
            <a:r>
              <a:rPr lang="ru-RU" sz="2400" dirty="0">
                <a:latin typeface="Georgia" pitchFamily="18" charset="0"/>
              </a:rPr>
              <a:t>книги о героях, вы сможете познакомиться с жизнью и деятельностью российских полководцев и флотоводцев, известных людей, с именами которых связаны славные победы, развитие армии и флота, боевого искусства. Защитники Отчизны навечно остаются в памяти благодарных потомков. </a:t>
            </a:r>
          </a:p>
        </p:txBody>
      </p:sp>
      <p:pic>
        <p:nvPicPr>
          <p:cNvPr id="3" name="Picture 2" descr="C:\Documents and Settings\Admin\Рабочий стол\алексеев сп\508243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88" y="692696"/>
            <a:ext cx="3312368" cy="525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5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6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t="9564" r="41573" b="34848"/>
          <a:stretch/>
        </p:blipFill>
        <p:spPr bwMode="auto">
          <a:xfrm rot="10800000">
            <a:off x="4283968" y="-1"/>
            <a:ext cx="4830288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ЗОЯ</a:t>
            </a:r>
          </a:p>
          <a:p>
            <a:endParaRPr lang="ru-RU" dirty="0" smtClean="0"/>
          </a:p>
          <a:p>
            <a:r>
              <a:rPr lang="ru-RU" dirty="0" smtClean="0"/>
              <a:t>85-й километр от Москвы. Присмотрись налево. Мраморный пьедестал. На пьедестале застыла девушка. Связаны руки. Гордый, открытый взгляд. Это памятник Зое. Зое Космодемьянской.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00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093" y="95250"/>
            <a:ext cx="5562365" cy="6430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8" y="11980"/>
            <a:ext cx="9124536" cy="6853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7667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Алексей Петрович </a:t>
            </a:r>
            <a:r>
              <a:rPr lang="ru-RU" b="1" dirty="0" err="1" smtClean="0">
                <a:latin typeface="Georgia" pitchFamily="18" charset="0"/>
              </a:rPr>
              <a:t>Маресьев</a:t>
            </a:r>
            <a:endParaRPr lang="ru-RU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07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Мои документы\Мои рисунки\рддт 05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21" b="58625"/>
          <a:stretch/>
        </p:blipFill>
        <p:spPr bwMode="auto">
          <a:xfrm rot="16200000">
            <a:off x="4178996" y="1405725"/>
            <a:ext cx="4743450" cy="33813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Documents and Settings\Admin\Мои документы\Мои рисунки\рддт 053.jpg">
            <a:hlinkClick r:id="rId3" action="ppaction://hlinksldjump"/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01" r="20064" b="8244"/>
          <a:stretch/>
        </p:blipFill>
        <p:spPr bwMode="auto">
          <a:xfrm rot="16200000">
            <a:off x="-142056" y="1302296"/>
            <a:ext cx="4743450" cy="3524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5357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58847"/>
            <a:ext cx="51125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Мы, далекие потомки героев Отечественной войны 1812 года, в неоплатном долгу перед памятью Великого сына России - Михаила Илларионовича Кутузова. </a:t>
            </a:r>
          </a:p>
          <a:p>
            <a:r>
              <a:rPr lang="ru-RU" dirty="0"/>
              <a:t>   </a:t>
            </a:r>
          </a:p>
          <a:p>
            <a:r>
              <a:rPr lang="ru-RU" dirty="0"/>
              <a:t>   Долг наш, хоть сейчас, воздать должное скромному слуге нашего Отечества и спустя почти два столетия верно определить его заслуги и место в военной истории и статус среди полководцев. </a:t>
            </a:r>
          </a:p>
          <a:p>
            <a:r>
              <a:rPr lang="ru-RU" dirty="0"/>
              <a:t>   </a:t>
            </a:r>
          </a:p>
          <a:p>
            <a:r>
              <a:rPr lang="ru-RU" dirty="0"/>
              <a:t>   За заслуги перед Отечеством - звание его </a:t>
            </a:r>
            <a:r>
              <a:rPr lang="ru-RU" b="1" dirty="0"/>
              <a:t>СПАСИТЕЛЬ ОТЕЧЕСТВА. </a:t>
            </a:r>
            <a:endParaRPr lang="ru-RU" dirty="0"/>
          </a:p>
          <a:p>
            <a:r>
              <a:rPr lang="ru-RU" dirty="0"/>
              <a:t>   </a:t>
            </a:r>
          </a:p>
          <a:p>
            <a:r>
              <a:rPr lang="ru-RU" dirty="0"/>
              <a:t>   За полководческий талант - </a:t>
            </a:r>
            <a:r>
              <a:rPr lang="ru-RU" b="1" dirty="0"/>
              <a:t>ВЕЛИКИЙ ПОЛКОВОДЕЦ. </a:t>
            </a:r>
            <a:endParaRPr lang="ru-RU" dirty="0"/>
          </a:p>
          <a:p>
            <a:r>
              <a:rPr lang="ru-RU" dirty="0"/>
              <a:t>   </a:t>
            </a:r>
          </a:p>
          <a:p>
            <a:r>
              <a:rPr lang="ru-RU" dirty="0"/>
              <a:t>   За разгром французских войск и выдворение их за пределы России - </a:t>
            </a:r>
            <a:r>
              <a:rPr lang="ru-RU" b="1" dirty="0"/>
              <a:t>ПОБЕДИТЕЛЬ НАПОЛЕОНА. </a:t>
            </a:r>
            <a:endParaRPr lang="ru-RU" dirty="0"/>
          </a:p>
          <a:p>
            <a:r>
              <a:rPr lang="ru-RU" dirty="0"/>
              <a:t>  </a:t>
            </a:r>
          </a:p>
          <a:p>
            <a:r>
              <a:rPr lang="ru-RU" dirty="0"/>
              <a:t> </a:t>
            </a:r>
          </a:p>
        </p:txBody>
      </p:sp>
      <p:pic>
        <p:nvPicPr>
          <p:cNvPr id="1026" name="Picture 2" descr="F:\игра русские победы\Mikhail_Kutuzo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" t="3339" r="3826" b="3137"/>
          <a:stretch/>
        </p:blipFill>
        <p:spPr bwMode="auto">
          <a:xfrm>
            <a:off x="35496" y="58846"/>
            <a:ext cx="3872624" cy="488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15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39552" y="260648"/>
            <a:ext cx="7920880" cy="47525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latin typeface="Georgia" pitchFamily="18" charset="0"/>
              </a:rPr>
              <a:t>Книги Алексеева не только об истории, они ещё и о человеческой храбрости, честности, патриотизме, о том, что нет ничего ценнее человеческой жизни.</a:t>
            </a:r>
          </a:p>
        </p:txBody>
      </p:sp>
    </p:spTree>
    <p:extLst>
      <p:ext uri="{BB962C8B-B14F-4D97-AF65-F5344CB8AC3E}">
        <p14:creationId xmlns:p14="http://schemas.microsoft.com/office/powerpoint/2010/main" val="210227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3552" y="692696"/>
            <a:ext cx="82809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Georgia" pitchFamily="18" charset="0"/>
              </a:rPr>
              <a:t>  Алексеев </a:t>
            </a:r>
            <a:r>
              <a:rPr lang="ru-RU" dirty="0">
                <a:latin typeface="Georgia" pitchFamily="18" charset="0"/>
              </a:rPr>
              <a:t>Сергей Петрович родился в 1922 году на Украине в маленьком селе Плискове в Винницкой области. Отец его был врачом, а мама медицинской сестрой. Родители Серёжи мечтали видеть сына образованным человеком и обязательно врачом. В старших класса Серёжа записался в аэроклуб. Тогда все мальчики мечтали стать лётчиками. В школе он особенно увлёкся историей, которая казалась такой заманчивой, таинственной и великой, как небо. Он выбрал небо и поступил в авиационное училище в г. </a:t>
            </a:r>
            <a:r>
              <a:rPr lang="ru-RU" dirty="0" err="1">
                <a:latin typeface="Georgia" pitchFamily="18" charset="0"/>
              </a:rPr>
              <a:t>Поставы</a:t>
            </a:r>
            <a:r>
              <a:rPr lang="ru-RU" dirty="0">
                <a:latin typeface="Georgia" pitchFamily="18" charset="0"/>
              </a:rPr>
              <a:t> в Западной Белоруссии. Война застала его близ границы в полевом лагере. С группой товарищей он был откомандирован в Оренбургское лётное училище. Без отрыва от учёбы поступил на вечернее отделение исторического факультета Оренбургского пединститута, полный курс которого прошёл за год и пять месяцев, получив диплом в 1944 году. По окончании лётного училища был оставлен в нём инструктором и до конца войны учил молодых лётчиков. С авиацией расстался в конце 1945 года. Однажды у его самолёта отказал мотор и Алексеев получил тяжёлые травмы. Врачи запретили ему летать.</a:t>
            </a:r>
          </a:p>
          <a:p>
            <a:pPr algn="just"/>
            <a:endParaRPr lang="ru-R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28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403648" y="260648"/>
            <a:ext cx="6480720" cy="9361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«Небывалое бывает»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1628800"/>
            <a:ext cx="435597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В</a:t>
            </a:r>
            <a:r>
              <a:rPr lang="ru-RU" sz="2800" dirty="0" smtClean="0"/>
              <a:t> </a:t>
            </a:r>
            <a:r>
              <a:rPr lang="ru-RU" sz="2400" dirty="0" smtClean="0">
                <a:latin typeface="Georgia" pitchFamily="18" charset="0"/>
              </a:rPr>
              <a:t>1951 </a:t>
            </a:r>
            <a:r>
              <a:rPr lang="ru-RU" sz="2400" dirty="0">
                <a:latin typeface="Georgia" pitchFamily="18" charset="0"/>
              </a:rPr>
              <a:t>году </a:t>
            </a:r>
            <a:r>
              <a:rPr lang="ru-RU" sz="2400" dirty="0" smtClean="0">
                <a:latin typeface="Georgia" pitchFamily="18" charset="0"/>
              </a:rPr>
              <a:t>С.П. </a:t>
            </a:r>
            <a:r>
              <a:rPr lang="ru-RU" sz="2400" dirty="0">
                <a:latin typeface="Georgia" pitchFamily="18" charset="0"/>
              </a:rPr>
              <a:t>Алексеев попытался написать свою первую историческую книгу для детей. Это была книга </a:t>
            </a:r>
            <a:r>
              <a:rPr lang="ru-RU" sz="2400" dirty="0">
                <a:ln>
                  <a:solidFill>
                    <a:srgbClr val="C00000"/>
                  </a:solidFill>
                </a:ln>
                <a:latin typeface="Georgia" pitchFamily="18" charset="0"/>
                <a:hlinkClick r:id="rId2" action="ppaction://hlinksldjump"/>
              </a:rPr>
              <a:t>«Небывалое бывает» </a:t>
            </a:r>
            <a:r>
              <a:rPr lang="ru-RU" sz="2400" dirty="0">
                <a:latin typeface="Georgia" pitchFamily="18" charset="0"/>
              </a:rPr>
              <a:t>— рассказы о царе Петре  I. </a:t>
            </a:r>
          </a:p>
        </p:txBody>
      </p:sp>
      <p:pic>
        <p:nvPicPr>
          <p:cNvPr id="5" name="Рисунок 4" descr="C:\Documents and Settings\Admin\Мои документы\Мои рисунки\рддт 05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" r="3852" b="45338"/>
          <a:stretch/>
        </p:blipFill>
        <p:spPr bwMode="auto">
          <a:xfrm rot="16200000">
            <a:off x="-432556" y="2276284"/>
            <a:ext cx="4824536" cy="3600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Управляющая кнопка: возврат 2">
            <a:hlinkClick r:id="rId4" action="ppaction://hlinksldjump" highlightClick="1"/>
          </p:cNvPr>
          <p:cNvSpPr/>
          <p:nvPr/>
        </p:nvSpPr>
        <p:spPr>
          <a:xfrm>
            <a:off x="8100392" y="6237312"/>
            <a:ext cx="864096" cy="251441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1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2" y="0"/>
            <a:ext cx="57730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4" y="188640"/>
            <a:ext cx="309634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-Разин. Разин идет!</a:t>
            </a:r>
          </a:p>
          <a:p>
            <a:r>
              <a:rPr lang="ru-RU" sz="2400" dirty="0" smtClean="0">
                <a:latin typeface="Georgia" pitchFamily="18" charset="0"/>
              </a:rPr>
              <a:t>-Степан Тимофеевич!</a:t>
            </a:r>
          </a:p>
          <a:p>
            <a:r>
              <a:rPr lang="ru-RU" sz="2400" dirty="0" smtClean="0">
                <a:latin typeface="Georgia" pitchFamily="18" charset="0"/>
              </a:rPr>
              <a:t>1670 год. Неспокойно в государстве Российском. Восстал, встрепенулся угнетаемый люд. Крестьяне, казаки, башкиры, татары, мордва.</a:t>
            </a:r>
          </a:p>
          <a:p>
            <a:r>
              <a:rPr lang="ru-RU" sz="2400" dirty="0" smtClean="0">
                <a:latin typeface="Georgia" pitchFamily="18" charset="0"/>
              </a:rPr>
              <a:t>Ведет крестьянское войско лихой атаман, донской казак Степан Разин.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8444443" y="6415503"/>
            <a:ext cx="648072" cy="43374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9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алексеев сп\0_1373_mid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246884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Admin\Рабочий стол\алексеев сп\3469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93645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404664"/>
            <a:ext cx="59526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Э</a:t>
            </a:r>
            <a:r>
              <a:rPr lang="ru-RU" dirty="0" smtClean="0">
                <a:latin typeface="Georgia" pitchFamily="18" charset="0"/>
              </a:rPr>
              <a:t>ти книги для тех, кто любит родную историю. </a:t>
            </a:r>
          </a:p>
          <a:p>
            <a:r>
              <a:rPr lang="ru-RU" dirty="0" smtClean="0">
                <a:latin typeface="Georgia" pitchFamily="18" charset="0"/>
              </a:rPr>
              <a:t> С книгами С. Алексеева вас ожидает путешествие в Историю — в незабываемое прошлое нашей Родины. </a:t>
            </a:r>
            <a:endParaRPr lang="ru-R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90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5936" y="1268760"/>
            <a:ext cx="4572000" cy="35086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О</a:t>
            </a:r>
            <a:r>
              <a:rPr lang="ru-RU" dirty="0" smtClean="0">
                <a:latin typeface="Georgia" pitchFamily="18" charset="0"/>
              </a:rPr>
              <a:t> </a:t>
            </a:r>
            <a:r>
              <a:rPr lang="ru-RU" dirty="0">
                <a:latin typeface="Georgia" pitchFamily="18" charset="0"/>
              </a:rPr>
              <a:t>великом народном походе — крестьянской войне под руководством Степана Разина — вы узнаете из повести «Грозный всадник», с маленьким </a:t>
            </a:r>
            <a:r>
              <a:rPr lang="ru-RU" dirty="0" err="1">
                <a:latin typeface="Georgia" pitchFamily="18" charset="0"/>
              </a:rPr>
              <a:t>пугачевцем</a:t>
            </a:r>
            <a:r>
              <a:rPr lang="ru-RU" dirty="0">
                <a:latin typeface="Georgia" pitchFamily="18" charset="0"/>
              </a:rPr>
              <a:t> </a:t>
            </a:r>
            <a:r>
              <a:rPr lang="ru-RU" dirty="0" err="1">
                <a:latin typeface="Georgia" pitchFamily="18" charset="0"/>
              </a:rPr>
              <a:t>Гришаткой</a:t>
            </a:r>
            <a:r>
              <a:rPr lang="ru-RU" dirty="0">
                <a:latin typeface="Georgia" pitchFamily="18" charset="0"/>
              </a:rPr>
              <a:t> Соколовым познакомитесь в повести «Жизнь и смерть </a:t>
            </a:r>
            <a:r>
              <a:rPr lang="ru-RU" dirty="0" err="1">
                <a:latin typeface="Georgia" pitchFamily="18" charset="0"/>
              </a:rPr>
              <a:t>Гришатки</a:t>
            </a:r>
            <a:r>
              <a:rPr lang="ru-RU" dirty="0">
                <a:latin typeface="Georgia" pitchFamily="18" charset="0"/>
              </a:rPr>
              <a:t> </a:t>
            </a:r>
            <a:r>
              <a:rPr lang="ru-RU" dirty="0" smtClean="0">
                <a:latin typeface="Georgia" pitchFamily="18" charset="0"/>
              </a:rPr>
              <a:t>Соколова», </a:t>
            </a:r>
            <a:r>
              <a:rPr lang="ru-RU" dirty="0">
                <a:latin typeface="Georgia" pitchFamily="18" charset="0"/>
              </a:rPr>
              <a:t>полюбите находчивого Лешу Митина из повести «Сын великана</a:t>
            </a:r>
            <a:r>
              <a:rPr lang="ru-RU" dirty="0" smtClean="0">
                <a:latin typeface="Georgia" pitchFamily="18" charset="0"/>
              </a:rPr>
              <a:t>», о </a:t>
            </a:r>
            <a:r>
              <a:rPr lang="ru-RU" dirty="0">
                <a:latin typeface="Georgia" pitchFamily="18" charset="0"/>
              </a:rPr>
              <a:t>мужестве русских солдат, о суворовских чудо-богатырях прочитаете в «Рассказах о Суворове и русских солдатах</a:t>
            </a:r>
            <a:r>
              <a:rPr lang="ru-RU" dirty="0" smtClean="0">
                <a:latin typeface="Georgia" pitchFamily="18" charset="0"/>
              </a:rPr>
              <a:t>».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3" name="Picture 2" descr="C:\Documents and Settings\Admin\Рабочий стол\алексеев сп\872150_Rasskazy_iz_russkoj_istor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48" y="176213"/>
            <a:ext cx="3692262" cy="56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8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916832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С</a:t>
            </a:r>
            <a:r>
              <a:rPr lang="ru-RU" sz="2400" dirty="0" smtClean="0">
                <a:latin typeface="Georgia" pitchFamily="18" charset="0"/>
              </a:rPr>
              <a:t>обытия Отечественной войны 1812 года пройдут перед вами в повести </a:t>
            </a:r>
            <a:r>
              <a:rPr lang="ru-RU" sz="2400" dirty="0" smtClean="0">
                <a:ln>
                  <a:solidFill>
                    <a:srgbClr val="C00000"/>
                  </a:solidFill>
                </a:ln>
                <a:latin typeface="Georgia" pitchFamily="18" charset="0"/>
                <a:hlinkClick r:id="rId2" action="ppaction://hlinksldjump"/>
              </a:rPr>
              <a:t>«Птица-Слава». </a:t>
            </a:r>
            <a:endParaRPr lang="ru-RU" sz="2400" dirty="0">
              <a:ln>
                <a:solidFill>
                  <a:srgbClr val="C00000"/>
                </a:solidFill>
              </a:ln>
              <a:latin typeface="Georgia" pitchFamily="18" charset="0"/>
            </a:endParaRPr>
          </a:p>
        </p:txBody>
      </p:sp>
      <p:pic>
        <p:nvPicPr>
          <p:cNvPr id="3" name="Picture 3" descr="C:\Documents and Settings\Admin\Рабочий стол\алексеев сп\26602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86731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7812360" y="6237312"/>
            <a:ext cx="1008112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40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336</TotalTime>
  <Words>1646</Words>
  <Application>Microsoft Office PowerPoint</Application>
  <PresentationFormat>Экран (4:3)</PresentationFormat>
  <Paragraphs>104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Воздушный поток</vt:lpstr>
      <vt:lpstr>Небывалое бывает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26</cp:revision>
  <dcterms:created xsi:type="dcterms:W3CDTF">2012-03-22T08:36:46Z</dcterms:created>
  <dcterms:modified xsi:type="dcterms:W3CDTF">2012-03-23T08:54:03Z</dcterms:modified>
</cp:coreProperties>
</file>