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8" r:id="rId8"/>
    <p:sldId id="269" r:id="rId9"/>
    <p:sldId id="264" r:id="rId10"/>
    <p:sldId id="266" r:id="rId11"/>
    <p:sldId id="271" r:id="rId12"/>
    <p:sldId id="267" r:id="rId13"/>
    <p:sldId id="270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2" d="100"/>
          <a:sy n="72" d="100"/>
        </p:scale>
        <p:origin x="-109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06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38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00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05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76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37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12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73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42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6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81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23" y="0"/>
            <a:ext cx="1727924" cy="17279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90963">
            <a:off x="-1497911" y="988636"/>
            <a:ext cx="3640842" cy="1541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90963">
            <a:off x="-1494116" y="4292847"/>
            <a:ext cx="3683324" cy="155927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777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E148B-ABAF-429F-BA8C-0A9B5C0E3080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582F0-8A72-471B-ADA2-3C4B06685764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79172" y="4260973"/>
            <a:ext cx="2764828" cy="259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4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6774" y="300728"/>
            <a:ext cx="7772400" cy="2387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Cambria" pitchFamily="18" charset="0"/>
              </a:rPr>
              <a:t>«</a:t>
            </a:r>
            <a:r>
              <a:rPr lang="ru-RU" sz="8000" b="1" dirty="0" err="1" smtClean="0">
                <a:solidFill>
                  <a:srgbClr val="FF0000"/>
                </a:solidFill>
                <a:latin typeface="Cambria" pitchFamily="18" charset="0"/>
              </a:rPr>
              <a:t>До</a:t>
            </a:r>
            <a:r>
              <a:rPr lang="ru-RU" sz="8000" b="1" dirty="0" err="1" smtClean="0">
                <a:solidFill>
                  <a:srgbClr val="00B050"/>
                </a:solidFill>
                <a:latin typeface="Cambria" pitchFamily="18" charset="0"/>
              </a:rPr>
              <a:t>ми</a:t>
            </a:r>
            <a:r>
              <a:rPr lang="ru-RU" sz="8000" b="1" dirty="0" err="1" smtClean="0">
                <a:solidFill>
                  <a:srgbClr val="FFC000"/>
                </a:solidFill>
                <a:latin typeface="Cambria" pitchFamily="18" charset="0"/>
              </a:rPr>
              <a:t>соль</a:t>
            </a:r>
            <a:r>
              <a:rPr lang="ru-RU" sz="8000" b="1" dirty="0" err="1" smtClean="0">
                <a:solidFill>
                  <a:srgbClr val="0070C0"/>
                </a:solidFill>
                <a:latin typeface="Cambria" pitchFamily="18" charset="0"/>
              </a:rPr>
              <a:t>ка</a:t>
            </a:r>
            <a:r>
              <a:rPr lang="ru-RU" sz="8000" b="1" dirty="0" smtClean="0">
                <a:solidFill>
                  <a:srgbClr val="002060"/>
                </a:solidFill>
                <a:latin typeface="Cambria" pitchFamily="18" charset="0"/>
              </a:rPr>
              <a:t>»</a:t>
            </a:r>
            <a:endParaRPr lang="ru-RU" sz="8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6252" y="2992438"/>
            <a:ext cx="6858000" cy="1655762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Программа дополнительного образования</a:t>
            </a:r>
            <a:r>
              <a:rPr lang="en-US" sz="2000" b="1" i="1" dirty="0" smtClean="0"/>
              <a:t> </a:t>
            </a:r>
          </a:p>
          <a:p>
            <a:r>
              <a:rPr lang="ru-RU" sz="2000" b="1" i="1" dirty="0" smtClean="0"/>
              <a:t>по музыкальному развитию детей.</a:t>
            </a:r>
          </a:p>
          <a:p>
            <a:endParaRPr lang="ru-RU" sz="2000" b="1" i="1" dirty="0"/>
          </a:p>
          <a:p>
            <a:endParaRPr lang="ru-RU" sz="2000" b="1" i="1" dirty="0" smtClean="0"/>
          </a:p>
          <a:p>
            <a:endParaRPr lang="ru-RU" sz="2000" b="1" i="1" dirty="0"/>
          </a:p>
          <a:p>
            <a:r>
              <a:rPr lang="ru-RU" sz="2000" b="1" i="1" dirty="0" smtClean="0"/>
              <a:t>МБДОУ «Детский сад общеразвивающего вида </a:t>
            </a:r>
          </a:p>
          <a:p>
            <a:r>
              <a:rPr lang="ru-RU" sz="2000" b="1" i="1" dirty="0" smtClean="0"/>
              <a:t>№ 14 «Искорка»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331091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Cambria" pitchFamily="18" charset="0"/>
              </a:rPr>
              <a:t>Итоговая </a:t>
            </a:r>
            <a:r>
              <a:rPr lang="ru-RU" dirty="0">
                <a:latin typeface="Cambria" pitchFamily="18" charset="0"/>
              </a:rPr>
              <a:t>диагностика проводится с целью определения  результатов, ориентации на дальнейшее </a:t>
            </a:r>
            <a:r>
              <a:rPr lang="ru-RU" dirty="0" smtClean="0">
                <a:latin typeface="Cambria" pitchFamily="18" charset="0"/>
              </a:rPr>
              <a:t>обучение.</a:t>
            </a:r>
            <a:endParaRPr lang="ru-RU" dirty="0">
              <a:latin typeface="Cambria" pitchFamily="18" charset="0"/>
            </a:endParaRPr>
          </a:p>
          <a:p>
            <a:pPr lvl="0"/>
            <a:r>
              <a:rPr lang="ru-RU" dirty="0">
                <a:latin typeface="Cambria" pitchFamily="18" charset="0"/>
              </a:rPr>
              <a:t>Наблюдение.</a:t>
            </a:r>
          </a:p>
          <a:p>
            <a:pPr lvl="0"/>
            <a:r>
              <a:rPr lang="ru-RU" dirty="0">
                <a:latin typeface="Cambria" pitchFamily="18" charset="0"/>
              </a:rPr>
              <a:t>Беседа.</a:t>
            </a:r>
          </a:p>
          <a:p>
            <a:pPr lvl="0"/>
            <a:r>
              <a:rPr lang="ru-RU" dirty="0">
                <a:latin typeface="Cambria" pitchFamily="18" charset="0"/>
              </a:rPr>
              <a:t>Музыкальный КВН.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96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57" y="5138323"/>
            <a:ext cx="2381250" cy="15906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2243" y="463825"/>
            <a:ext cx="659751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«Значение музыки в жизни человека»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«Где можно услышать музыку»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«Слушатель и зрители»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«Характер звуков»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Развиваем ритмический слух»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«Сила звучания»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Живые и механические звуки» и др.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Игры:           «Научи матрешек танцевать»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« Угадай мелодию»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« Определи характер»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« Сочини мелодию»  др.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0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77" y="204339"/>
            <a:ext cx="2857500" cy="18954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31"/>
          <a:stretch/>
        </p:blipFill>
        <p:spPr>
          <a:xfrm>
            <a:off x="4028661" y="265043"/>
            <a:ext cx="1868557" cy="29552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886" y="1961322"/>
            <a:ext cx="1540565" cy="14676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291" y="2464904"/>
            <a:ext cx="1949726" cy="1802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061" y="4704521"/>
            <a:ext cx="1815547" cy="18022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932" y="3811656"/>
            <a:ext cx="2483954" cy="196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0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0" indent="0">
              <a:buNone/>
            </a:pPr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</a:t>
            </a:r>
            <a:r>
              <a:rPr lang="ru-RU" sz="8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</a:t>
            </a:r>
            <a:r>
              <a:rPr lang="ru-RU" sz="8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 </a:t>
            </a: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24" y="862634"/>
            <a:ext cx="1996523" cy="201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06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985" y="748954"/>
            <a:ext cx="6045684" cy="484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7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26" y="212034"/>
            <a:ext cx="4227443" cy="30322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652" y="1728165"/>
            <a:ext cx="3715917" cy="24727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481000"/>
            <a:ext cx="4693755" cy="311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0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>
                <a:solidFill>
                  <a:srgbClr val="0070C0"/>
                </a:solidFill>
                <a:latin typeface="Cambria" pitchFamily="18" charset="0"/>
              </a:rPr>
              <a:t>«Музыкальное воспитание – это не воспитание музыканта, </a:t>
            </a:r>
            <a:r>
              <a:rPr lang="ru-RU" b="1" i="1" dirty="0" smtClean="0">
                <a:solidFill>
                  <a:srgbClr val="0070C0"/>
                </a:solidFill>
                <a:latin typeface="Cambria" pitchFamily="18" charset="0"/>
              </a:rPr>
              <a:t>а     прежде </a:t>
            </a:r>
            <a:r>
              <a:rPr lang="ru-RU" b="1" i="1" dirty="0">
                <a:solidFill>
                  <a:srgbClr val="0070C0"/>
                </a:solidFill>
                <a:latin typeface="Cambria" pitchFamily="18" charset="0"/>
              </a:rPr>
              <a:t>всего воспитание человека.»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latin typeface="Cambria" pitchFamily="18" charset="0"/>
              </a:rPr>
              <a:t>						</a:t>
            </a:r>
            <a:r>
              <a:rPr lang="ru-RU" b="1" i="1" dirty="0" smtClean="0">
                <a:solidFill>
                  <a:srgbClr val="0070C0"/>
                </a:solidFill>
                <a:latin typeface="Cambria" pitchFamily="18" charset="0"/>
              </a:rPr>
              <a:t>        							</a:t>
            </a:r>
            <a:r>
              <a:rPr lang="ru-RU" b="1" i="1" dirty="0" err="1" smtClean="0">
                <a:solidFill>
                  <a:srgbClr val="0070C0"/>
                </a:solidFill>
                <a:latin typeface="Cambria" pitchFamily="18" charset="0"/>
              </a:rPr>
              <a:t>В.А.Сухомлинский</a:t>
            </a:r>
            <a:endParaRPr lang="ru-RU" b="1" i="1" dirty="0" smtClean="0">
              <a:solidFill>
                <a:srgbClr val="0070C0"/>
              </a:solidFill>
              <a:latin typeface="Cambria" pitchFamily="18" charset="0"/>
            </a:endParaRPr>
          </a:p>
          <a:p>
            <a:endParaRPr lang="ru-RU" b="1" i="1" dirty="0">
              <a:latin typeface="Cambria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Cambria" pitchFamily="18" charset="0"/>
              </a:rPr>
              <a:t>« Музыка – могучий источник мысли. Без музыкального воспитания невозможно полноценное умственное развитие»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latin typeface="Cambria" pitchFamily="18" charset="0"/>
              </a:rPr>
              <a:t>					</a:t>
            </a:r>
            <a:r>
              <a:rPr lang="ru-RU" b="1" i="1" dirty="0" err="1">
                <a:solidFill>
                  <a:srgbClr val="0070C0"/>
                </a:solidFill>
                <a:latin typeface="Cambria" pitchFamily="18" charset="0"/>
              </a:rPr>
              <a:t>В.А.Сухомлинский</a:t>
            </a:r>
            <a:r>
              <a:rPr lang="ru-RU" b="1" i="1" dirty="0">
                <a:solidFill>
                  <a:srgbClr val="0070C0"/>
                </a:solidFill>
                <a:latin typeface="Cambria" pitchFamily="18" charset="0"/>
              </a:rPr>
              <a:t>.</a:t>
            </a:r>
          </a:p>
          <a:p>
            <a:endParaRPr lang="ru-RU" b="1" i="1" dirty="0">
              <a:solidFill>
                <a:srgbClr val="0070C0"/>
              </a:solidFill>
              <a:latin typeface="Cambr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04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ambria" pitchFamily="18" charset="0"/>
              </a:rPr>
              <a:t>             Цель</a:t>
            </a:r>
            <a:r>
              <a:rPr lang="ru-RU" b="1" dirty="0">
                <a:solidFill>
                  <a:srgbClr val="0070C0"/>
                </a:solidFill>
                <a:latin typeface="Cambria" pitchFamily="18" charset="0"/>
              </a:rPr>
              <a:t>:</a:t>
            </a:r>
            <a:r>
              <a:rPr lang="ru-RU" dirty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ambria" pitchFamily="18" charset="0"/>
              </a:rPr>
            </a:br>
            <a:endParaRPr lang="ru-RU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Cambria" pitchFamily="18" charset="0"/>
              </a:rPr>
              <a:t> </a:t>
            </a:r>
            <a:endParaRPr lang="ru-RU" dirty="0" smtClean="0">
              <a:latin typeface="Cambria" pitchFamily="18" charset="0"/>
            </a:endParaRPr>
          </a:p>
          <a:p>
            <a:endParaRPr lang="ru-RU" dirty="0">
              <a:latin typeface="Cambria" pitchFamily="18" charset="0"/>
            </a:endParaRPr>
          </a:p>
          <a:p>
            <a:r>
              <a:rPr lang="ru-RU" dirty="0" smtClean="0">
                <a:latin typeface="Cambria" pitchFamily="18" charset="0"/>
              </a:rPr>
              <a:t>  Стимулирование  развития творческой </a:t>
            </a:r>
            <a:r>
              <a:rPr lang="ru-RU" dirty="0">
                <a:latin typeface="Cambria" pitchFamily="18" charset="0"/>
              </a:rPr>
              <a:t>и разносторонней личности дошкольника через  различные виды музыкальной деятельности.</a:t>
            </a:r>
          </a:p>
          <a:p>
            <a:endParaRPr lang="ru-R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64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ambria" pitchFamily="18" charset="0"/>
              </a:rPr>
              <a:t>        </a:t>
            </a:r>
            <a:br>
              <a:rPr lang="ru-RU" dirty="0" smtClean="0">
                <a:latin typeface="Cambria" pitchFamily="18" charset="0"/>
              </a:rPr>
            </a:br>
            <a:r>
              <a:rPr lang="ru-RU" dirty="0">
                <a:latin typeface="Cambria" pitchFamily="18" charset="0"/>
              </a:rPr>
              <a:t>	</a:t>
            </a:r>
            <a:r>
              <a:rPr lang="ru-RU" dirty="0" smtClean="0">
                <a:latin typeface="Cambria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Cambria" pitchFamily="18" charset="0"/>
              </a:rPr>
              <a:t>Задачи:</a:t>
            </a:r>
            <a:r>
              <a:rPr lang="ru-RU" dirty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ambria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*</a:t>
            </a:r>
            <a:endParaRPr lang="ru-RU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Cambria" pitchFamily="18" charset="0"/>
              </a:rPr>
              <a:t>Помочь детям активно  войти в мир музыки.</a:t>
            </a:r>
          </a:p>
          <a:p>
            <a:pPr lvl="0"/>
            <a:r>
              <a:rPr lang="ru-RU" dirty="0">
                <a:latin typeface="Cambria" pitchFamily="18" charset="0"/>
              </a:rPr>
              <a:t>Формировать музыкальные способности: чувство ритма, </a:t>
            </a:r>
            <a:r>
              <a:rPr lang="ru-RU" dirty="0" err="1">
                <a:latin typeface="Cambria" pitchFamily="18" charset="0"/>
              </a:rPr>
              <a:t>звуковысотный</a:t>
            </a:r>
            <a:r>
              <a:rPr lang="ru-RU" dirty="0">
                <a:latin typeface="Cambria" pitchFamily="18" charset="0"/>
              </a:rPr>
              <a:t> и тембровый слух. интерес, потребность и желание проявить себя в разных видах музыкальной деятельности</a:t>
            </a:r>
            <a:endParaRPr lang="ru-RU" dirty="0" smtClean="0">
              <a:latin typeface="Cambria" pitchFamily="18" charset="0"/>
            </a:endParaRPr>
          </a:p>
          <a:p>
            <a:pPr lvl="0"/>
            <a:r>
              <a:rPr lang="ru-RU" dirty="0" smtClean="0">
                <a:latin typeface="Cambria" pitchFamily="18" charset="0"/>
              </a:rPr>
              <a:t>Расширять </a:t>
            </a:r>
            <a:r>
              <a:rPr lang="ru-RU" dirty="0">
                <a:latin typeface="Cambria" pitchFamily="18" charset="0"/>
              </a:rPr>
              <a:t>музыкальный кругозор детей, воспитывать интерес и любовь к </a:t>
            </a:r>
            <a:r>
              <a:rPr lang="ru-RU" dirty="0" err="1">
                <a:latin typeface="Cambria" pitchFamily="18" charset="0"/>
              </a:rPr>
              <a:t>музицированию</a:t>
            </a:r>
            <a:r>
              <a:rPr lang="ru-RU" dirty="0">
                <a:latin typeface="Cambria" pitchFamily="18" charset="0"/>
              </a:rPr>
              <a:t>.</a:t>
            </a:r>
          </a:p>
          <a:p>
            <a:pPr lvl="0"/>
            <a:r>
              <a:rPr lang="ru-RU" dirty="0" smtClean="0">
                <a:latin typeface="Cambria" pitchFamily="18" charset="0"/>
              </a:rPr>
              <a:t>Развивать </a:t>
            </a:r>
            <a:r>
              <a:rPr lang="ru-RU" dirty="0">
                <a:latin typeface="Cambria" pitchFamily="18" charset="0"/>
              </a:rPr>
              <a:t>творческую </a:t>
            </a:r>
            <a:r>
              <a:rPr lang="ru-RU" dirty="0" smtClean="0">
                <a:latin typeface="Cambria" pitchFamily="18" charset="0"/>
              </a:rPr>
              <a:t>активность. </a:t>
            </a:r>
            <a:endParaRPr lang="ru-RU" dirty="0">
              <a:latin typeface="Cambria" pitchFamily="18" charset="0"/>
            </a:endParaRPr>
          </a:p>
          <a:p>
            <a:r>
              <a:rPr lang="ru-RU" dirty="0" smtClean="0">
                <a:latin typeface="Cambria" pitchFamily="18" charset="0"/>
              </a:rPr>
              <a:t>Воспитывать </a:t>
            </a:r>
            <a:r>
              <a:rPr lang="ru-RU" dirty="0">
                <a:latin typeface="Cambria" pitchFamily="18" charset="0"/>
              </a:rPr>
              <a:t>целеустремленность, чувство коллективизма, ответственность, </a:t>
            </a:r>
            <a:r>
              <a:rPr lang="ru-RU" dirty="0" smtClean="0">
                <a:latin typeface="Cambria" pitchFamily="18" charset="0"/>
              </a:rPr>
              <a:t>дисциплинированность. </a:t>
            </a:r>
            <a:endParaRPr lang="ru-R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34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ambria" pitchFamily="18" charset="0"/>
              </a:rPr>
              <a:t>    </a:t>
            </a:r>
            <a:r>
              <a:rPr lang="ru-RU" b="1" dirty="0" smtClean="0">
                <a:solidFill>
                  <a:srgbClr val="0070C0"/>
                </a:solidFill>
                <a:latin typeface="Cambria" pitchFamily="18" charset="0"/>
              </a:rPr>
              <a:t>Принципы </a:t>
            </a:r>
            <a:r>
              <a:rPr lang="ru-RU" b="1" dirty="0">
                <a:solidFill>
                  <a:srgbClr val="0070C0"/>
                </a:solidFill>
                <a:latin typeface="Cambria" pitchFamily="18" charset="0"/>
              </a:rPr>
              <a:t>построения </a:t>
            </a:r>
            <a:r>
              <a:rPr lang="ru-RU" b="1" dirty="0" smtClean="0">
                <a:solidFill>
                  <a:srgbClr val="0070C0"/>
                </a:solidFill>
                <a:latin typeface="Cambria" pitchFamily="18" charset="0"/>
              </a:rPr>
              <a:t>            		программы</a:t>
            </a:r>
            <a:r>
              <a:rPr lang="ru-RU" b="1" dirty="0">
                <a:solidFill>
                  <a:srgbClr val="0070C0"/>
                </a:solidFill>
                <a:latin typeface="Cambria" pitchFamily="18" charset="0"/>
              </a:rPr>
              <a:t>:</a:t>
            </a:r>
            <a:r>
              <a:rPr lang="ru-RU" dirty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ambria" pitchFamily="18" charset="0"/>
              </a:rPr>
            </a:br>
            <a:endParaRPr lang="ru-RU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latin typeface="Cambria" pitchFamily="18" charset="0"/>
              </a:rPr>
              <a:t>Принцип формирования познавательных интересов и познавательных действий ребенка в музыкальной деятельности;</a:t>
            </a:r>
          </a:p>
          <a:p>
            <a:pPr lvl="0"/>
            <a:r>
              <a:rPr lang="ru-RU" dirty="0">
                <a:latin typeface="Cambria" pitchFamily="18" charset="0"/>
              </a:rPr>
              <a:t>Принцип возрастной адекватности;</a:t>
            </a:r>
          </a:p>
          <a:p>
            <a:pPr lvl="0"/>
            <a:r>
              <a:rPr lang="ru-RU" dirty="0">
                <a:latin typeface="Cambria" pitchFamily="18" charset="0"/>
              </a:rPr>
              <a:t>Принцип содействия и сотрудничества детей и взрослых;</a:t>
            </a:r>
          </a:p>
          <a:p>
            <a:pPr lvl="0"/>
            <a:r>
              <a:rPr lang="ru-RU" dirty="0">
                <a:latin typeface="Cambria" pitchFamily="18" charset="0"/>
              </a:rPr>
              <a:t>Принцип поддержки инициативы детей.</a:t>
            </a:r>
          </a:p>
          <a:p>
            <a:pPr marL="0" indent="0">
              <a:buNone/>
            </a:pPr>
            <a:r>
              <a:rPr lang="ru-RU" dirty="0">
                <a:latin typeface="Cambria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76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Cambria" pitchFamily="18" charset="0"/>
              </a:rPr>
              <a:t> 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9475" y="142598"/>
            <a:ext cx="7886700" cy="4351338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Программа рассчитана  на детей 4-5 лет.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Учебный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 с сентября по май.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            18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учебных часов.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209" y="2120346"/>
            <a:ext cx="5658678" cy="366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40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929" y="868709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Cambria" pitchFamily="18" charset="0"/>
              </a:rPr>
              <a:t>Занятия </a:t>
            </a:r>
            <a:r>
              <a:rPr lang="ru-RU" sz="2700" dirty="0">
                <a:latin typeface="Cambria" pitchFamily="18" charset="0"/>
              </a:rPr>
              <a:t>проводятся с целой группой в форме совместной деятельности с педагогом один раз в две недели, длительностью 20 минут.</a:t>
            </a:r>
            <a:r>
              <a:rPr lang="ru-RU" dirty="0">
                <a:latin typeface="Cambria" pitchFamily="18" charset="0"/>
              </a:rPr>
              <a:t/>
            </a:r>
            <a:br>
              <a:rPr lang="ru-RU" dirty="0">
                <a:latin typeface="Cambria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166" y="1777792"/>
            <a:ext cx="4114340" cy="3085755"/>
          </a:xfrm>
          <a:prstGeom prst="ellipse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49"/>
          <a:stretch/>
        </p:blipFill>
        <p:spPr>
          <a:xfrm>
            <a:off x="1113183" y="3909391"/>
            <a:ext cx="4280451" cy="233900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88466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879" y="2932183"/>
            <a:ext cx="4368615" cy="32764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83" y="231912"/>
            <a:ext cx="4293706" cy="32202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45427" y="1842052"/>
            <a:ext cx="1646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игротека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13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015" y="1454564"/>
            <a:ext cx="78867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Cambria" pitchFamily="18" charset="0"/>
              </a:rPr>
              <a:t> </a:t>
            </a:r>
          </a:p>
          <a:p>
            <a:pPr marL="0" indent="0">
              <a:buNone/>
            </a:pPr>
            <a:endParaRPr lang="ru-RU" dirty="0">
              <a:latin typeface="Cambria" pitchFamily="18" charset="0"/>
            </a:endParaRPr>
          </a:p>
          <a:p>
            <a:r>
              <a:rPr lang="ru-RU" dirty="0">
                <a:latin typeface="Cambria" pitchFamily="18" charset="0"/>
              </a:rPr>
              <a:t> Ведущая деятельность – музыкально-игровая. На каждом занятии используются различные формы работы, сочетаются подача теоретического материала и практическая работа: ритмические упражнения, игра на  музыкальных инструментах, слушание, пение, музыкально-дидактические игры. Все формы работы логично сменяют и дополняют друг друга.</a:t>
            </a:r>
          </a:p>
          <a:p>
            <a:pPr marL="0" indent="0">
              <a:buNone/>
            </a:pPr>
            <a:endParaRPr lang="ru-RU" dirty="0">
              <a:latin typeface="Cambria" pitchFamily="18" charset="0"/>
            </a:endParaRP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28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trips dir="ld"/>
      </p:transition>
    </mc:Choice>
    <mc:Fallback xmlns="">
      <p:transition spd="slow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611205"/>
      </a:hlink>
      <a:folHlink>
        <a:srgbClr val="C3260C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лочное стекло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</TotalTime>
  <Words>303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«Домисолька»</vt:lpstr>
      <vt:lpstr>Презентация PowerPoint</vt:lpstr>
      <vt:lpstr>                 Цель: </vt:lpstr>
      <vt:lpstr>           Задачи: *</vt:lpstr>
      <vt:lpstr>    Принципы построения               программы: </vt:lpstr>
      <vt:lpstr> </vt:lpstr>
      <vt:lpstr>Занятия проводятся с целой группой в форме совместной деятельности с педагогом один раз в две недели, длительностью 20 минут.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Пользователь Windows</cp:lastModifiedBy>
  <cp:revision>26</cp:revision>
  <dcterms:created xsi:type="dcterms:W3CDTF">2014-07-11T18:51:40Z</dcterms:created>
  <dcterms:modified xsi:type="dcterms:W3CDTF">2016-11-30T12:03:47Z</dcterms:modified>
</cp:coreProperties>
</file>