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3" r:id="rId11"/>
    <p:sldId id="272" r:id="rId12"/>
    <p:sldId id="276" r:id="rId13"/>
    <p:sldId id="267" r:id="rId14"/>
    <p:sldId id="270" r:id="rId15"/>
    <p:sldId id="271" r:id="rId16"/>
    <p:sldId id="275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0485341-38EA-4A1E-92F3-D174496F359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9FAD3B-BB74-465A-9862-C307C9A45CAB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NUL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00808"/>
            <a:ext cx="785164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Инновационный </a:t>
            </a:r>
            <a:r>
              <a:rPr lang="ru-RU" sz="5400" dirty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sz="5400" dirty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800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4800" dirty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Классическая музыка </a:t>
            </a:r>
            <a:r>
              <a:rPr lang="ru-RU" sz="4800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детском саду</a:t>
            </a:r>
            <a:endParaRPr lang="ru-RU" sz="48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005064"/>
            <a:ext cx="7854696" cy="17526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 проекта: </a:t>
            </a:r>
            <a:r>
              <a:rPr lang="ru-RU" sz="2800" b="1" dirty="0" err="1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Пышнова</a:t>
            </a:r>
            <a:r>
              <a:rPr lang="ru-RU" sz="2800" b="1" dirty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Наталья Викторовна, музыкальный руководитель</a:t>
            </a:r>
          </a:p>
          <a:p>
            <a:r>
              <a:rPr lang="ru-RU" sz="2800" b="1" dirty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МБДОУ «ЦРР – д/с № 3»</a:t>
            </a:r>
          </a:p>
        </p:txBody>
      </p:sp>
    </p:spTree>
    <p:extLst>
      <p:ext uri="{BB962C8B-B14F-4D97-AF65-F5344CB8AC3E}">
        <p14:creationId xmlns:p14="http://schemas.microsoft.com/office/powerpoint/2010/main" val="40544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/>
        </p:nvSpPr>
        <p:spPr>
          <a:xfrm>
            <a:off x="2285231" y="765448"/>
            <a:ext cx="4464496" cy="1368152"/>
          </a:xfrm>
          <a:prstGeom prst="flowChartAlternateProcess">
            <a:avLst/>
          </a:prstGeom>
          <a:solidFill>
            <a:srgbClr val="FFFFCC"/>
          </a:solidFill>
          <a:ln w="57150"/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solidFill>
                  <a:schemeClr val="accent3"/>
                </a:solidFill>
              </a:rPr>
              <a:t>Работа с</a:t>
            </a:r>
          </a:p>
          <a:p>
            <a:pPr algn="ctr">
              <a:defRPr/>
            </a:pPr>
            <a:r>
              <a:rPr lang="ru-RU" sz="4000" b="1" i="1" dirty="0">
                <a:solidFill>
                  <a:schemeClr val="accent3"/>
                </a:solidFill>
              </a:rPr>
              <a:t> родителями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1258888" y="4941168"/>
            <a:ext cx="2952750" cy="1582738"/>
          </a:xfrm>
          <a:prstGeom prst="flowChartAlternateProcess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пропаганда музыкального</a:t>
            </a:r>
          </a:p>
          <a:p>
            <a:pPr algn="ctr" eaLnBrk="0" hangingPunct="0">
              <a:defRPr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искусства</a:t>
            </a:r>
            <a:endParaRPr lang="ru-RU" sz="2000" b="1" i="1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0" hangingPunct="0"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63538" y="2969472"/>
            <a:ext cx="2879725" cy="1439863"/>
          </a:xfrm>
          <a:prstGeom prst="flowChartAlternateProcess">
            <a:avLst/>
          </a:prstGeom>
          <a:solidFill>
            <a:srgbClr val="FFFFCC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вовлечение в музыкально-образовательный процесс</a:t>
            </a:r>
            <a:endParaRPr lang="ru-RU" sz="20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5651500" y="2969472"/>
            <a:ext cx="3097213" cy="1439863"/>
          </a:xfrm>
          <a:prstGeom prst="flowChartAlternateProcess">
            <a:avLst/>
          </a:prstGeom>
          <a:solidFill>
            <a:srgbClr val="FFFFCC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endParaRPr lang="ru-RU" sz="2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совместная </a:t>
            </a:r>
            <a:r>
              <a:rPr lang="ru-RU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культурно-досуговая</a:t>
            </a: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деятельность</a:t>
            </a:r>
            <a:endParaRPr lang="ru-RU" sz="2000" b="1" i="1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0" hangingPunct="0"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4774563" y="4941168"/>
            <a:ext cx="3275012" cy="1582738"/>
          </a:xfrm>
          <a:prstGeom prst="flowChartAlternateProcess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повышение компетентности в    вопросах музыкального воспитания детей</a:t>
            </a:r>
            <a:endParaRPr lang="ru-RU" sz="20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2535" name="Rectangle 1"/>
          <p:cNvSpPr>
            <a:spLocks noChangeArrowheads="1"/>
          </p:cNvSpPr>
          <p:nvPr/>
        </p:nvSpPr>
        <p:spPr bwMode="auto">
          <a:xfrm>
            <a:off x="250825" y="-323850"/>
            <a:ext cx="48609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endParaRPr lang="ru-RU"/>
          </a:p>
          <a:p>
            <a:pPr eaLnBrk="0" hangingPunct="0"/>
            <a:endParaRPr lang="ru-RU"/>
          </a:p>
        </p:txBody>
      </p:sp>
      <p:sp>
        <p:nvSpPr>
          <p:cNvPr id="22536" name="Rectangle 3"/>
          <p:cNvSpPr>
            <a:spLocks noChangeArrowheads="1"/>
          </p:cNvSpPr>
          <p:nvPr/>
        </p:nvSpPr>
        <p:spPr bwMode="auto">
          <a:xfrm>
            <a:off x="179388" y="-323850"/>
            <a:ext cx="184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  <a:p>
            <a:pPr eaLnBrk="0" hangingPunct="0"/>
            <a:endParaRPr lang="ru-RU"/>
          </a:p>
        </p:txBody>
      </p:sp>
      <p:cxnSp>
        <p:nvCxnSpPr>
          <p:cNvPr id="29" name="Прямая со стрелкой 28"/>
          <p:cNvCxnSpPr/>
          <p:nvPr/>
        </p:nvCxnSpPr>
        <p:spPr>
          <a:xfrm flipH="1">
            <a:off x="2268538" y="2133600"/>
            <a:ext cx="2087562" cy="504825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7" idx="2"/>
          </p:cNvCxnSpPr>
          <p:nvPr/>
        </p:nvCxnSpPr>
        <p:spPr>
          <a:xfrm>
            <a:off x="4517479" y="2133575"/>
            <a:ext cx="2087563" cy="504825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3227870" y="2354875"/>
            <a:ext cx="1150938" cy="237648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4553197" y="2386012"/>
            <a:ext cx="1008063" cy="237648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339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6" name="AutoShape 4"/>
          <p:cNvSpPr>
            <a:spLocks noChangeArrowheads="1"/>
          </p:cNvSpPr>
          <p:nvPr/>
        </p:nvSpPr>
        <p:spPr bwMode="auto">
          <a:xfrm>
            <a:off x="1835150" y="692150"/>
            <a:ext cx="5400675" cy="936625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accent2"/>
                </a:solidFill>
                <a:latin typeface="Times New Roman" pitchFamily="18" charset="0"/>
              </a:rPr>
              <a:t>Интегрированные занятия</a:t>
            </a:r>
          </a:p>
        </p:txBody>
      </p:sp>
      <p:sp>
        <p:nvSpPr>
          <p:cNvPr id="243717" name="AutoShape 5"/>
          <p:cNvSpPr>
            <a:spLocks noChangeArrowheads="1"/>
          </p:cNvSpPr>
          <p:nvPr/>
        </p:nvSpPr>
        <p:spPr bwMode="auto">
          <a:xfrm>
            <a:off x="323850" y="2349500"/>
            <a:ext cx="3240088" cy="12954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00FF"/>
                </a:solidFill>
                <a:latin typeface="Arial" pitchFamily="34" charset="0"/>
              </a:rPr>
              <a:t>Музыка-рисование</a:t>
            </a:r>
          </a:p>
        </p:txBody>
      </p:sp>
      <p:sp>
        <p:nvSpPr>
          <p:cNvPr id="243718" name="AutoShape 6"/>
          <p:cNvSpPr>
            <a:spLocks noChangeArrowheads="1"/>
          </p:cNvSpPr>
          <p:nvPr/>
        </p:nvSpPr>
        <p:spPr bwMode="auto">
          <a:xfrm>
            <a:off x="4787900" y="2276475"/>
            <a:ext cx="3240088" cy="1223963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00FF"/>
                </a:solidFill>
                <a:latin typeface="Arial" pitchFamily="34" charset="0"/>
              </a:rPr>
              <a:t>Музыка-поэзия</a:t>
            </a:r>
          </a:p>
        </p:txBody>
      </p:sp>
      <p:sp>
        <p:nvSpPr>
          <p:cNvPr id="243719" name="AutoShape 7"/>
          <p:cNvSpPr>
            <a:spLocks noChangeArrowheads="1"/>
          </p:cNvSpPr>
          <p:nvPr/>
        </p:nvSpPr>
        <p:spPr bwMode="auto">
          <a:xfrm>
            <a:off x="2375198" y="4149724"/>
            <a:ext cx="3672879" cy="1223963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0000FF"/>
                </a:solidFill>
                <a:latin typeface="Arial" pitchFamily="34" charset="0"/>
              </a:rPr>
              <a:t>Музыка-физкультура</a:t>
            </a:r>
            <a:endParaRPr lang="ru-RU" sz="2400" b="1" i="1" dirty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21510" name="Line 8"/>
          <p:cNvSpPr>
            <a:spLocks noChangeShapeType="1"/>
          </p:cNvSpPr>
          <p:nvPr/>
        </p:nvSpPr>
        <p:spPr bwMode="auto">
          <a:xfrm flipH="1">
            <a:off x="1835150" y="1628775"/>
            <a:ext cx="1439863" cy="649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1" name="Line 9"/>
          <p:cNvSpPr>
            <a:spLocks noChangeShapeType="1"/>
          </p:cNvSpPr>
          <p:nvPr/>
        </p:nvSpPr>
        <p:spPr bwMode="auto">
          <a:xfrm>
            <a:off x="5219700" y="1628775"/>
            <a:ext cx="1439863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2" name="Line 10"/>
          <p:cNvSpPr>
            <a:spLocks noChangeShapeType="1"/>
          </p:cNvSpPr>
          <p:nvPr/>
        </p:nvSpPr>
        <p:spPr bwMode="auto">
          <a:xfrm>
            <a:off x="4211638" y="1628775"/>
            <a:ext cx="0" cy="2447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1835149" y="713360"/>
            <a:ext cx="5400675" cy="936625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accent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6000" b="1" i="1" dirty="0">
                <a:solidFill>
                  <a:schemeClr val="accent3"/>
                </a:solidFill>
                <a:latin typeface="Times New Roman" pitchFamily="18" charset="0"/>
              </a:rPr>
              <a:t>Интеграция</a:t>
            </a:r>
          </a:p>
        </p:txBody>
      </p:sp>
    </p:spTree>
    <p:extLst>
      <p:ext uri="{BB962C8B-B14F-4D97-AF65-F5344CB8AC3E}">
        <p14:creationId xmlns:p14="http://schemas.microsoft.com/office/powerpoint/2010/main" val="89863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i="1" dirty="0" smtClean="0">
                <a:solidFill>
                  <a:srgbClr val="00FFFF"/>
                </a:solidFill>
                <a:latin typeface="Constantia"/>
              </a:rPr>
              <a:t>       Нарисуем </a:t>
            </a:r>
            <a:r>
              <a:rPr lang="ru-RU" sz="5400" i="1" dirty="0">
                <a:solidFill>
                  <a:srgbClr val="00FFFF"/>
                </a:solidFill>
                <a:latin typeface="Constantia"/>
              </a:rPr>
              <a:t>музыку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01008"/>
            <a:ext cx="4379595" cy="29185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204864"/>
            <a:ext cx="4614664" cy="34630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35001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1240019.JPG"/>
          <p:cNvPicPr>
            <a:picLocks noChangeAspect="1"/>
          </p:cNvPicPr>
          <p:nvPr/>
        </p:nvPicPr>
        <p:blipFill>
          <a:blip r:embed="rId3" cstate="print"/>
          <a:srcRect l="2343" t="26042" r="19531" b="33333"/>
          <a:stretch>
            <a:fillRect/>
          </a:stretch>
        </p:blipFill>
        <p:spPr>
          <a:xfrm>
            <a:off x="1475656" y="3933056"/>
            <a:ext cx="7143800" cy="2786058"/>
          </a:xfrm>
          <a:prstGeom prst="round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2" name="Рисунок 1" descr="P1240017.JPG"/>
          <p:cNvPicPr>
            <a:picLocks noChangeAspect="1"/>
          </p:cNvPicPr>
          <p:nvPr/>
        </p:nvPicPr>
        <p:blipFill>
          <a:blip r:embed="rId4" cstate="print"/>
          <a:srcRect l="3125" t="35417"/>
          <a:stretch>
            <a:fillRect/>
          </a:stretch>
        </p:blipFill>
        <p:spPr>
          <a:xfrm>
            <a:off x="107504" y="980728"/>
            <a:ext cx="4572000" cy="3429023"/>
          </a:xfrm>
          <a:prstGeom prst="roundRect">
            <a:avLst/>
          </a:prstGeom>
          <a:ln w="7620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696703" y="1595442"/>
            <a:ext cx="4824536" cy="156966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   </a:t>
            </a:r>
            <a:r>
              <a:rPr lang="ru-RU" sz="32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  и  спорт – </a:t>
            </a:r>
            <a:endParaRPr lang="ru-RU" sz="3200" b="1" i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b="1" i="1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i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здоровья</a:t>
            </a:r>
            <a:endParaRPr lang="ru-RU" sz="3200" b="1" i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72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0">
        <p14:glitter pattern="hexagon"/>
        <p:sndAc>
          <p:stSnd>
            <p:snd r:embed="rId2" name="chimes.wav"/>
          </p:stSnd>
        </p:sndAc>
      </p:transition>
    </mc:Choice>
    <mc:Fallback xmlns="">
      <p:transition spd="slow" advTm="10000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848736" y="908720"/>
            <a:ext cx="7859712" cy="1439862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i="1" dirty="0">
                <a:solidFill>
                  <a:schemeClr val="accent3"/>
                </a:solidFill>
                <a:latin typeface="Times New Roman" pitchFamily="18" charset="0"/>
              </a:rPr>
              <a:t>С</a:t>
            </a:r>
            <a:r>
              <a:rPr lang="ru-RU" sz="3200" b="1" i="1" dirty="0" smtClean="0">
                <a:solidFill>
                  <a:schemeClr val="accent3"/>
                </a:solidFill>
                <a:latin typeface="Times New Roman" pitchFamily="18" charset="0"/>
              </a:rPr>
              <a:t>оздание внешних и внутренних условий успешного знакомства с произведениями                       классической    музыки</a:t>
            </a:r>
          </a:p>
        </p:txBody>
      </p:sp>
      <p:pic>
        <p:nvPicPr>
          <p:cNvPr id="15363" name="Picture 6" descr="P10804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731" y="2852936"/>
            <a:ext cx="5072063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7" descr="P10804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98" y="2420888"/>
            <a:ext cx="3776662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40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692150"/>
            <a:ext cx="7834312" cy="4105275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3600" b="1" i="1" dirty="0" smtClean="0">
                <a:solidFill>
                  <a:schemeClr val="accent3"/>
                </a:solidFill>
                <a:latin typeface="Times New Roman" pitchFamily="18" charset="0"/>
              </a:rPr>
              <a:t>Дети учатся отражать результаты восприятия произведений классической музыки</a:t>
            </a:r>
          </a:p>
          <a:p>
            <a:pPr algn="ctr" eaLnBrk="1" hangingPunct="1">
              <a:buFontTx/>
              <a:buNone/>
            </a:pPr>
            <a:r>
              <a:rPr lang="ru-RU" sz="3600" b="1" i="1" dirty="0" smtClean="0">
                <a:solidFill>
                  <a:schemeClr val="accent3"/>
                </a:solidFill>
                <a:latin typeface="Times New Roman" pitchFamily="18" charset="0"/>
              </a:rPr>
              <a:t>в различных видах </a:t>
            </a:r>
          </a:p>
          <a:p>
            <a:pPr algn="ctr" eaLnBrk="1" hangingPunct="1">
              <a:buFontTx/>
              <a:buNone/>
            </a:pPr>
            <a:r>
              <a:rPr lang="ru-RU" sz="3600" b="1" i="1" dirty="0" smtClean="0">
                <a:solidFill>
                  <a:schemeClr val="accent3"/>
                </a:solidFill>
                <a:latin typeface="Times New Roman" pitchFamily="18" charset="0"/>
              </a:rPr>
              <a:t>художественно-творческой деятельности</a:t>
            </a:r>
          </a:p>
        </p:txBody>
      </p:sp>
      <p:pic>
        <p:nvPicPr>
          <p:cNvPr id="20483" name="Picture 5" descr="Music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581525"/>
            <a:ext cx="6588125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277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181" y="763587"/>
            <a:ext cx="8229600" cy="4525963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sz="3600" b="1" i="1" dirty="0" smtClean="0">
                <a:solidFill>
                  <a:schemeClr val="accent3"/>
                </a:solidFill>
                <a:latin typeface="Times New Roman" pitchFamily="18" charset="0"/>
              </a:rPr>
              <a:t>Накопление детьми музыкально-слухового опыта, его расширение и обогащение в процессе знакомства с различными музыкальными произведениями</a:t>
            </a:r>
            <a:r>
              <a:rPr lang="ru-RU" sz="3600" b="1" i="1" dirty="0" smtClean="0">
                <a:solidFill>
                  <a:schemeClr val="accent3"/>
                </a:solidFill>
                <a:latin typeface="Arial" charset="0"/>
              </a:rPr>
              <a:t> </a:t>
            </a:r>
            <a:r>
              <a:rPr lang="ru-RU" sz="3600" b="1" i="1" dirty="0" smtClean="0">
                <a:solidFill>
                  <a:schemeClr val="accent3"/>
                </a:solidFill>
                <a:latin typeface="Times New Roman" pitchFamily="18" charset="0"/>
              </a:rPr>
              <a:t>происходит</a:t>
            </a:r>
            <a:r>
              <a:rPr lang="ru-RU" sz="3600" b="1" i="1" dirty="0" smtClean="0">
                <a:solidFill>
                  <a:schemeClr val="accent3"/>
                </a:solidFill>
                <a:latin typeface="Arial" charset="0"/>
              </a:rPr>
              <a:t> в </a:t>
            </a:r>
            <a:r>
              <a:rPr lang="ru-RU" sz="3600" b="1" i="1" dirty="0" smtClean="0">
                <a:solidFill>
                  <a:schemeClr val="accent3"/>
                </a:solidFill>
                <a:latin typeface="Times New Roman" pitchFamily="18" charset="0"/>
              </a:rPr>
              <a:t>различных видах деятельности детей</a:t>
            </a:r>
            <a:r>
              <a:rPr lang="ru-RU" sz="3600" b="1" i="1" dirty="0" smtClean="0">
                <a:solidFill>
                  <a:schemeClr val="accent3"/>
                </a:solidFill>
                <a:latin typeface="Arial" charset="0"/>
              </a:rPr>
              <a:t>.</a:t>
            </a:r>
          </a:p>
        </p:txBody>
      </p:sp>
      <p:pic>
        <p:nvPicPr>
          <p:cNvPr id="16387" name="Picture 4" descr="Music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437063"/>
            <a:ext cx="6580187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380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4"/>
          <p:cNvSpPr>
            <a:spLocks noChangeArrowheads="1" noChangeShapeType="1" noTextEdit="1"/>
          </p:cNvSpPr>
          <p:nvPr/>
        </p:nvSpPr>
        <p:spPr bwMode="auto">
          <a:xfrm>
            <a:off x="611188" y="2133600"/>
            <a:ext cx="7921625" cy="2447925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FFFFCC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Спасибо  за  </a:t>
            </a:r>
            <a:r>
              <a:rPr lang="ru-RU" sz="3600" kern="10" dirty="0">
                <a:ln w="19050">
                  <a:solidFill>
                    <a:srgbClr val="FFFFCC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внимание!</a:t>
            </a:r>
          </a:p>
        </p:txBody>
      </p:sp>
      <p:pic>
        <p:nvPicPr>
          <p:cNvPr id="24579" name="Picture 7" descr="Music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765175"/>
            <a:ext cx="54006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8" descr="Music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652963"/>
            <a:ext cx="52863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817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331640" y="908720"/>
            <a:ext cx="8278813" cy="3240087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Ветер чуть слышно поёт,</a:t>
            </a:r>
            <a:br>
              <a:rPr lang="ru-RU" sz="49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Ель  вздыхает у сада…</a:t>
            </a:r>
            <a:br>
              <a:rPr lang="ru-RU" sz="49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Чуткая музыка всюду живёт – </a:t>
            </a:r>
            <a:br>
              <a:rPr lang="ru-RU" sz="49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Только прислушаться надо</a:t>
            </a:r>
            <a:r>
              <a:rPr lang="ru-RU" sz="36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i="1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6" descr="Music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4437063"/>
            <a:ext cx="611663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084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64703"/>
            <a:ext cx="78488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Продолжительность проекта: долгосрочный </a:t>
            </a:r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 год</a:t>
            </a: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 проекта: творческий</a:t>
            </a:r>
          </a:p>
          <a:p>
            <a:pPr>
              <a:lnSpc>
                <a:spcPct val="150000"/>
              </a:lnSpc>
            </a:pP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Место реализации: МБДОУ ЦРР - д/с №3</a:t>
            </a:r>
          </a:p>
          <a:p>
            <a:pPr>
              <a:lnSpc>
                <a:spcPct val="150000"/>
              </a:lnSpc>
            </a:pP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 деятельности: познавательный.</a:t>
            </a:r>
          </a:p>
          <a:p>
            <a:pPr>
              <a:lnSpc>
                <a:spcPct val="150000"/>
              </a:lnSpc>
            </a:pP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форме реализации: групповой.</a:t>
            </a:r>
          </a:p>
          <a:p>
            <a:pPr>
              <a:lnSpc>
                <a:spcPct val="150000"/>
              </a:lnSpc>
            </a:pP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Форма представления: концерты,  занятия, беседы.</a:t>
            </a:r>
          </a:p>
        </p:txBody>
      </p:sp>
    </p:spTree>
    <p:extLst>
      <p:ext uri="{BB962C8B-B14F-4D97-AF65-F5344CB8AC3E}">
        <p14:creationId xmlns:p14="http://schemas.microsoft.com/office/powerpoint/2010/main" val="27037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96752"/>
            <a:ext cx="798505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ru-RU" sz="36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проекта: дети старшего дошкольного возраста от 5 до 6 лет; воспитатели; музыкальный руководитель; родители; социальные партнеры – ученики детской музыкальной школы</a:t>
            </a:r>
            <a:r>
              <a:rPr lang="ru-RU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37506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6789" y="260648"/>
            <a:ext cx="878497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проекта: </a:t>
            </a:r>
          </a:p>
          <a:p>
            <a:pPr>
              <a:lnSpc>
                <a:spcPct val="150000"/>
              </a:lnSpc>
            </a:pP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создание </a:t>
            </a:r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положительного  </a:t>
            </a: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эмоционального фона реабилитации (снятие фактора тревожности, возникающего у детей по разным причинам) путем использования образовательных возможностей культурного пространства в развитии, воспитании детей, способствующее их музыкальному и общекультурному развитию.</a:t>
            </a:r>
          </a:p>
        </p:txBody>
      </p:sp>
    </p:spTree>
    <p:extLst>
      <p:ext uri="{BB962C8B-B14F-4D97-AF65-F5344CB8AC3E}">
        <p14:creationId xmlns:p14="http://schemas.microsoft.com/office/powerpoint/2010/main" val="162965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363915"/>
            <a:ext cx="820891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  проекта</a:t>
            </a: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расширять знания детей о классической музыке, развивать восприятие музыкальных произведений разных эпох;</a:t>
            </a:r>
          </a:p>
          <a:p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развивать музыкальные способности, эстетический вкус, умение проявлять эмоциональную отзывчивость на музыку, развивать творчество и креативность всех участников проекта в т. ч. родителей, педагогов;</a:t>
            </a:r>
          </a:p>
          <a:p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побуждать выражать свои впечатления от прослушивания классических произведении;</a:t>
            </a:r>
          </a:p>
        </p:txBody>
      </p:sp>
    </p:spTree>
    <p:extLst>
      <p:ext uri="{BB962C8B-B14F-4D97-AF65-F5344CB8AC3E}">
        <p14:creationId xmlns:p14="http://schemas.microsoft.com/office/powerpoint/2010/main" val="190120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430" y="404664"/>
            <a:ext cx="885357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познакомить детей с исполнением классической музыки на различных музыкальных инструментах, разными исполнителями, в том числе юными вокалистами, музыкантами  из ДШИ;</a:t>
            </a:r>
          </a:p>
          <a:p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создавать игровые, творческие ситуации через импровизацию с использованием классической музыки;</a:t>
            </a:r>
          </a:p>
          <a:p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-  развивать  и  корректировать   сенсорные  процессы (ощущения, восприятия, представления) и сенсорные способности;</a:t>
            </a:r>
          </a:p>
          <a:p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способствовать раскрепощению детей и повышению их уверенности в </a:t>
            </a:r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себе</a:t>
            </a:r>
            <a:r>
              <a:rPr lang="ru-RU" sz="3200" i="1" dirty="0" smtClean="0">
                <a:solidFill>
                  <a:srgbClr val="3333FF"/>
                </a:solidFill>
              </a:rPr>
              <a:t>.</a:t>
            </a:r>
            <a:endParaRPr lang="ru-RU" sz="3200" i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78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353" y="980728"/>
            <a:ext cx="85689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проекта: </a:t>
            </a:r>
            <a:endParaRPr lang="ru-RU" sz="3200" b="1" i="1" dirty="0" smtClean="0">
              <a:solidFill>
                <a:srgbClr val="3333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приобщение </a:t>
            </a: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детей к подлинному искусству, развитие и становление музыкальной культуры.   </a:t>
            </a:r>
          </a:p>
          <a:p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Образовательная область: художественно-эстетическое </a:t>
            </a:r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развитие.</a:t>
            </a:r>
            <a:endParaRPr lang="ru-RU" sz="3200" b="1" i="1" dirty="0">
              <a:solidFill>
                <a:srgbClr val="3333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Гипотеза:</a:t>
            </a:r>
          </a:p>
          <a:p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влияние на музыкальность, нравственно - эстетическое развитие детей, включение родителей в музыкальную деятельность дошкольного образовательного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385523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97569"/>
            <a:ext cx="8640960" cy="5016758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/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Этапы </a:t>
            </a:r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</a:t>
            </a:r>
          </a:p>
          <a:p>
            <a:pPr algn="just"/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3200" b="1" i="1" dirty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этап </a:t>
            </a:r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организационный</a:t>
            </a:r>
          </a:p>
          <a:p>
            <a:pPr algn="just"/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 – практический</a:t>
            </a:r>
          </a:p>
          <a:p>
            <a:pPr algn="just"/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 – заключительный</a:t>
            </a:r>
          </a:p>
          <a:p>
            <a:pPr algn="just"/>
            <a:endParaRPr lang="ru-RU" sz="3200" b="1" i="1" dirty="0">
              <a:solidFill>
                <a:srgbClr val="3333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этап имеет три проектные линии:</a:t>
            </a:r>
          </a:p>
          <a:p>
            <a:pPr algn="just"/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1.Организация работы творческой группы.</a:t>
            </a:r>
          </a:p>
          <a:p>
            <a:pPr algn="just"/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2.Организация работы с детьми.</a:t>
            </a:r>
          </a:p>
          <a:p>
            <a:pPr algn="just"/>
            <a:r>
              <a:rPr lang="ru-RU" sz="3200" b="1" i="1" dirty="0" smtClean="0">
                <a:solidFill>
                  <a:srgbClr val="3333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3.Организация работы с родителями.</a:t>
            </a:r>
            <a:endParaRPr lang="ru-RU" sz="3200" b="1" i="1" dirty="0">
              <a:solidFill>
                <a:srgbClr val="3333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81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215</TotalTime>
  <Words>298</Words>
  <Application>Microsoft Office PowerPoint</Application>
  <PresentationFormat>Экран (4:3)</PresentationFormat>
  <Paragraphs>61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  Инновационный проект       Тема: Классическая музыка  в детском саду</vt:lpstr>
      <vt:lpstr>Ветер чуть слышно поёт, Ель  вздыхает у сада… Чуткая музыка всюду живёт –  Только прислушаться надо.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Нарисуем музыку</vt:lpstr>
      <vt:lpstr>Презентация PowerPoint</vt:lpstr>
      <vt:lpstr>Создание внешних и внутренних условий успешного знакомства с произведениями                       классической    музыки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Инновационный проект       Тема: Классическая музыка  в детском саду</dc:title>
  <dc:creator>Натали</dc:creator>
  <cp:lastModifiedBy>Наталья</cp:lastModifiedBy>
  <cp:revision>22</cp:revision>
  <dcterms:created xsi:type="dcterms:W3CDTF">2014-10-30T16:22:34Z</dcterms:created>
  <dcterms:modified xsi:type="dcterms:W3CDTF">2016-11-13T07:37:01Z</dcterms:modified>
</cp:coreProperties>
</file>