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7" r:id="rId4"/>
    <p:sldId id="258" r:id="rId5"/>
    <p:sldId id="259" r:id="rId6"/>
    <p:sldId id="260" r:id="rId7"/>
    <p:sldId id="269" r:id="rId8"/>
    <p:sldId id="270" r:id="rId9"/>
    <p:sldId id="273" r:id="rId10"/>
    <p:sldId id="264" r:id="rId11"/>
    <p:sldId id="265" r:id="rId12"/>
    <p:sldId id="266" r:id="rId13"/>
    <p:sldId id="274" r:id="rId14"/>
    <p:sldId id="271" r:id="rId15"/>
    <p:sldId id="263" r:id="rId16"/>
    <p:sldId id="261" r:id="rId17"/>
    <p:sldId id="262" r:id="rId18"/>
    <p:sldId id="272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44" autoAdjust="0"/>
    <p:restoredTop sz="94660"/>
  </p:normalViewPr>
  <p:slideViewPr>
    <p:cSldViewPr>
      <p:cViewPr varScale="1">
        <p:scale>
          <a:sx n="104" d="100"/>
          <a:sy n="104" d="100"/>
        </p:scale>
        <p:origin x="-16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gif"/><Relationship Id="rId3" Type="http://schemas.openxmlformats.org/officeDocument/2006/relationships/image" Target="../media/image31.gif"/><Relationship Id="rId7" Type="http://schemas.openxmlformats.org/officeDocument/2006/relationships/image" Target="../media/image35.gif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gif"/><Relationship Id="rId5" Type="http://schemas.openxmlformats.org/officeDocument/2006/relationships/image" Target="../media/image33.gif"/><Relationship Id="rId4" Type="http://schemas.openxmlformats.org/officeDocument/2006/relationships/image" Target="../media/image32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643050"/>
            <a:ext cx="8029604" cy="1957400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C00000"/>
                </a:solidFill>
                <a:latin typeface="Georgia" pitchFamily="18" charset="0"/>
              </a:rPr>
              <a:t>Викторина</a:t>
            </a:r>
            <a:endParaRPr lang="ru-RU" sz="6000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3500438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Я знаю живой мир</a:t>
            </a:r>
            <a:endParaRPr lang="ru-RU" dirty="0">
              <a:solidFill>
                <a:srgbClr val="FF0000"/>
              </a:solidFill>
              <a:latin typeface="Georgia" pitchFamily="18" charset="0"/>
            </a:endParaRPr>
          </a:p>
        </p:txBody>
      </p:sp>
      <p:pic>
        <p:nvPicPr>
          <p:cNvPr id="4" name="Рисунок 3" descr="704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32" y="4357694"/>
            <a:ext cx="5181132" cy="10001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0"/>
            <a:ext cx="7429552" cy="664371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dirty="0" smtClean="0"/>
              <a:t>1. Назовите дерево, родившееся в лесу?</a:t>
            </a:r>
          </a:p>
          <a:p>
            <a:pPr>
              <a:buNone/>
            </a:pPr>
            <a:r>
              <a:rPr lang="ru-RU" sz="3600" i="1" dirty="0" smtClean="0">
                <a:solidFill>
                  <a:srgbClr val="C00000"/>
                </a:solidFill>
              </a:rPr>
              <a:t>Ёлочка</a:t>
            </a:r>
          </a:p>
          <a:p>
            <a:pPr>
              <a:buNone/>
            </a:pPr>
            <a:r>
              <a:rPr lang="ru-RU" sz="3600" dirty="0" smtClean="0"/>
              <a:t>2. Какой музыкальный инструмент напоминает гигантское крыло бабочки?</a:t>
            </a:r>
          </a:p>
          <a:p>
            <a:pPr>
              <a:buNone/>
            </a:pPr>
            <a:r>
              <a:rPr lang="ru-RU" sz="3600" i="1" dirty="0" smtClean="0">
                <a:solidFill>
                  <a:srgbClr val="C00000"/>
                </a:solidFill>
              </a:rPr>
              <a:t>Арфа</a:t>
            </a:r>
          </a:p>
          <a:p>
            <a:pPr>
              <a:buNone/>
            </a:pPr>
            <a:r>
              <a:rPr lang="ru-RU" sz="3600" dirty="0" smtClean="0"/>
              <a:t>3. Волосы какого животного используют для изготовления скрипичного смычка?</a:t>
            </a:r>
          </a:p>
          <a:p>
            <a:pPr>
              <a:buNone/>
            </a:pPr>
            <a:r>
              <a:rPr lang="ru-RU" sz="3600" i="1" dirty="0" smtClean="0">
                <a:solidFill>
                  <a:srgbClr val="C00000"/>
                </a:solidFill>
              </a:rPr>
              <a:t>Коня</a:t>
            </a:r>
          </a:p>
        </p:txBody>
      </p:sp>
      <p:pic>
        <p:nvPicPr>
          <p:cNvPr id="4" name="Рисунок 3" descr="338083092.jpg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6644" y="285728"/>
            <a:ext cx="1590272" cy="2286016"/>
          </a:xfrm>
          <a:prstGeom prst="rect">
            <a:avLst/>
          </a:prstGeom>
        </p:spPr>
      </p:pic>
      <p:pic>
        <p:nvPicPr>
          <p:cNvPr id="5" name="Рисунок 4" descr="297182842.jpg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72264" y="2928934"/>
            <a:ext cx="1785950" cy="1785950"/>
          </a:xfrm>
          <a:prstGeom prst="rect">
            <a:avLst/>
          </a:prstGeom>
        </p:spPr>
      </p:pic>
      <p:pic>
        <p:nvPicPr>
          <p:cNvPr id="6" name="Рисунок 5" descr="20237012.jpg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6676845" y="5072074"/>
            <a:ext cx="2467155" cy="17859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9.16667E-6 -7.40741E-7 C -0.60034 -0.00232 -0.37204 0.02523 -0.58593 -0.01042 C -0.69843 -0.00926 -0.79635 -0.00463 -0.90625 -7.40741E-7 C -0.91614 0.00324 -0.92586 0.00717 -0.93593 0.01041 C -0.94427 0.01828 -0.95468 0.02453 -0.9625 0.03333 C -0.96961 0.0412 -0.97343 0.05 -0.97968 0.05833 C -0.98229 0.07222 -0.98663 0.0868 -0.99062 0.1 C -0.99826 0.16111 -0.99375 0.22384 -0.98906 0.28541 C -0.98819 0.32477 -0.98871 0.35208 -0.98437 0.3875 C -0.98246 0.40254 -0.97968 0.41435 -0.97343 0.42708 C -0.97135 0.43125 -0.96718 0.43958 -0.96718 0.43958 C -0.96579 0.44722 -0.96336 0.46921 -0.95937 0.47291 C -0.95763 0.47453 -0.9552 0.4743 -0.95312 0.475 C -0.64895 0.47361 -0.34479 0.47361 -0.04062 0.47083 C -0.03211 0.47083 -0.01406 0.46157 -0.00624 0.46041 C 0.02396 0.45555 0.03924 0.45578 0.07032 0.45416 C 0.08212 0.45254 0.08803 0.45046 0.09844 0.44583 C 0.10001 0.44375 0.10105 0.44051 0.10313 0.43958 C 0.10921 0.4368 0.12188 0.43541 0.12188 0.43541 C 0.13212 0.42847 0.14376 0.42708 0.15469 0.42291 C 0.15938 0.42106 0.16876 0.41666 0.16876 0.41666 C 0.17535 0.40995 0.18299 0.40231 0.19063 0.39791 C 0.20626 0.38889 0.22414 0.3868 0.24063 0.38125 C 0.24566 0.37662 0.2481 0.37129 0.25313 0.36666 C 0.25678 0.34676 0.25921 0.32569 0.26407 0.30625 C 0.27049 0.28032 0.2665 0.30139 0.27188 0.28333 C 0.2731 0.27916 0.27501 0.27083 0.27501 0.27083 C 0.27657 0.25 0.27865 0.21365 0.28751 0.19583 C 0.28907 0.18171 0.29028 0.16574 0.29376 0.15208 C 0.29306 0.0875 0.31563 0.00995 0.26251 -0.00417 C 0.2507 -0.01204 0.23976 -0.01297 0.22657 -0.01459 C 0.22084 -0.01644 0.21511 -0.01898 0.20938 -0.02084 C 0.19011 -0.02014 0.17084 -0.02084 0.15157 -0.01875 C 0.14514 -0.01806 0.13907 -0.01459 0.13282 -0.0125 C 0.11563 -0.00672 0.08664 -0.00718 0.07188 -0.00625 C 0.01754 0.00185 -0.00329 -7.40741E-7 -0.07656 -7.40741E-7 " pathEditMode="relative" ptsTypes="fffffffffffffffffffffffffffffffffffA">
                                      <p:cBhvr>
                                        <p:cTn id="39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6329378" cy="569755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000" dirty="0" smtClean="0"/>
              <a:t>4. Бразильские индейцы называли этот фрукт так, как назвал свою группу </a:t>
            </a:r>
            <a:r>
              <a:rPr lang="ru-RU" sz="3000" dirty="0" err="1" smtClean="0"/>
              <a:t>Бари</a:t>
            </a:r>
            <a:r>
              <a:rPr lang="ru-RU" sz="3000" dirty="0" smtClean="0"/>
              <a:t> </a:t>
            </a:r>
            <a:r>
              <a:rPr lang="ru-RU" sz="3000" dirty="0" err="1" smtClean="0"/>
              <a:t>Алибасов</a:t>
            </a:r>
            <a:r>
              <a:rPr lang="ru-RU" sz="3000" dirty="0" smtClean="0"/>
              <a:t>. Как его называем мы?</a:t>
            </a:r>
          </a:p>
          <a:p>
            <a:pPr>
              <a:buNone/>
            </a:pPr>
            <a:r>
              <a:rPr lang="ru-RU" sz="3000" i="1" dirty="0" smtClean="0">
                <a:solidFill>
                  <a:srgbClr val="C00000"/>
                </a:solidFill>
              </a:rPr>
              <a:t>«</a:t>
            </a:r>
            <a:r>
              <a:rPr lang="ru-RU" sz="3000" i="1" dirty="0" err="1" smtClean="0">
                <a:solidFill>
                  <a:srgbClr val="C00000"/>
                </a:solidFill>
              </a:rPr>
              <a:t>Нана</a:t>
            </a:r>
            <a:r>
              <a:rPr lang="ru-RU" sz="3000" i="1" dirty="0" smtClean="0">
                <a:solidFill>
                  <a:srgbClr val="C00000"/>
                </a:solidFill>
              </a:rPr>
              <a:t>» - «На-на» - ананас</a:t>
            </a:r>
          </a:p>
          <a:p>
            <a:pPr>
              <a:buNone/>
            </a:pPr>
            <a:r>
              <a:rPr lang="ru-RU" sz="3000" dirty="0" smtClean="0"/>
              <a:t>5. Хвосты каких животных напоминают старинный музыкальный инструмент?</a:t>
            </a:r>
          </a:p>
          <a:p>
            <a:pPr marL="0" indent="0">
              <a:buNone/>
            </a:pPr>
            <a:r>
              <a:rPr lang="ru-RU" sz="3000" i="1" dirty="0" smtClean="0">
                <a:solidFill>
                  <a:srgbClr val="C00000"/>
                </a:solidFill>
              </a:rPr>
              <a:t>Птица лирохвост, которая способна имитировать голоса птиц и других животных. Рыба лирохвост из семейства </a:t>
            </a:r>
            <a:r>
              <a:rPr lang="ru-RU" sz="3000" i="1" dirty="0" err="1" smtClean="0">
                <a:solidFill>
                  <a:srgbClr val="C00000"/>
                </a:solidFill>
              </a:rPr>
              <a:t>карпозубообразных</a:t>
            </a:r>
            <a:r>
              <a:rPr lang="ru-RU" sz="3000" i="1" dirty="0" smtClean="0">
                <a:solidFill>
                  <a:srgbClr val="C00000"/>
                </a:solidFill>
              </a:rPr>
              <a:t>.</a:t>
            </a:r>
            <a:endParaRPr lang="ru-RU" sz="3000" i="1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ananas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43636" y="0"/>
            <a:ext cx="2428892" cy="4001354"/>
          </a:xfrm>
          <a:prstGeom prst="rect">
            <a:avLst/>
          </a:prstGeom>
        </p:spPr>
      </p:pic>
      <p:pic>
        <p:nvPicPr>
          <p:cNvPr id="5" name="Рисунок 4" descr="Pticalira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715108" y="3571876"/>
            <a:ext cx="2428892" cy="30089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6.Какой духовой музыкальный инструмент носят на голове многие животные?</a:t>
            </a:r>
          </a:p>
          <a:p>
            <a:pPr>
              <a:buNone/>
            </a:pPr>
            <a:r>
              <a:rPr lang="ru-RU" sz="4000" i="1" dirty="0" smtClean="0">
                <a:solidFill>
                  <a:srgbClr val="C00000"/>
                </a:solidFill>
              </a:rPr>
              <a:t>Рог</a:t>
            </a:r>
          </a:p>
          <a:p>
            <a:pPr>
              <a:buNone/>
            </a:pPr>
            <a:r>
              <a:rPr lang="ru-RU" sz="4000" dirty="0" smtClean="0"/>
              <a:t>7.Кто не ловится и какой орех не растет на острове Невезения?</a:t>
            </a:r>
          </a:p>
          <a:p>
            <a:pPr>
              <a:buNone/>
            </a:pPr>
            <a:r>
              <a:rPr lang="ru-RU" sz="4000" i="1" dirty="0" smtClean="0">
                <a:solidFill>
                  <a:srgbClr val="C00000"/>
                </a:solidFill>
              </a:rPr>
              <a:t>«Крокодил не ловится, не растёт кокос»</a:t>
            </a:r>
          </a:p>
        </p:txBody>
      </p:sp>
      <p:pic>
        <p:nvPicPr>
          <p:cNvPr id="4" name="Рисунок 3" descr="74535478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5074" y="1500174"/>
            <a:ext cx="2071682" cy="20716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/>
          <a:lstStyle/>
          <a:p>
            <a:pPr>
              <a:buNone/>
            </a:pPr>
            <a:r>
              <a:rPr lang="ru-RU" sz="4000" dirty="0" smtClean="0"/>
              <a:t>8.Если </a:t>
            </a:r>
            <a:r>
              <a:rPr lang="ru-RU" sz="4000" dirty="0" err="1" smtClean="0"/>
              <a:t>крокодил-дил-дил</a:t>
            </a:r>
            <a:r>
              <a:rPr lang="ru-RU" sz="4000" dirty="0" smtClean="0"/>
              <a:t> плывет, то этот зверь идёт. Кто он?</a:t>
            </a:r>
          </a:p>
          <a:p>
            <a:pPr>
              <a:buNone/>
            </a:pPr>
            <a:r>
              <a:rPr lang="ru-RU" sz="4000" i="1" dirty="0" smtClean="0">
                <a:solidFill>
                  <a:srgbClr val="C00000"/>
                </a:solidFill>
              </a:rPr>
              <a:t>Носорог-рог-рог</a:t>
            </a:r>
          </a:p>
          <a:p>
            <a:pPr>
              <a:buNone/>
            </a:pPr>
            <a:r>
              <a:rPr lang="ru-RU" sz="4000" dirty="0" smtClean="0"/>
              <a:t>9.Какой овощ звали копать в песне Антошку?</a:t>
            </a:r>
          </a:p>
          <a:p>
            <a:pPr>
              <a:buNone/>
            </a:pPr>
            <a:r>
              <a:rPr lang="ru-RU" sz="4000" i="1" dirty="0" smtClean="0">
                <a:solidFill>
                  <a:srgbClr val="C00000"/>
                </a:solidFill>
              </a:rPr>
              <a:t>Картошку</a:t>
            </a:r>
          </a:p>
          <a:p>
            <a:endParaRPr lang="ru-RU" dirty="0"/>
          </a:p>
        </p:txBody>
      </p:sp>
      <p:pic>
        <p:nvPicPr>
          <p:cNvPr id="4" name="Рисунок 3" descr="small_Дети.jpg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57884" y="4000504"/>
            <a:ext cx="2333628" cy="22986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357298"/>
            <a:ext cx="8229600" cy="3857652"/>
          </a:xfrm>
        </p:spPr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C00000"/>
                </a:solidFill>
              </a:rPr>
              <a:t>3 тур</a:t>
            </a:r>
            <a:br>
              <a:rPr lang="ru-RU" sz="8000" dirty="0" smtClean="0">
                <a:solidFill>
                  <a:srgbClr val="C00000"/>
                </a:solidFill>
              </a:rPr>
            </a:br>
            <a:r>
              <a:rPr lang="ru-RU" sz="8000" dirty="0" smtClean="0">
                <a:solidFill>
                  <a:srgbClr val="C00000"/>
                </a:solidFill>
              </a:rPr>
              <a:t>Природа нашего края</a:t>
            </a:r>
            <a:endParaRPr lang="ru-RU" sz="8000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dikie-zhivotnie-78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7950" y="4071942"/>
            <a:ext cx="2143140" cy="2335284"/>
          </a:xfrm>
          <a:prstGeom prst="rect">
            <a:avLst/>
          </a:prstGeom>
        </p:spPr>
      </p:pic>
      <p:pic>
        <p:nvPicPr>
          <p:cNvPr id="4" name="Рисунок 3" descr="dikie-zhivotnie-7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428604"/>
            <a:ext cx="3100411" cy="24775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428736"/>
            <a:ext cx="8229600" cy="591187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1. Лежит </a:t>
            </a:r>
            <a:r>
              <a:rPr lang="ru-RU" dirty="0" smtClean="0"/>
              <a:t>ковер из трав, цветов.</a:t>
            </a:r>
          </a:p>
          <a:p>
            <a:pPr algn="ctr">
              <a:buNone/>
            </a:pPr>
            <a:r>
              <a:rPr lang="ru-RU" dirty="0" smtClean="0"/>
              <a:t>Здесь просто ветрам и птицам,</a:t>
            </a:r>
          </a:p>
          <a:p>
            <a:pPr algn="ctr">
              <a:buNone/>
            </a:pPr>
            <a:r>
              <a:rPr lang="ru-RU" dirty="0" smtClean="0"/>
              <a:t> Грызунам, волкам, лисицам.</a:t>
            </a:r>
          </a:p>
          <a:p>
            <a:pPr algn="ctr">
              <a:buNone/>
            </a:pPr>
            <a:r>
              <a:rPr lang="ru-RU" dirty="0" smtClean="0"/>
              <a:t>Здесь суховеи любят петь.</a:t>
            </a:r>
          </a:p>
          <a:p>
            <a:pPr algn="ctr">
              <a:buNone/>
            </a:pPr>
            <a:r>
              <a:rPr lang="ru-RU" dirty="0" smtClean="0"/>
              <a:t>А зовется это…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                                                         </a:t>
            </a:r>
            <a:r>
              <a:rPr lang="ru-RU" i="1" dirty="0" smtClean="0">
                <a:solidFill>
                  <a:srgbClr val="C00000"/>
                </a:solidFill>
              </a:rPr>
              <a:t>Степь</a:t>
            </a:r>
            <a:endParaRPr lang="ru-RU" i="1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2bcc38969357eb5fed036adc0f33911a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3214686"/>
            <a:ext cx="1679978" cy="3238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6758006" cy="614366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000" dirty="0" smtClean="0"/>
              <a:t>2</a:t>
            </a:r>
            <a:r>
              <a:rPr lang="ru-RU" sz="4000" dirty="0" smtClean="0"/>
              <a:t>. </a:t>
            </a:r>
            <a:r>
              <a:rPr lang="ru-RU" sz="4000" dirty="0" smtClean="0"/>
              <a:t>Как называется личинка бабочки?</a:t>
            </a:r>
          </a:p>
          <a:p>
            <a:pPr>
              <a:buNone/>
            </a:pPr>
            <a:r>
              <a:rPr lang="ru-RU" sz="4000" i="1" dirty="0" smtClean="0">
                <a:solidFill>
                  <a:srgbClr val="C00000"/>
                </a:solidFill>
              </a:rPr>
              <a:t>Гусеница.</a:t>
            </a:r>
          </a:p>
          <a:p>
            <a:pPr>
              <a:buNone/>
            </a:pPr>
            <a:r>
              <a:rPr lang="ru-RU" sz="4000" dirty="0" smtClean="0"/>
              <a:t>3</a:t>
            </a:r>
            <a:r>
              <a:rPr lang="ru-RU" sz="4000" dirty="0" smtClean="0"/>
              <a:t>.Кто </a:t>
            </a:r>
            <a:r>
              <a:rPr lang="ru-RU" sz="4000" dirty="0" smtClean="0"/>
              <a:t>промежуточный хозяин печеночного сосальщика?</a:t>
            </a:r>
          </a:p>
          <a:p>
            <a:pPr>
              <a:buNone/>
            </a:pPr>
            <a:r>
              <a:rPr lang="ru-RU" sz="4000" i="1" dirty="0" smtClean="0">
                <a:solidFill>
                  <a:srgbClr val="C00000"/>
                </a:solidFill>
              </a:rPr>
              <a:t>Малый прудовик.</a:t>
            </a:r>
          </a:p>
          <a:p>
            <a:pPr>
              <a:buNone/>
            </a:pPr>
            <a:r>
              <a:rPr lang="ru-RU" sz="4000" dirty="0" smtClean="0"/>
              <a:t>4</a:t>
            </a:r>
            <a:r>
              <a:rPr lang="ru-RU" sz="4000" dirty="0" smtClean="0"/>
              <a:t>.Какие </a:t>
            </a:r>
            <a:r>
              <a:rPr lang="ru-RU" sz="4000" dirty="0" smtClean="0"/>
              <a:t>степные птицы не умеют летать?</a:t>
            </a:r>
          </a:p>
          <a:p>
            <a:pPr>
              <a:buNone/>
            </a:pPr>
            <a:r>
              <a:rPr lang="ru-RU" sz="4000" i="1" dirty="0" smtClean="0">
                <a:solidFill>
                  <a:srgbClr val="C00000"/>
                </a:solidFill>
              </a:rPr>
              <a:t>Дрофа.</a:t>
            </a:r>
            <a:endParaRPr lang="ru-RU" sz="4000" i="1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animacija-gusenica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7950" y="4357694"/>
            <a:ext cx="2628918" cy="22145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300" dirty="0" smtClean="0"/>
              <a:t>5</a:t>
            </a:r>
            <a:r>
              <a:rPr lang="ru-RU" sz="4300" dirty="0" smtClean="0"/>
              <a:t>.Самая </a:t>
            </a:r>
            <a:r>
              <a:rPr lang="ru-RU" sz="4300" dirty="0" smtClean="0"/>
              <a:t>плодородная почва в мире?</a:t>
            </a:r>
          </a:p>
          <a:p>
            <a:pPr>
              <a:buNone/>
            </a:pPr>
            <a:r>
              <a:rPr lang="ru-RU" sz="4300" i="1" dirty="0" smtClean="0">
                <a:solidFill>
                  <a:srgbClr val="C00000"/>
                </a:solidFill>
              </a:rPr>
              <a:t>Чернозём.</a:t>
            </a:r>
          </a:p>
          <a:p>
            <a:pPr>
              <a:buNone/>
            </a:pPr>
            <a:r>
              <a:rPr lang="ru-RU" sz="4300" dirty="0" smtClean="0"/>
              <a:t>6</a:t>
            </a:r>
            <a:r>
              <a:rPr lang="ru-RU" sz="4300" dirty="0" smtClean="0"/>
              <a:t>.Это </a:t>
            </a:r>
            <a:r>
              <a:rPr lang="ru-RU" sz="4300" dirty="0" smtClean="0"/>
              <a:t>животное ползёт и на себе свой дом везёт.</a:t>
            </a:r>
          </a:p>
          <a:p>
            <a:pPr>
              <a:buNone/>
            </a:pPr>
            <a:r>
              <a:rPr lang="ru-RU" sz="4300" i="1" dirty="0" smtClean="0">
                <a:solidFill>
                  <a:srgbClr val="C00000"/>
                </a:solidFill>
              </a:rPr>
              <a:t>Черепаха.</a:t>
            </a:r>
          </a:p>
          <a:p>
            <a:endParaRPr lang="ru-RU" dirty="0"/>
          </a:p>
        </p:txBody>
      </p:sp>
      <p:pic>
        <p:nvPicPr>
          <p:cNvPr id="4" name="Рисунок 3" descr="118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928662" y="4143380"/>
            <a:ext cx="2189412" cy="2214578"/>
          </a:xfrm>
          <a:prstGeom prst="rect">
            <a:avLst/>
          </a:prstGeom>
        </p:spPr>
      </p:pic>
      <p:pic>
        <p:nvPicPr>
          <p:cNvPr id="5" name="Рисунок 4" descr="166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7368" y="4786322"/>
            <a:ext cx="3272045" cy="15716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pPr>
              <a:buNone/>
            </a:pPr>
            <a:r>
              <a:rPr lang="ru-RU" sz="4000" dirty="0" smtClean="0"/>
              <a:t>7</a:t>
            </a:r>
            <a:r>
              <a:rPr lang="ru-RU" sz="4000" dirty="0" smtClean="0"/>
              <a:t>.У </a:t>
            </a:r>
            <a:r>
              <a:rPr lang="ru-RU" sz="4000" dirty="0" smtClean="0"/>
              <a:t>этого растения сочные листья и цветёт оно только ранней весной?</a:t>
            </a:r>
          </a:p>
          <a:p>
            <a:pPr>
              <a:buNone/>
            </a:pPr>
            <a:r>
              <a:rPr lang="ru-RU" sz="4000" i="1" dirty="0" smtClean="0">
                <a:solidFill>
                  <a:srgbClr val="C00000"/>
                </a:solidFill>
              </a:rPr>
              <a:t>Тюльпан.</a:t>
            </a:r>
          </a:p>
          <a:p>
            <a:pPr>
              <a:buNone/>
            </a:pPr>
            <a:r>
              <a:rPr lang="ru-RU" sz="4000" dirty="0" smtClean="0"/>
              <a:t>8</a:t>
            </a:r>
            <a:r>
              <a:rPr lang="ru-RU" sz="4000" smtClean="0"/>
              <a:t>.Это </a:t>
            </a:r>
            <a:r>
              <a:rPr lang="ru-RU" sz="4000" dirty="0" smtClean="0"/>
              <a:t>степная птица </a:t>
            </a:r>
          </a:p>
          <a:p>
            <a:pPr>
              <a:buNone/>
            </a:pPr>
            <a:r>
              <a:rPr lang="ru-RU" sz="4000" dirty="0" smtClean="0"/>
              <a:t>– хищник, она кружит высоко в небе и выслеживает добычу.</a:t>
            </a:r>
          </a:p>
          <a:p>
            <a:pPr>
              <a:buNone/>
            </a:pPr>
            <a:r>
              <a:rPr lang="ru-RU" sz="4000" i="1" dirty="0" smtClean="0">
                <a:solidFill>
                  <a:srgbClr val="C00000"/>
                </a:solidFill>
              </a:rPr>
              <a:t>Степной орёл.</a:t>
            </a:r>
          </a:p>
          <a:p>
            <a:endParaRPr lang="ru-RU" dirty="0"/>
          </a:p>
        </p:txBody>
      </p:sp>
      <p:pic>
        <p:nvPicPr>
          <p:cNvPr id="4" name="Рисунок 3" descr="raztulp010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7884" y="1439662"/>
            <a:ext cx="2214561" cy="2327460"/>
          </a:xfrm>
          <a:prstGeom prst="rect">
            <a:avLst/>
          </a:prstGeom>
        </p:spPr>
      </p:pic>
      <p:pic>
        <p:nvPicPr>
          <p:cNvPr id="5" name="Рисунок 4" descr="191437696.jpg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7950" y="4429132"/>
            <a:ext cx="2357454" cy="20955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8686800" cy="4725998"/>
          </a:xfrm>
        </p:spPr>
        <p:txBody>
          <a:bodyPr>
            <a:noAutofit/>
          </a:bodyPr>
          <a:lstStyle/>
          <a:p>
            <a:r>
              <a:rPr lang="ru-RU" sz="10000" dirty="0" smtClean="0">
                <a:solidFill>
                  <a:srgbClr val="C00000"/>
                </a:solidFill>
              </a:rPr>
              <a:t>Ура победителям!!!</a:t>
            </a:r>
            <a:endParaRPr lang="ru-RU" sz="10000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1fee7cb6bed1e97526e4775d3941895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4678" y="4714884"/>
            <a:ext cx="2643206" cy="1776581"/>
          </a:xfrm>
          <a:prstGeom prst="rect">
            <a:avLst/>
          </a:prstGeom>
        </p:spPr>
      </p:pic>
      <p:pic>
        <p:nvPicPr>
          <p:cNvPr id="4" name="Рисунок 3" descr="28085975.jpg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4706525"/>
            <a:ext cx="1857388" cy="2151475"/>
          </a:xfrm>
          <a:prstGeom prst="rect">
            <a:avLst/>
          </a:prstGeom>
        </p:spPr>
      </p:pic>
      <p:pic>
        <p:nvPicPr>
          <p:cNvPr id="5" name="Рисунок 4" descr="87399959.jpg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6578" y="571480"/>
            <a:ext cx="2071702" cy="2071702"/>
          </a:xfrm>
          <a:prstGeom prst="rect">
            <a:avLst/>
          </a:prstGeom>
        </p:spPr>
      </p:pic>
      <p:pic>
        <p:nvPicPr>
          <p:cNvPr id="6" name="Рисунок 5" descr="193209582.jpg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034" y="714356"/>
            <a:ext cx="1785950" cy="1785950"/>
          </a:xfrm>
          <a:prstGeom prst="rect">
            <a:avLst/>
          </a:prstGeom>
        </p:spPr>
      </p:pic>
      <p:pic>
        <p:nvPicPr>
          <p:cNvPr id="7" name="Рисунок 6" descr="642141357.jpg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43306" y="0"/>
            <a:ext cx="1571636" cy="1554737"/>
          </a:xfrm>
          <a:prstGeom prst="rect">
            <a:avLst/>
          </a:prstGeom>
        </p:spPr>
      </p:pic>
      <p:pic>
        <p:nvPicPr>
          <p:cNvPr id="8" name="Рисунок 7" descr="805722513.jpg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57818" y="500042"/>
            <a:ext cx="1428760" cy="1500712"/>
          </a:xfrm>
          <a:prstGeom prst="rect">
            <a:avLst/>
          </a:prstGeom>
        </p:spPr>
      </p:pic>
      <p:pic>
        <p:nvPicPr>
          <p:cNvPr id="10" name="Рисунок 9" descr="0_186c0_856b2bc8_orig.jpg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43702" y="3857625"/>
            <a:ext cx="2066925" cy="30003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11750"/>
          </a:xfrm>
        </p:spPr>
        <p:txBody>
          <a:bodyPr>
            <a:normAutofit/>
          </a:bodyPr>
          <a:lstStyle/>
          <a:p>
            <a:r>
              <a:rPr lang="ru-RU" sz="8000" dirty="0" smtClean="0">
                <a:solidFill>
                  <a:srgbClr val="C00000"/>
                </a:solidFill>
              </a:rPr>
              <a:t>1 тур</a:t>
            </a:r>
            <a:br>
              <a:rPr lang="ru-RU" sz="8000" dirty="0" smtClean="0">
                <a:solidFill>
                  <a:srgbClr val="C00000"/>
                </a:solidFill>
              </a:rPr>
            </a:br>
            <a:r>
              <a:rPr lang="ru-RU" sz="8000" dirty="0" smtClean="0">
                <a:solidFill>
                  <a:srgbClr val="C00000"/>
                </a:solidFill>
              </a:rPr>
              <a:t>Верю, не верю </a:t>
            </a:r>
            <a:endParaRPr lang="ru-RU" sz="8000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dikie-zhivotnie-89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3438" y="4429132"/>
            <a:ext cx="3643318" cy="18702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1. У древних греков крокодил назывался «водяной лошадью»?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i="1" dirty="0" smtClean="0">
                <a:solidFill>
                  <a:srgbClr val="C00000"/>
                </a:solidFill>
              </a:rPr>
              <a:t>Нет. «Водяная лошадь» - это бегемот.</a:t>
            </a:r>
          </a:p>
          <a:p>
            <a:pPr>
              <a:buNone/>
            </a:pPr>
            <a:r>
              <a:rPr lang="ru-RU" dirty="0" smtClean="0"/>
              <a:t>2. Китай  -  единственная страна, где растут </a:t>
            </a:r>
            <a:r>
              <a:rPr lang="ru-RU" dirty="0" err="1" smtClean="0"/>
              <a:t>голубые</a:t>
            </a:r>
            <a:r>
              <a:rPr lang="ru-RU" dirty="0" smtClean="0"/>
              <a:t> розы?</a:t>
            </a:r>
          </a:p>
          <a:p>
            <a:pPr>
              <a:buNone/>
            </a:pPr>
            <a:r>
              <a:rPr lang="ru-RU" i="1" dirty="0" smtClean="0">
                <a:solidFill>
                  <a:srgbClr val="C00000"/>
                </a:solidFill>
              </a:rPr>
              <a:t>Нет, таких роз вообще не существует в природе.</a:t>
            </a:r>
            <a:endParaRPr lang="ru-RU" i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Program Files\Microsoft Office\MEDIA\CAGCAT10\j0281904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4143380"/>
            <a:ext cx="2286016" cy="2161179"/>
          </a:xfrm>
          <a:prstGeom prst="rect">
            <a:avLst/>
          </a:prstGeom>
          <a:noFill/>
        </p:spPr>
      </p:pic>
      <p:pic>
        <p:nvPicPr>
          <p:cNvPr id="4" name="Рисунок 3" descr="392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42910" y="4500570"/>
            <a:ext cx="3071834" cy="25598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6615130" cy="584043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000" dirty="0" smtClean="0"/>
              <a:t>3. В Калифорнии «генерал </a:t>
            </a:r>
            <a:r>
              <a:rPr lang="ru-RU" sz="4000" dirty="0" err="1" smtClean="0"/>
              <a:t>Шерман</a:t>
            </a:r>
            <a:r>
              <a:rPr lang="ru-RU" sz="4000" dirty="0" smtClean="0"/>
              <a:t>» прожил целых 200 лет?</a:t>
            </a:r>
          </a:p>
          <a:p>
            <a:pPr>
              <a:buNone/>
            </a:pPr>
            <a:r>
              <a:rPr lang="ru-RU" sz="4000" i="1" dirty="0" smtClean="0">
                <a:solidFill>
                  <a:srgbClr val="C00000"/>
                </a:solidFill>
              </a:rPr>
              <a:t>Нет. Речь идет о секвойе, которой дали такое «имя» - ей было 2000 лет.</a:t>
            </a:r>
          </a:p>
          <a:p>
            <a:pPr>
              <a:buNone/>
            </a:pPr>
            <a:r>
              <a:rPr lang="ru-RU" sz="4000" dirty="0" smtClean="0"/>
              <a:t>4. В Африке живут мухи-людоеды?</a:t>
            </a:r>
          </a:p>
          <a:p>
            <a:pPr>
              <a:buNone/>
            </a:pPr>
            <a:r>
              <a:rPr lang="ru-RU" sz="4000" i="1" dirty="0" smtClean="0">
                <a:solidFill>
                  <a:srgbClr val="C00000"/>
                </a:solidFill>
              </a:rPr>
              <a:t>Да (муха тумбу)</a:t>
            </a:r>
          </a:p>
        </p:txBody>
      </p:sp>
      <p:pic>
        <p:nvPicPr>
          <p:cNvPr id="4" name="Рисунок 3" descr="927234285.jpg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12" y="785794"/>
            <a:ext cx="2535776" cy="2214578"/>
          </a:xfrm>
          <a:prstGeom prst="rect">
            <a:avLst/>
          </a:prstGeom>
        </p:spPr>
      </p:pic>
      <p:pic>
        <p:nvPicPr>
          <p:cNvPr id="5" name="Рисунок 4" descr="683280398.jpg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00826" y="4357694"/>
            <a:ext cx="2000264" cy="15843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71480"/>
            <a:ext cx="8229600" cy="56975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500" dirty="0" smtClean="0"/>
              <a:t>5. Фазан – это та же курица?</a:t>
            </a:r>
          </a:p>
          <a:p>
            <a:pPr>
              <a:buNone/>
            </a:pPr>
            <a:r>
              <a:rPr lang="ru-RU" sz="4500" i="1" dirty="0" smtClean="0">
                <a:solidFill>
                  <a:srgbClr val="C00000"/>
                </a:solidFill>
              </a:rPr>
              <a:t>Да. Он из этого же семейства.</a:t>
            </a:r>
          </a:p>
          <a:p>
            <a:pPr>
              <a:buNone/>
            </a:pPr>
            <a:r>
              <a:rPr lang="ru-RU" sz="4500" dirty="0" smtClean="0"/>
              <a:t>6. Сороконожка и тарантул являются ядовитыми насекомыми?</a:t>
            </a:r>
          </a:p>
          <a:p>
            <a:pPr>
              <a:buNone/>
            </a:pPr>
            <a:r>
              <a:rPr lang="ru-RU" sz="4500" i="1" dirty="0" smtClean="0">
                <a:solidFill>
                  <a:srgbClr val="C00000"/>
                </a:solidFill>
              </a:rPr>
              <a:t>Нет.</a:t>
            </a:r>
          </a:p>
        </p:txBody>
      </p:sp>
      <p:pic>
        <p:nvPicPr>
          <p:cNvPr id="4" name="Рисунок 3" descr="images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04" y="3929066"/>
            <a:ext cx="3500462" cy="2329398"/>
          </a:xfrm>
          <a:prstGeom prst="rect">
            <a:avLst/>
          </a:prstGeom>
          <a:ln w="38100" cap="sq">
            <a:solidFill>
              <a:schemeClr val="tx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00042"/>
            <a:ext cx="8072494" cy="5697559"/>
          </a:xfrm>
        </p:spPr>
        <p:txBody>
          <a:bodyPr/>
          <a:lstStyle/>
          <a:p>
            <a:pPr>
              <a:buNone/>
            </a:pPr>
            <a:r>
              <a:rPr lang="ru-RU" sz="4000" dirty="0" smtClean="0"/>
              <a:t>7. Женское сердце бьется чаще мужского?</a:t>
            </a:r>
          </a:p>
          <a:p>
            <a:pPr>
              <a:buNone/>
            </a:pPr>
            <a:r>
              <a:rPr lang="ru-RU" sz="4000" i="1" dirty="0" smtClean="0">
                <a:solidFill>
                  <a:srgbClr val="C00000"/>
                </a:solidFill>
              </a:rPr>
              <a:t>Да.</a:t>
            </a:r>
          </a:p>
          <a:p>
            <a:pPr>
              <a:buNone/>
            </a:pPr>
            <a:r>
              <a:rPr lang="ru-RU" sz="4000" dirty="0" smtClean="0"/>
              <a:t>8. Раки зимуют в норах под водой, впадая в спячку?</a:t>
            </a:r>
          </a:p>
          <a:p>
            <a:pPr>
              <a:buNone/>
            </a:pPr>
            <a:r>
              <a:rPr lang="ru-RU" sz="4000" i="1" dirty="0" smtClean="0">
                <a:solidFill>
                  <a:srgbClr val="C00000"/>
                </a:solidFill>
              </a:rPr>
              <a:t>Нет. Раки и зимой</a:t>
            </a:r>
          </a:p>
          <a:p>
            <a:pPr>
              <a:buNone/>
            </a:pPr>
            <a:r>
              <a:rPr lang="ru-RU" sz="4000" i="1" dirty="0" smtClean="0">
                <a:solidFill>
                  <a:srgbClr val="C00000"/>
                </a:solidFill>
              </a:rPr>
              <a:t> активны.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79904696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752" y="928670"/>
            <a:ext cx="2800370" cy="2000264"/>
          </a:xfrm>
          <a:prstGeom prst="rect">
            <a:avLst/>
          </a:prstGeom>
        </p:spPr>
      </p:pic>
      <p:pic>
        <p:nvPicPr>
          <p:cNvPr id="5" name="Рисунок 4" descr="item_2823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14810" y="3286124"/>
            <a:ext cx="4762500" cy="3314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28604"/>
            <a:ext cx="8229600" cy="55721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9. У змеи ребра могут выполнять роль каркаса крыльев?</a:t>
            </a:r>
          </a:p>
          <a:p>
            <a:pPr>
              <a:buNone/>
            </a:pPr>
            <a:r>
              <a:rPr lang="ru-RU" sz="4000" i="1" dirty="0" smtClean="0">
                <a:solidFill>
                  <a:srgbClr val="C00000"/>
                </a:solidFill>
              </a:rPr>
              <a:t>Нет. Это может быть у ящерицы-дракона.</a:t>
            </a:r>
          </a:p>
          <a:p>
            <a:pPr>
              <a:buNone/>
            </a:pPr>
            <a:r>
              <a:rPr lang="ru-RU" sz="4000" dirty="0" smtClean="0"/>
              <a:t>10. Пингвины не умеют прыгать, они только ходят вперевалку?</a:t>
            </a:r>
          </a:p>
          <a:p>
            <a:pPr>
              <a:buNone/>
            </a:pPr>
            <a:r>
              <a:rPr lang="ru-RU" sz="3900" i="1" dirty="0" smtClean="0">
                <a:solidFill>
                  <a:srgbClr val="C00000"/>
                </a:solidFill>
              </a:rPr>
              <a:t>Нет. Прыгают в воздух </a:t>
            </a:r>
          </a:p>
          <a:p>
            <a:pPr>
              <a:buNone/>
            </a:pPr>
            <a:r>
              <a:rPr lang="ru-RU" sz="3900" i="1" dirty="0" smtClean="0">
                <a:solidFill>
                  <a:srgbClr val="C00000"/>
                </a:solidFill>
              </a:rPr>
              <a:t>на высоту до 2 метров</a:t>
            </a:r>
            <a:r>
              <a:rPr lang="ru-RU" sz="4000" i="1" dirty="0" smtClean="0">
                <a:solidFill>
                  <a:srgbClr val="C00000"/>
                </a:solidFill>
              </a:rPr>
              <a:t>!</a:t>
            </a:r>
          </a:p>
          <a:p>
            <a:endParaRPr lang="ru-RU" dirty="0"/>
          </a:p>
        </p:txBody>
      </p:sp>
      <p:pic>
        <p:nvPicPr>
          <p:cNvPr id="4" name="Рисунок 3" descr="146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7950" y="785794"/>
            <a:ext cx="2071702" cy="1138836"/>
          </a:xfrm>
          <a:prstGeom prst="rect">
            <a:avLst/>
          </a:prstGeom>
        </p:spPr>
      </p:pic>
      <p:pic>
        <p:nvPicPr>
          <p:cNvPr id="5" name="Рисунок 4" descr="pen_jumpin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7884" y="4429132"/>
            <a:ext cx="3068626" cy="2233232"/>
          </a:xfrm>
          <a:prstGeom prst="rect">
            <a:avLst/>
          </a:prstGeom>
          <a:ln w="38100" cap="sq">
            <a:solidFill>
              <a:schemeClr val="tx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14356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4000" dirty="0" smtClean="0"/>
              <a:t>11. У москитов есть зубы?</a:t>
            </a:r>
          </a:p>
          <a:p>
            <a:pPr>
              <a:buNone/>
            </a:pPr>
            <a:r>
              <a:rPr lang="ru-RU" sz="4000" i="1" dirty="0" smtClean="0">
                <a:solidFill>
                  <a:srgbClr val="C00000"/>
                </a:solidFill>
              </a:rPr>
              <a:t>Да.</a:t>
            </a:r>
          </a:p>
          <a:p>
            <a:pPr>
              <a:buNone/>
            </a:pPr>
            <a:r>
              <a:rPr lang="ru-RU" sz="4000" dirty="0" smtClean="0"/>
              <a:t>12. Человек смеется в среднем 5 раз в день.</a:t>
            </a:r>
          </a:p>
          <a:p>
            <a:pPr>
              <a:buNone/>
            </a:pPr>
            <a:r>
              <a:rPr lang="ru-RU" sz="4000" i="1" dirty="0" smtClean="0">
                <a:solidFill>
                  <a:srgbClr val="C00000"/>
                </a:solidFill>
              </a:rPr>
              <a:t>Нет, в среднем 15 раз!</a:t>
            </a:r>
          </a:p>
          <a:p>
            <a:endParaRPr lang="ru-RU" dirty="0"/>
          </a:p>
        </p:txBody>
      </p:sp>
      <p:pic>
        <p:nvPicPr>
          <p:cNvPr id="4" name="Рисунок 3" descr="анимационные картинки_fotofeat.blogspot.com_0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3636" y="3357562"/>
            <a:ext cx="2415440" cy="29289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71480"/>
            <a:ext cx="8229600" cy="5440378"/>
          </a:xfrm>
        </p:spPr>
        <p:txBody>
          <a:bodyPr>
            <a:normAutofit/>
          </a:bodyPr>
          <a:lstStyle/>
          <a:p>
            <a:r>
              <a:rPr lang="ru-RU" sz="8000" dirty="0" smtClean="0">
                <a:solidFill>
                  <a:srgbClr val="C00000"/>
                </a:solidFill>
              </a:rPr>
              <a:t>2 тур</a:t>
            </a:r>
            <a:br>
              <a:rPr lang="ru-RU" sz="8000" dirty="0" smtClean="0">
                <a:solidFill>
                  <a:srgbClr val="C00000"/>
                </a:solidFill>
              </a:rPr>
            </a:br>
            <a:r>
              <a:rPr lang="ru-RU" sz="8000" dirty="0" smtClean="0">
                <a:solidFill>
                  <a:srgbClr val="C00000"/>
                </a:solidFill>
              </a:rPr>
              <a:t>Музыкальные вопросы.</a:t>
            </a:r>
            <a:r>
              <a:rPr lang="ru-RU" sz="8000" dirty="0" smtClean="0"/>
              <a:t/>
            </a:r>
            <a:br>
              <a:rPr lang="ru-RU" sz="8000" dirty="0" smtClean="0"/>
            </a:br>
            <a:endParaRPr lang="ru-RU" sz="8000" dirty="0"/>
          </a:p>
        </p:txBody>
      </p:sp>
      <p:pic>
        <p:nvPicPr>
          <p:cNvPr id="3" name="Рисунок 2" descr="f4552f167c7d2a83af7e2e889c0ef01e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9058" y="357166"/>
            <a:ext cx="1533525" cy="762000"/>
          </a:xfrm>
          <a:prstGeom prst="rect">
            <a:avLst/>
          </a:prstGeom>
        </p:spPr>
      </p:pic>
      <p:pic>
        <p:nvPicPr>
          <p:cNvPr id="5" name="Рисунок 4" descr="domashnie-zhivotnie-110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3357562"/>
            <a:ext cx="2495550" cy="3095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</TotalTime>
  <Words>487</Words>
  <PresentationFormat>Экран (4:3)</PresentationFormat>
  <Paragraphs>71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Викторина</vt:lpstr>
      <vt:lpstr>1 тур Верю, не верю </vt:lpstr>
      <vt:lpstr>Слайд 3</vt:lpstr>
      <vt:lpstr>Слайд 4</vt:lpstr>
      <vt:lpstr>Слайд 5</vt:lpstr>
      <vt:lpstr>Слайд 6</vt:lpstr>
      <vt:lpstr>Слайд 7</vt:lpstr>
      <vt:lpstr>Слайд 8</vt:lpstr>
      <vt:lpstr>2 тур Музыкальные вопросы. </vt:lpstr>
      <vt:lpstr>Слайд 10</vt:lpstr>
      <vt:lpstr>Слайд 11</vt:lpstr>
      <vt:lpstr>Слайд 12</vt:lpstr>
      <vt:lpstr>Слайд 13</vt:lpstr>
      <vt:lpstr>3 тур Природа нашего края</vt:lpstr>
      <vt:lpstr>Слайд 15</vt:lpstr>
      <vt:lpstr>Слайд 16</vt:lpstr>
      <vt:lpstr>Слайд 17</vt:lpstr>
      <vt:lpstr>Слайд 18</vt:lpstr>
      <vt:lpstr>Ура победителям!!!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по биологии.</dc:title>
  <cp:lastModifiedBy>Byologiya</cp:lastModifiedBy>
  <cp:revision>41</cp:revision>
  <dcterms:modified xsi:type="dcterms:W3CDTF">2013-03-05T09:36:40Z</dcterms:modified>
</cp:coreProperties>
</file>