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56" r:id="rId2"/>
    <p:sldId id="264" r:id="rId3"/>
    <p:sldId id="274" r:id="rId4"/>
    <p:sldId id="275" r:id="rId5"/>
    <p:sldId id="260" r:id="rId6"/>
    <p:sldId id="257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59" r:id="rId18"/>
    <p:sldId id="261" r:id="rId19"/>
    <p:sldId id="262" r:id="rId20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24DA44-1811-43D9-B0EC-BBE7663B577D}" type="doc">
      <dgm:prSet loTypeId="urn:microsoft.com/office/officeart/2005/8/layout/chevron2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18767CB-D715-4EE0-9971-77475604E17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 Narrow" pitchFamily="34" charset="0"/>
            </a:rPr>
            <a:t>1 шаг</a:t>
          </a:r>
          <a:endParaRPr lang="ru-RU" sz="2000" b="1" dirty="0">
            <a:solidFill>
              <a:schemeClr val="tx1"/>
            </a:solidFill>
            <a:latin typeface="Arial Narrow" pitchFamily="34" charset="0"/>
          </a:endParaRPr>
        </a:p>
      </dgm:t>
    </dgm:pt>
    <dgm:pt modelId="{7D8A289E-6278-4C8E-B4DC-EBE6B314FB1C}" type="parTrans" cxnId="{AFDEE6B6-7A9A-4106-94CB-BC181063434A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AD5393C8-DCCC-4BA4-9537-06336F81D12E}" type="sibTrans" cxnId="{AFDEE6B6-7A9A-4106-94CB-BC181063434A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B5AF1202-779D-48AC-9FDC-69EA498D2012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 Narrow" pitchFamily="34" charset="0"/>
            </a:rPr>
            <a:t>2 шаг</a:t>
          </a:r>
          <a:endParaRPr lang="ru-RU" sz="2000" b="1" dirty="0">
            <a:solidFill>
              <a:schemeClr val="tx1"/>
            </a:solidFill>
            <a:latin typeface="Arial Narrow" pitchFamily="34" charset="0"/>
          </a:endParaRPr>
        </a:p>
      </dgm:t>
    </dgm:pt>
    <dgm:pt modelId="{B2C3887B-51C0-46E8-8CCA-DD0F84148FEF}" type="parTrans" cxnId="{46206B13-A123-46F1-AFF6-A2802A231303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A2DFFB7B-9B95-475C-BCBA-C15AD0DB413C}" type="sibTrans" cxnId="{46206B13-A123-46F1-AFF6-A2802A231303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31E33FA9-B34D-4CC7-8B84-01FDFB74755C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 Narrow" pitchFamily="34" charset="0"/>
            </a:rPr>
            <a:t>3 шаг</a:t>
          </a:r>
          <a:endParaRPr lang="ru-RU" sz="2000" b="1" dirty="0">
            <a:solidFill>
              <a:schemeClr val="tx1"/>
            </a:solidFill>
            <a:latin typeface="Arial Narrow" pitchFamily="34" charset="0"/>
          </a:endParaRPr>
        </a:p>
      </dgm:t>
    </dgm:pt>
    <dgm:pt modelId="{6DB2A60D-BB3A-4043-8D93-B79D8E53A57E}" type="parTrans" cxnId="{DA67CDD5-F0C0-4233-BF43-33B61628C9CB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EE461547-46EA-4011-BEC1-D52C675C8881}" type="sibTrans" cxnId="{DA67CDD5-F0C0-4233-BF43-33B61628C9CB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88CD754E-9448-404F-A2AE-316304B1239A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 Narrow" pitchFamily="34" charset="0"/>
            </a:rPr>
            <a:t>4 шаг</a:t>
          </a:r>
          <a:endParaRPr lang="ru-RU" sz="2000" b="1" dirty="0">
            <a:solidFill>
              <a:schemeClr val="tx1"/>
            </a:solidFill>
            <a:latin typeface="Arial Narrow" pitchFamily="34" charset="0"/>
          </a:endParaRPr>
        </a:p>
      </dgm:t>
    </dgm:pt>
    <dgm:pt modelId="{DF16B298-38D1-43ED-9BEC-8C92F52A5797}" type="parTrans" cxnId="{72F0F065-F485-4782-8B34-B8CB1561BF48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B078F0EA-D0F9-4AC8-AFB6-2B8FEB149907}" type="sibTrans" cxnId="{72F0F065-F485-4782-8B34-B8CB1561BF48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6CC02883-5356-44B8-A06A-8919E34BA9F4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 Narrow" pitchFamily="34" charset="0"/>
            </a:rPr>
            <a:t>5 шаг</a:t>
          </a:r>
          <a:endParaRPr lang="ru-RU" sz="2000" b="1" dirty="0">
            <a:solidFill>
              <a:schemeClr val="tx1"/>
            </a:solidFill>
            <a:latin typeface="Arial Narrow" pitchFamily="34" charset="0"/>
          </a:endParaRPr>
        </a:p>
      </dgm:t>
    </dgm:pt>
    <dgm:pt modelId="{E3594FAD-E27A-4CFE-8E55-AE6493C3CDE2}" type="parTrans" cxnId="{19FA4D1C-ADFC-416C-9029-FB21F5C4C394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80B25853-B45A-4529-B671-4AFCC21803B8}" type="sibTrans" cxnId="{19FA4D1C-ADFC-416C-9029-FB21F5C4C394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68F9D083-8010-4160-9005-DD47F2C150A3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 Narrow" pitchFamily="34" charset="0"/>
            </a:rPr>
            <a:t>6 шаг</a:t>
          </a:r>
          <a:endParaRPr lang="ru-RU" sz="2000" b="1" dirty="0">
            <a:solidFill>
              <a:schemeClr val="tx1"/>
            </a:solidFill>
            <a:latin typeface="Arial Narrow" pitchFamily="34" charset="0"/>
          </a:endParaRPr>
        </a:p>
      </dgm:t>
    </dgm:pt>
    <dgm:pt modelId="{4FA828FE-83C6-40A7-B814-24AC268BC7BC}" type="parTrans" cxnId="{218AE427-9936-4091-B305-AD0D43D3AD63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28031441-1E82-4C4B-8FB2-6CE7687E420E}" type="sibTrans" cxnId="{218AE427-9936-4091-B305-AD0D43D3AD63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2384D339-797A-47A5-8D80-742DB6FE5850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 Narrow" pitchFamily="34" charset="0"/>
            </a:rPr>
            <a:t>7 шаг</a:t>
          </a:r>
          <a:endParaRPr lang="ru-RU" sz="2000" b="1" dirty="0">
            <a:solidFill>
              <a:schemeClr val="tx1"/>
            </a:solidFill>
            <a:latin typeface="Arial Narrow" pitchFamily="34" charset="0"/>
          </a:endParaRPr>
        </a:p>
      </dgm:t>
    </dgm:pt>
    <dgm:pt modelId="{56A49FE0-D73E-4AD4-B800-40ACEE6B75C6}" type="parTrans" cxnId="{AF198065-EDCE-4940-86A5-5EB713306B13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766232CA-DE01-4A34-88B3-F984FAB268FE}" type="sibTrans" cxnId="{AF198065-EDCE-4940-86A5-5EB713306B13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6E17D406-2A01-4B03-A15B-8CF52A3664B9}">
      <dgm:prSet phldrT="[Текст]" custT="1"/>
      <dgm:spPr/>
      <dgm:t>
        <a:bodyPr/>
        <a:lstStyle/>
        <a:p>
          <a:r>
            <a:rPr lang="ru-RU" sz="2000" b="0" dirty="0" smtClean="0">
              <a:solidFill>
                <a:schemeClr val="tx1"/>
              </a:solidFill>
              <a:latin typeface="Arial Narrow" pitchFamily="34" charset="0"/>
            </a:rPr>
            <a:t>Сформулируйте одну конкретную проблему и запишите ее.</a:t>
          </a:r>
          <a:endParaRPr lang="ru-RU" sz="2000" b="0" dirty="0">
            <a:solidFill>
              <a:schemeClr val="tx1"/>
            </a:solidFill>
            <a:latin typeface="Arial Narrow" pitchFamily="34" charset="0"/>
          </a:endParaRPr>
        </a:p>
      </dgm:t>
    </dgm:pt>
    <dgm:pt modelId="{08BE5C49-102C-4382-BED2-3AF69E892E57}" type="parTrans" cxnId="{C38D9E0D-9502-4F97-9EAD-DC531C2312D7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934F5A69-F2A1-4AA5-91EA-30A1D866C61F}" type="sibTrans" cxnId="{C38D9E0D-9502-4F97-9EAD-DC531C2312D7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EB4D7F84-8AD3-4C4E-B5D9-A2C7A307CD3D}">
      <dgm:prSet custT="1"/>
      <dgm:spPr/>
      <dgm:t>
        <a:bodyPr/>
        <a:lstStyle/>
        <a:p>
          <a:r>
            <a:rPr lang="ru-RU" sz="2000" b="0" dirty="0" smtClean="0">
              <a:solidFill>
                <a:schemeClr val="tx1"/>
              </a:solidFill>
              <a:latin typeface="Arial Narrow" pitchFamily="34" charset="0"/>
            </a:rPr>
            <a:t>Выявите и запишите основные причины ее возникновения (причины формулируются со словом «не» и «нет»)</a:t>
          </a:r>
          <a:endParaRPr lang="ru-RU" sz="2000" b="0" dirty="0">
            <a:solidFill>
              <a:schemeClr val="tx1"/>
            </a:solidFill>
            <a:latin typeface="Arial Narrow" pitchFamily="34" charset="0"/>
          </a:endParaRPr>
        </a:p>
      </dgm:t>
    </dgm:pt>
    <dgm:pt modelId="{5F014998-A6C6-4498-BCD5-6B16DBADB223}" type="parTrans" cxnId="{B0B1D7EF-D475-4E08-BF11-3F4D97EE59AA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3ADD1831-AC94-4CCB-862B-AF5524C7D515}" type="sibTrans" cxnId="{B0B1D7EF-D475-4E08-BF11-3F4D97EE59AA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C48FB1BA-77C3-4587-AFF6-4B67464C0054}">
      <dgm:prSet custT="1"/>
      <dgm:spPr/>
      <dgm:t>
        <a:bodyPr/>
        <a:lstStyle/>
        <a:p>
          <a:r>
            <a:rPr lang="ru-RU" sz="2000" b="0" dirty="0" smtClean="0">
              <a:solidFill>
                <a:schemeClr val="tx1"/>
              </a:solidFill>
              <a:latin typeface="Arial Narrow" pitchFamily="34" charset="0"/>
            </a:rPr>
            <a:t>Проблема переформулируется в цель.</a:t>
          </a:r>
          <a:endParaRPr lang="ru-RU" sz="2000" b="0" dirty="0">
            <a:solidFill>
              <a:schemeClr val="tx1"/>
            </a:solidFill>
            <a:latin typeface="Arial Narrow" pitchFamily="34" charset="0"/>
          </a:endParaRPr>
        </a:p>
      </dgm:t>
    </dgm:pt>
    <dgm:pt modelId="{C96AA4D9-AEA0-4B66-B334-19FCBA30E871}" type="parTrans" cxnId="{3CD560B0-7098-4B49-8A75-04920D2BA6D0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225CA420-513E-494F-A803-ABE2F1EB91DB}" type="sibTrans" cxnId="{3CD560B0-7098-4B49-8A75-04920D2BA6D0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F5209486-0543-4232-BD59-0E802E95ACC0}">
      <dgm:prSet custT="1"/>
      <dgm:spPr/>
      <dgm:t>
        <a:bodyPr/>
        <a:lstStyle/>
        <a:p>
          <a:r>
            <a:rPr lang="ru-RU" sz="2000" b="0" dirty="0" smtClean="0">
              <a:solidFill>
                <a:schemeClr val="tx1"/>
              </a:solidFill>
              <a:latin typeface="Arial Narrow" pitchFamily="34" charset="0"/>
            </a:rPr>
            <a:t>Причины становятся задачами.</a:t>
          </a:r>
          <a:endParaRPr lang="ru-RU" sz="2000" b="0" dirty="0">
            <a:solidFill>
              <a:schemeClr val="tx1"/>
            </a:solidFill>
            <a:latin typeface="Arial Narrow" pitchFamily="34" charset="0"/>
          </a:endParaRPr>
        </a:p>
      </dgm:t>
    </dgm:pt>
    <dgm:pt modelId="{4219BE56-919B-4DB5-A0D5-F8B6DF24AE1C}" type="parTrans" cxnId="{F2F8ADD5-1F02-46B8-9D8E-C19210F86450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1B014F0A-2249-45C3-AD1C-F820D22DD8C6}" type="sibTrans" cxnId="{F2F8ADD5-1F02-46B8-9D8E-C19210F86450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2C41C99E-4BD9-4D96-AF10-B770E15ED2CB}">
      <dgm:prSet custT="1"/>
      <dgm:spPr/>
      <dgm:t>
        <a:bodyPr/>
        <a:lstStyle/>
        <a:p>
          <a:r>
            <a:rPr lang="ru-RU" sz="2000" b="0" dirty="0" smtClean="0">
              <a:solidFill>
                <a:schemeClr val="tx1"/>
              </a:solidFill>
              <a:latin typeface="Arial Narrow" pitchFamily="34" charset="0"/>
            </a:rPr>
            <a:t>Для каждой задачи определяется комплекс мероприятий – шагов по их достижению. Для каждого шага определяются ответственные, которые подбирают команду для реализации мероприятий.</a:t>
          </a:r>
          <a:endParaRPr lang="ru-RU" sz="2000" b="0" dirty="0">
            <a:solidFill>
              <a:schemeClr val="tx1"/>
            </a:solidFill>
            <a:latin typeface="Arial Narrow" pitchFamily="34" charset="0"/>
          </a:endParaRPr>
        </a:p>
      </dgm:t>
    </dgm:pt>
    <dgm:pt modelId="{F8E899AC-F0BF-40B6-B0A7-D8B9EC163241}" type="parTrans" cxnId="{4B200084-7251-4C2B-8A8E-01F56D2D5967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CE0A9DBD-8A74-4538-8191-64F24D85F8EE}" type="sibTrans" cxnId="{4B200084-7251-4C2B-8A8E-01F56D2D5967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98CC5AF4-E8AC-45E5-82F5-54C59296A430}">
      <dgm:prSet custT="1"/>
      <dgm:spPr/>
      <dgm:t>
        <a:bodyPr/>
        <a:lstStyle/>
        <a:p>
          <a:r>
            <a:rPr lang="ru-RU" sz="2000" b="0" dirty="0" smtClean="0">
              <a:solidFill>
                <a:schemeClr val="tx1"/>
              </a:solidFill>
              <a:latin typeface="Arial Narrow" pitchFamily="34" charset="0"/>
            </a:rPr>
            <a:t>Ответственные определяют необходимые материальные ресурсы и время для выполнения мероприятий.</a:t>
          </a:r>
          <a:endParaRPr lang="ru-RU" sz="2000" b="0" dirty="0">
            <a:solidFill>
              <a:schemeClr val="tx1"/>
            </a:solidFill>
            <a:latin typeface="Arial Narrow" pitchFamily="34" charset="0"/>
          </a:endParaRPr>
        </a:p>
      </dgm:t>
    </dgm:pt>
    <dgm:pt modelId="{05D56241-FE8E-42CD-B30A-CD970271C412}" type="parTrans" cxnId="{484FD2A0-A338-4E93-82D6-B0F750B78D18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D292CD2D-56D2-4936-B908-F6C3970F3675}" type="sibTrans" cxnId="{484FD2A0-A338-4E93-82D6-B0F750B78D18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13793FFC-CA3E-493B-AFFF-8638AA9851D6}">
      <dgm:prSet custT="1"/>
      <dgm:spPr/>
      <dgm:t>
        <a:bodyPr/>
        <a:lstStyle/>
        <a:p>
          <a:r>
            <a:rPr lang="ru-RU" sz="2000" b="0" dirty="0" smtClean="0">
              <a:solidFill>
                <a:schemeClr val="tx1"/>
              </a:solidFill>
              <a:latin typeface="Arial Narrow" pitchFamily="34" charset="0"/>
            </a:rPr>
            <a:t>Для каждого блока задач с мероприятиями определяется конкретный продукт и критерии эффективности решения задачи.</a:t>
          </a:r>
          <a:endParaRPr lang="ru-RU" sz="2000" b="0" dirty="0">
            <a:solidFill>
              <a:schemeClr val="tx1"/>
            </a:solidFill>
            <a:latin typeface="Arial Narrow" pitchFamily="34" charset="0"/>
          </a:endParaRPr>
        </a:p>
      </dgm:t>
    </dgm:pt>
    <dgm:pt modelId="{74BEF5AA-EBF6-4EB4-87CC-002AB69E34DF}" type="parTrans" cxnId="{62F3E0DC-CA52-408D-B990-A82C58557CD2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0BB70D8A-56FC-470C-87E7-CF4FE3030E6F}" type="sibTrans" cxnId="{62F3E0DC-CA52-408D-B990-A82C58557CD2}">
      <dgm:prSet/>
      <dgm:spPr/>
      <dgm:t>
        <a:bodyPr/>
        <a:lstStyle/>
        <a:p>
          <a:endParaRPr lang="ru-RU" sz="2000" b="0">
            <a:solidFill>
              <a:schemeClr val="tx1"/>
            </a:solidFill>
            <a:latin typeface="Arial Narrow" pitchFamily="34" charset="0"/>
          </a:endParaRPr>
        </a:p>
      </dgm:t>
    </dgm:pt>
    <dgm:pt modelId="{D2B13F76-4B55-4DF7-8AB3-677BC4F514B9}" type="pres">
      <dgm:prSet presAssocID="{1624DA44-1811-43D9-B0EC-BBE7663B577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9A5C9-AAB9-47C2-AC82-69DFDF1EE353}" type="pres">
      <dgm:prSet presAssocID="{018767CB-D715-4EE0-9971-77475604E17F}" presName="composite" presStyleCnt="0"/>
      <dgm:spPr/>
    </dgm:pt>
    <dgm:pt modelId="{83FE840F-945B-4C8C-864A-C710C105FBFE}" type="pres">
      <dgm:prSet presAssocID="{018767CB-D715-4EE0-9971-77475604E17F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C2B7AD-5466-4F7C-8920-B955DB09C371}" type="pres">
      <dgm:prSet presAssocID="{018767CB-D715-4EE0-9971-77475604E17F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21FD7A-C82E-4F24-9374-1A4393E51F85}" type="pres">
      <dgm:prSet presAssocID="{AD5393C8-DCCC-4BA4-9537-06336F81D12E}" presName="sp" presStyleCnt="0"/>
      <dgm:spPr/>
    </dgm:pt>
    <dgm:pt modelId="{54D0B484-FDFC-4971-94B3-38B957363261}" type="pres">
      <dgm:prSet presAssocID="{B5AF1202-779D-48AC-9FDC-69EA498D2012}" presName="composite" presStyleCnt="0"/>
      <dgm:spPr/>
    </dgm:pt>
    <dgm:pt modelId="{34ECE72A-F714-4083-BA58-F0C5437999C6}" type="pres">
      <dgm:prSet presAssocID="{B5AF1202-779D-48AC-9FDC-69EA498D2012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50169-2E2D-4F0E-A934-08E1BC5FF832}" type="pres">
      <dgm:prSet presAssocID="{B5AF1202-779D-48AC-9FDC-69EA498D2012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AE3694-D0EA-4ECB-88A4-68B26293A204}" type="pres">
      <dgm:prSet presAssocID="{A2DFFB7B-9B95-475C-BCBA-C15AD0DB413C}" presName="sp" presStyleCnt="0"/>
      <dgm:spPr/>
    </dgm:pt>
    <dgm:pt modelId="{5B4CE6F6-2A2E-4922-8CBD-EDA98E318244}" type="pres">
      <dgm:prSet presAssocID="{31E33FA9-B34D-4CC7-8B84-01FDFB74755C}" presName="composite" presStyleCnt="0"/>
      <dgm:spPr/>
    </dgm:pt>
    <dgm:pt modelId="{9DF85803-3A4E-44A3-9C41-66E5851615F1}" type="pres">
      <dgm:prSet presAssocID="{31E33FA9-B34D-4CC7-8B84-01FDFB74755C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80A48-F6AA-4B2F-8947-4D70C440CDB8}" type="pres">
      <dgm:prSet presAssocID="{31E33FA9-B34D-4CC7-8B84-01FDFB74755C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90D98A-C455-4A97-8442-5ED1BC7598D5}" type="pres">
      <dgm:prSet presAssocID="{EE461547-46EA-4011-BEC1-D52C675C8881}" presName="sp" presStyleCnt="0"/>
      <dgm:spPr/>
    </dgm:pt>
    <dgm:pt modelId="{5673F2BF-C003-4C2C-A54B-2C4527BA975F}" type="pres">
      <dgm:prSet presAssocID="{88CD754E-9448-404F-A2AE-316304B1239A}" presName="composite" presStyleCnt="0"/>
      <dgm:spPr/>
    </dgm:pt>
    <dgm:pt modelId="{1A179A2C-3E20-4698-8F3B-988904853F63}" type="pres">
      <dgm:prSet presAssocID="{88CD754E-9448-404F-A2AE-316304B1239A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5173F7-AF29-43AB-A0BF-03F5FA4F6D6C}" type="pres">
      <dgm:prSet presAssocID="{88CD754E-9448-404F-A2AE-316304B1239A}" presName="descendantText" presStyleLbl="alignAcc1" presStyleIdx="3" presStyleCnt="7" custScaleY="109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9693F-5851-4E42-B675-7D298A2F812C}" type="pres">
      <dgm:prSet presAssocID="{B078F0EA-D0F9-4AC8-AFB6-2B8FEB149907}" presName="sp" presStyleCnt="0"/>
      <dgm:spPr/>
    </dgm:pt>
    <dgm:pt modelId="{9BFA13C8-DD78-49E9-B8FF-8F6FB85916D5}" type="pres">
      <dgm:prSet presAssocID="{6CC02883-5356-44B8-A06A-8919E34BA9F4}" presName="composite" presStyleCnt="0"/>
      <dgm:spPr/>
    </dgm:pt>
    <dgm:pt modelId="{B970AF7B-1D7E-49D5-8FF5-AF2762628B2B}" type="pres">
      <dgm:prSet presAssocID="{6CC02883-5356-44B8-A06A-8919E34BA9F4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7AE432-F597-42EB-BEC6-3692D70831BA}" type="pres">
      <dgm:prSet presAssocID="{6CC02883-5356-44B8-A06A-8919E34BA9F4}" presName="descendantText" presStyleLbl="alignAcc1" presStyleIdx="4" presStyleCnt="7" custScaleY="1693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FDE732-8661-44DF-9428-2DE4D6860A0D}" type="pres">
      <dgm:prSet presAssocID="{80B25853-B45A-4529-B671-4AFCC21803B8}" presName="sp" presStyleCnt="0"/>
      <dgm:spPr/>
    </dgm:pt>
    <dgm:pt modelId="{D63AA742-D463-43A8-A0DC-D1834B8D0E60}" type="pres">
      <dgm:prSet presAssocID="{68F9D083-8010-4160-9005-DD47F2C150A3}" presName="composite" presStyleCnt="0"/>
      <dgm:spPr/>
    </dgm:pt>
    <dgm:pt modelId="{639C40C0-FEE8-490C-A654-4710C0F7BA9D}" type="pres">
      <dgm:prSet presAssocID="{68F9D083-8010-4160-9005-DD47F2C150A3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95F9D-1657-4D49-B849-01D4E8B5FD63}" type="pres">
      <dgm:prSet presAssocID="{68F9D083-8010-4160-9005-DD47F2C150A3}" presName="descendantText" presStyleLbl="alignAcc1" presStyleIdx="5" presStyleCnt="7" custLinFactNeighborY="12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3E93F5-1EDC-4CDA-906D-45C4E03297B8}" type="pres">
      <dgm:prSet presAssocID="{28031441-1E82-4C4B-8FB2-6CE7687E420E}" presName="sp" presStyleCnt="0"/>
      <dgm:spPr/>
    </dgm:pt>
    <dgm:pt modelId="{AD44B76A-8ED8-46B4-BE72-FAE55D8CB431}" type="pres">
      <dgm:prSet presAssocID="{2384D339-797A-47A5-8D80-742DB6FE5850}" presName="composite" presStyleCnt="0"/>
      <dgm:spPr/>
    </dgm:pt>
    <dgm:pt modelId="{C3A70683-0F4D-42E4-B9EC-FD39B3363135}" type="pres">
      <dgm:prSet presAssocID="{2384D339-797A-47A5-8D80-742DB6FE5850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E902AA-F7DE-482D-89E3-3CB47EB90D18}" type="pres">
      <dgm:prSet presAssocID="{2384D339-797A-47A5-8D80-742DB6FE5850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3FF61B-D44E-4323-A65A-07CA58E194CC}" type="presOf" srcId="{EB4D7F84-8AD3-4C4E-B5D9-A2C7A307CD3D}" destId="{9E050169-2E2D-4F0E-A934-08E1BC5FF832}" srcOrd="0" destOrd="0" presId="urn:microsoft.com/office/officeart/2005/8/layout/chevron2"/>
    <dgm:cxn modelId="{A3687E20-9BCA-4861-91D1-D81DC8BCD493}" type="presOf" srcId="{2384D339-797A-47A5-8D80-742DB6FE5850}" destId="{C3A70683-0F4D-42E4-B9EC-FD39B3363135}" srcOrd="0" destOrd="0" presId="urn:microsoft.com/office/officeart/2005/8/layout/chevron2"/>
    <dgm:cxn modelId="{46206B13-A123-46F1-AFF6-A2802A231303}" srcId="{1624DA44-1811-43D9-B0EC-BBE7663B577D}" destId="{B5AF1202-779D-48AC-9FDC-69EA498D2012}" srcOrd="1" destOrd="0" parTransId="{B2C3887B-51C0-46E8-8CCA-DD0F84148FEF}" sibTransId="{A2DFFB7B-9B95-475C-BCBA-C15AD0DB413C}"/>
    <dgm:cxn modelId="{6E073C78-C28B-4250-95DC-AAA60DE06570}" type="presOf" srcId="{6CC02883-5356-44B8-A06A-8919E34BA9F4}" destId="{B970AF7B-1D7E-49D5-8FF5-AF2762628B2B}" srcOrd="0" destOrd="0" presId="urn:microsoft.com/office/officeart/2005/8/layout/chevron2"/>
    <dgm:cxn modelId="{77B95292-722A-450E-B7D4-2B4CB173391A}" type="presOf" srcId="{13793FFC-CA3E-493B-AFFF-8638AA9851D6}" destId="{49E902AA-F7DE-482D-89E3-3CB47EB90D18}" srcOrd="0" destOrd="0" presId="urn:microsoft.com/office/officeart/2005/8/layout/chevron2"/>
    <dgm:cxn modelId="{218AE427-9936-4091-B305-AD0D43D3AD63}" srcId="{1624DA44-1811-43D9-B0EC-BBE7663B577D}" destId="{68F9D083-8010-4160-9005-DD47F2C150A3}" srcOrd="5" destOrd="0" parTransId="{4FA828FE-83C6-40A7-B814-24AC268BC7BC}" sibTransId="{28031441-1E82-4C4B-8FB2-6CE7687E420E}"/>
    <dgm:cxn modelId="{F2F8ADD5-1F02-46B8-9D8E-C19210F86450}" srcId="{88CD754E-9448-404F-A2AE-316304B1239A}" destId="{F5209486-0543-4232-BD59-0E802E95ACC0}" srcOrd="0" destOrd="0" parTransId="{4219BE56-919B-4DB5-A0D5-F8B6DF24AE1C}" sibTransId="{1B014F0A-2249-45C3-AD1C-F820D22DD8C6}"/>
    <dgm:cxn modelId="{3CD560B0-7098-4B49-8A75-04920D2BA6D0}" srcId="{31E33FA9-B34D-4CC7-8B84-01FDFB74755C}" destId="{C48FB1BA-77C3-4587-AFF6-4B67464C0054}" srcOrd="0" destOrd="0" parTransId="{C96AA4D9-AEA0-4B66-B334-19FCBA30E871}" sibTransId="{225CA420-513E-494F-A803-ABE2F1EB91DB}"/>
    <dgm:cxn modelId="{484FD2A0-A338-4E93-82D6-B0F750B78D18}" srcId="{68F9D083-8010-4160-9005-DD47F2C150A3}" destId="{98CC5AF4-E8AC-45E5-82F5-54C59296A430}" srcOrd="0" destOrd="0" parTransId="{05D56241-FE8E-42CD-B30A-CD970271C412}" sibTransId="{D292CD2D-56D2-4936-B908-F6C3970F3675}"/>
    <dgm:cxn modelId="{E68104A8-E146-4CAE-A352-272A44E45C35}" type="presOf" srcId="{B5AF1202-779D-48AC-9FDC-69EA498D2012}" destId="{34ECE72A-F714-4083-BA58-F0C5437999C6}" srcOrd="0" destOrd="0" presId="urn:microsoft.com/office/officeart/2005/8/layout/chevron2"/>
    <dgm:cxn modelId="{62F3E0DC-CA52-408D-B990-A82C58557CD2}" srcId="{2384D339-797A-47A5-8D80-742DB6FE5850}" destId="{13793FFC-CA3E-493B-AFFF-8638AA9851D6}" srcOrd="0" destOrd="0" parTransId="{74BEF5AA-EBF6-4EB4-87CC-002AB69E34DF}" sibTransId="{0BB70D8A-56FC-470C-87E7-CF4FE3030E6F}"/>
    <dgm:cxn modelId="{9258AEF3-F241-4355-9203-29CB8A73142A}" type="presOf" srcId="{31E33FA9-B34D-4CC7-8B84-01FDFB74755C}" destId="{9DF85803-3A4E-44A3-9C41-66E5851615F1}" srcOrd="0" destOrd="0" presId="urn:microsoft.com/office/officeart/2005/8/layout/chevron2"/>
    <dgm:cxn modelId="{19FA4D1C-ADFC-416C-9029-FB21F5C4C394}" srcId="{1624DA44-1811-43D9-B0EC-BBE7663B577D}" destId="{6CC02883-5356-44B8-A06A-8919E34BA9F4}" srcOrd="4" destOrd="0" parTransId="{E3594FAD-E27A-4CFE-8E55-AE6493C3CDE2}" sibTransId="{80B25853-B45A-4529-B671-4AFCC21803B8}"/>
    <dgm:cxn modelId="{B0B1D7EF-D475-4E08-BF11-3F4D97EE59AA}" srcId="{B5AF1202-779D-48AC-9FDC-69EA498D2012}" destId="{EB4D7F84-8AD3-4C4E-B5D9-A2C7A307CD3D}" srcOrd="0" destOrd="0" parTransId="{5F014998-A6C6-4498-BCD5-6B16DBADB223}" sibTransId="{3ADD1831-AC94-4CCB-862B-AF5524C7D515}"/>
    <dgm:cxn modelId="{C38D9E0D-9502-4F97-9EAD-DC531C2312D7}" srcId="{018767CB-D715-4EE0-9971-77475604E17F}" destId="{6E17D406-2A01-4B03-A15B-8CF52A3664B9}" srcOrd="0" destOrd="0" parTransId="{08BE5C49-102C-4382-BED2-3AF69E892E57}" sibTransId="{934F5A69-F2A1-4AA5-91EA-30A1D866C61F}"/>
    <dgm:cxn modelId="{AF198065-EDCE-4940-86A5-5EB713306B13}" srcId="{1624DA44-1811-43D9-B0EC-BBE7663B577D}" destId="{2384D339-797A-47A5-8D80-742DB6FE5850}" srcOrd="6" destOrd="0" parTransId="{56A49FE0-D73E-4AD4-B800-40ACEE6B75C6}" sibTransId="{766232CA-DE01-4A34-88B3-F984FAB268FE}"/>
    <dgm:cxn modelId="{16E543F4-BE78-468D-A05E-64EB7B7FCFEE}" type="presOf" srcId="{88CD754E-9448-404F-A2AE-316304B1239A}" destId="{1A179A2C-3E20-4698-8F3B-988904853F63}" srcOrd="0" destOrd="0" presId="urn:microsoft.com/office/officeart/2005/8/layout/chevron2"/>
    <dgm:cxn modelId="{3FD24A11-4CE8-4ADB-BFC4-27BAAAD7AE1C}" type="presOf" srcId="{98CC5AF4-E8AC-45E5-82F5-54C59296A430}" destId="{4CF95F9D-1657-4D49-B849-01D4E8B5FD63}" srcOrd="0" destOrd="0" presId="urn:microsoft.com/office/officeart/2005/8/layout/chevron2"/>
    <dgm:cxn modelId="{2699F94C-A301-4331-B759-FBB976730A16}" type="presOf" srcId="{2C41C99E-4BD9-4D96-AF10-B770E15ED2CB}" destId="{CA7AE432-F597-42EB-BEC6-3692D70831BA}" srcOrd="0" destOrd="0" presId="urn:microsoft.com/office/officeart/2005/8/layout/chevron2"/>
    <dgm:cxn modelId="{FCD71301-1878-4C86-8A0A-2EB3FD1BC88F}" type="presOf" srcId="{68F9D083-8010-4160-9005-DD47F2C150A3}" destId="{639C40C0-FEE8-490C-A654-4710C0F7BA9D}" srcOrd="0" destOrd="0" presId="urn:microsoft.com/office/officeart/2005/8/layout/chevron2"/>
    <dgm:cxn modelId="{4B200084-7251-4C2B-8A8E-01F56D2D5967}" srcId="{6CC02883-5356-44B8-A06A-8919E34BA9F4}" destId="{2C41C99E-4BD9-4D96-AF10-B770E15ED2CB}" srcOrd="0" destOrd="0" parTransId="{F8E899AC-F0BF-40B6-B0A7-D8B9EC163241}" sibTransId="{CE0A9DBD-8A74-4538-8191-64F24D85F8EE}"/>
    <dgm:cxn modelId="{D7B132BD-B7B5-45D8-BD38-012509263554}" type="presOf" srcId="{1624DA44-1811-43D9-B0EC-BBE7663B577D}" destId="{D2B13F76-4B55-4DF7-8AB3-677BC4F514B9}" srcOrd="0" destOrd="0" presId="urn:microsoft.com/office/officeart/2005/8/layout/chevron2"/>
    <dgm:cxn modelId="{DA67CDD5-F0C0-4233-BF43-33B61628C9CB}" srcId="{1624DA44-1811-43D9-B0EC-BBE7663B577D}" destId="{31E33FA9-B34D-4CC7-8B84-01FDFB74755C}" srcOrd="2" destOrd="0" parTransId="{6DB2A60D-BB3A-4043-8D93-B79D8E53A57E}" sibTransId="{EE461547-46EA-4011-BEC1-D52C675C8881}"/>
    <dgm:cxn modelId="{02D7596A-6314-473E-9B0A-841E98D5B53B}" type="presOf" srcId="{C48FB1BA-77C3-4587-AFF6-4B67464C0054}" destId="{2C480A48-F6AA-4B2F-8947-4D70C440CDB8}" srcOrd="0" destOrd="0" presId="urn:microsoft.com/office/officeart/2005/8/layout/chevron2"/>
    <dgm:cxn modelId="{20199A43-EB83-4C8C-A84E-5339B53F3B19}" type="presOf" srcId="{6E17D406-2A01-4B03-A15B-8CF52A3664B9}" destId="{69C2B7AD-5466-4F7C-8920-B955DB09C371}" srcOrd="0" destOrd="0" presId="urn:microsoft.com/office/officeart/2005/8/layout/chevron2"/>
    <dgm:cxn modelId="{72F0F065-F485-4782-8B34-B8CB1561BF48}" srcId="{1624DA44-1811-43D9-B0EC-BBE7663B577D}" destId="{88CD754E-9448-404F-A2AE-316304B1239A}" srcOrd="3" destOrd="0" parTransId="{DF16B298-38D1-43ED-9BEC-8C92F52A5797}" sibTransId="{B078F0EA-D0F9-4AC8-AFB6-2B8FEB149907}"/>
    <dgm:cxn modelId="{2ED5B66B-CBBC-4625-8CBD-A2DC34AF3FB4}" type="presOf" srcId="{F5209486-0543-4232-BD59-0E802E95ACC0}" destId="{C65173F7-AF29-43AB-A0BF-03F5FA4F6D6C}" srcOrd="0" destOrd="0" presId="urn:microsoft.com/office/officeart/2005/8/layout/chevron2"/>
    <dgm:cxn modelId="{AFDEE6B6-7A9A-4106-94CB-BC181063434A}" srcId="{1624DA44-1811-43D9-B0EC-BBE7663B577D}" destId="{018767CB-D715-4EE0-9971-77475604E17F}" srcOrd="0" destOrd="0" parTransId="{7D8A289E-6278-4C8E-B4DC-EBE6B314FB1C}" sibTransId="{AD5393C8-DCCC-4BA4-9537-06336F81D12E}"/>
    <dgm:cxn modelId="{EDBC3182-0BE1-41DB-83E9-1C589B02C45A}" type="presOf" srcId="{018767CB-D715-4EE0-9971-77475604E17F}" destId="{83FE840F-945B-4C8C-864A-C710C105FBFE}" srcOrd="0" destOrd="0" presId="urn:microsoft.com/office/officeart/2005/8/layout/chevron2"/>
    <dgm:cxn modelId="{1F599C46-2216-43D7-8E22-1C242A5AA2DA}" type="presParOf" srcId="{D2B13F76-4B55-4DF7-8AB3-677BC4F514B9}" destId="{5159A5C9-AAB9-47C2-AC82-69DFDF1EE353}" srcOrd="0" destOrd="0" presId="urn:microsoft.com/office/officeart/2005/8/layout/chevron2"/>
    <dgm:cxn modelId="{327B255F-23FE-4BB8-8B19-CFF87E123CF3}" type="presParOf" srcId="{5159A5C9-AAB9-47C2-AC82-69DFDF1EE353}" destId="{83FE840F-945B-4C8C-864A-C710C105FBFE}" srcOrd="0" destOrd="0" presId="urn:microsoft.com/office/officeart/2005/8/layout/chevron2"/>
    <dgm:cxn modelId="{22654127-97DB-42B0-ABC3-6A897578E6EC}" type="presParOf" srcId="{5159A5C9-AAB9-47C2-AC82-69DFDF1EE353}" destId="{69C2B7AD-5466-4F7C-8920-B955DB09C371}" srcOrd="1" destOrd="0" presId="urn:microsoft.com/office/officeart/2005/8/layout/chevron2"/>
    <dgm:cxn modelId="{A9DDE1A8-9BEA-4B70-8F81-8C2F6F5E6ACF}" type="presParOf" srcId="{D2B13F76-4B55-4DF7-8AB3-677BC4F514B9}" destId="{0C21FD7A-C82E-4F24-9374-1A4393E51F85}" srcOrd="1" destOrd="0" presId="urn:microsoft.com/office/officeart/2005/8/layout/chevron2"/>
    <dgm:cxn modelId="{16375417-C244-409F-96E1-2AFAB227369B}" type="presParOf" srcId="{D2B13F76-4B55-4DF7-8AB3-677BC4F514B9}" destId="{54D0B484-FDFC-4971-94B3-38B957363261}" srcOrd="2" destOrd="0" presId="urn:microsoft.com/office/officeart/2005/8/layout/chevron2"/>
    <dgm:cxn modelId="{1A939C1B-22B1-4491-9822-C4DA594E25F7}" type="presParOf" srcId="{54D0B484-FDFC-4971-94B3-38B957363261}" destId="{34ECE72A-F714-4083-BA58-F0C5437999C6}" srcOrd="0" destOrd="0" presId="urn:microsoft.com/office/officeart/2005/8/layout/chevron2"/>
    <dgm:cxn modelId="{BBA421EA-8A40-4DDE-8EC6-C4588C386195}" type="presParOf" srcId="{54D0B484-FDFC-4971-94B3-38B957363261}" destId="{9E050169-2E2D-4F0E-A934-08E1BC5FF832}" srcOrd="1" destOrd="0" presId="urn:microsoft.com/office/officeart/2005/8/layout/chevron2"/>
    <dgm:cxn modelId="{404A8E00-A272-4896-AE6E-C315F3269881}" type="presParOf" srcId="{D2B13F76-4B55-4DF7-8AB3-677BC4F514B9}" destId="{F3AE3694-D0EA-4ECB-88A4-68B26293A204}" srcOrd="3" destOrd="0" presId="urn:microsoft.com/office/officeart/2005/8/layout/chevron2"/>
    <dgm:cxn modelId="{7710F081-1B9A-4B5E-9DCB-CAF6FE2752AF}" type="presParOf" srcId="{D2B13F76-4B55-4DF7-8AB3-677BC4F514B9}" destId="{5B4CE6F6-2A2E-4922-8CBD-EDA98E318244}" srcOrd="4" destOrd="0" presId="urn:microsoft.com/office/officeart/2005/8/layout/chevron2"/>
    <dgm:cxn modelId="{B7AE68B5-9F80-49EB-A1B8-574CF03D58A7}" type="presParOf" srcId="{5B4CE6F6-2A2E-4922-8CBD-EDA98E318244}" destId="{9DF85803-3A4E-44A3-9C41-66E5851615F1}" srcOrd="0" destOrd="0" presId="urn:microsoft.com/office/officeart/2005/8/layout/chevron2"/>
    <dgm:cxn modelId="{B9E36595-7026-42B4-A7F7-D9FCE577F23F}" type="presParOf" srcId="{5B4CE6F6-2A2E-4922-8CBD-EDA98E318244}" destId="{2C480A48-F6AA-4B2F-8947-4D70C440CDB8}" srcOrd="1" destOrd="0" presId="urn:microsoft.com/office/officeart/2005/8/layout/chevron2"/>
    <dgm:cxn modelId="{8E972FCC-349B-4A13-85B6-ECF5D42AC844}" type="presParOf" srcId="{D2B13F76-4B55-4DF7-8AB3-677BC4F514B9}" destId="{DC90D98A-C455-4A97-8442-5ED1BC7598D5}" srcOrd="5" destOrd="0" presId="urn:microsoft.com/office/officeart/2005/8/layout/chevron2"/>
    <dgm:cxn modelId="{E2684F87-0022-4427-851D-F1DB813F601A}" type="presParOf" srcId="{D2B13F76-4B55-4DF7-8AB3-677BC4F514B9}" destId="{5673F2BF-C003-4C2C-A54B-2C4527BA975F}" srcOrd="6" destOrd="0" presId="urn:microsoft.com/office/officeart/2005/8/layout/chevron2"/>
    <dgm:cxn modelId="{BD8448A9-16E5-4015-B35A-ADA1CC9FCD65}" type="presParOf" srcId="{5673F2BF-C003-4C2C-A54B-2C4527BA975F}" destId="{1A179A2C-3E20-4698-8F3B-988904853F63}" srcOrd="0" destOrd="0" presId="urn:microsoft.com/office/officeart/2005/8/layout/chevron2"/>
    <dgm:cxn modelId="{108C79D1-48DE-4A7B-9C47-27296DF1AD2B}" type="presParOf" srcId="{5673F2BF-C003-4C2C-A54B-2C4527BA975F}" destId="{C65173F7-AF29-43AB-A0BF-03F5FA4F6D6C}" srcOrd="1" destOrd="0" presId="urn:microsoft.com/office/officeart/2005/8/layout/chevron2"/>
    <dgm:cxn modelId="{CCC6681C-E910-4650-9B63-C9030E100650}" type="presParOf" srcId="{D2B13F76-4B55-4DF7-8AB3-677BC4F514B9}" destId="{8709693F-5851-4E42-B675-7D298A2F812C}" srcOrd="7" destOrd="0" presId="urn:microsoft.com/office/officeart/2005/8/layout/chevron2"/>
    <dgm:cxn modelId="{0E70E445-E72D-4292-9AA7-459810819D23}" type="presParOf" srcId="{D2B13F76-4B55-4DF7-8AB3-677BC4F514B9}" destId="{9BFA13C8-DD78-49E9-B8FF-8F6FB85916D5}" srcOrd="8" destOrd="0" presId="urn:microsoft.com/office/officeart/2005/8/layout/chevron2"/>
    <dgm:cxn modelId="{7B151CC9-17AB-46D4-B4CF-CCAF99C042EE}" type="presParOf" srcId="{9BFA13C8-DD78-49E9-B8FF-8F6FB85916D5}" destId="{B970AF7B-1D7E-49D5-8FF5-AF2762628B2B}" srcOrd="0" destOrd="0" presId="urn:microsoft.com/office/officeart/2005/8/layout/chevron2"/>
    <dgm:cxn modelId="{B8B99EA2-030B-4603-A543-290BAA4518EF}" type="presParOf" srcId="{9BFA13C8-DD78-49E9-B8FF-8F6FB85916D5}" destId="{CA7AE432-F597-42EB-BEC6-3692D70831BA}" srcOrd="1" destOrd="0" presId="urn:microsoft.com/office/officeart/2005/8/layout/chevron2"/>
    <dgm:cxn modelId="{DAAF6734-42CF-4EAB-9166-3668C247EDF5}" type="presParOf" srcId="{D2B13F76-4B55-4DF7-8AB3-677BC4F514B9}" destId="{7DFDE732-8661-44DF-9428-2DE4D6860A0D}" srcOrd="9" destOrd="0" presId="urn:microsoft.com/office/officeart/2005/8/layout/chevron2"/>
    <dgm:cxn modelId="{BFFB8DD5-F716-4F22-8BB3-4E248932153C}" type="presParOf" srcId="{D2B13F76-4B55-4DF7-8AB3-677BC4F514B9}" destId="{D63AA742-D463-43A8-A0DC-D1834B8D0E60}" srcOrd="10" destOrd="0" presId="urn:microsoft.com/office/officeart/2005/8/layout/chevron2"/>
    <dgm:cxn modelId="{FFBE844B-1EE5-443D-9E58-31BE7B906A3A}" type="presParOf" srcId="{D63AA742-D463-43A8-A0DC-D1834B8D0E60}" destId="{639C40C0-FEE8-490C-A654-4710C0F7BA9D}" srcOrd="0" destOrd="0" presId="urn:microsoft.com/office/officeart/2005/8/layout/chevron2"/>
    <dgm:cxn modelId="{FFE160A1-895C-45C2-87CA-0EBBC1C9BED9}" type="presParOf" srcId="{D63AA742-D463-43A8-A0DC-D1834B8D0E60}" destId="{4CF95F9D-1657-4D49-B849-01D4E8B5FD63}" srcOrd="1" destOrd="0" presId="urn:microsoft.com/office/officeart/2005/8/layout/chevron2"/>
    <dgm:cxn modelId="{BCBD784C-D133-4538-9D4C-A26D297759C1}" type="presParOf" srcId="{D2B13F76-4B55-4DF7-8AB3-677BC4F514B9}" destId="{643E93F5-1EDC-4CDA-906D-45C4E03297B8}" srcOrd="11" destOrd="0" presId="urn:microsoft.com/office/officeart/2005/8/layout/chevron2"/>
    <dgm:cxn modelId="{A6A4D651-69BF-4FFF-9255-AFA90EB81CC1}" type="presParOf" srcId="{D2B13F76-4B55-4DF7-8AB3-677BC4F514B9}" destId="{AD44B76A-8ED8-46B4-BE72-FAE55D8CB431}" srcOrd="12" destOrd="0" presId="urn:microsoft.com/office/officeart/2005/8/layout/chevron2"/>
    <dgm:cxn modelId="{A707B4F9-0613-44A2-AD8E-CD497A4E72B7}" type="presParOf" srcId="{AD44B76A-8ED8-46B4-BE72-FAE55D8CB431}" destId="{C3A70683-0F4D-42E4-B9EC-FD39B3363135}" srcOrd="0" destOrd="0" presId="urn:microsoft.com/office/officeart/2005/8/layout/chevron2"/>
    <dgm:cxn modelId="{3FB59207-5FCE-4D3D-B7D3-DFBCE7BDABE1}" type="presParOf" srcId="{AD44B76A-8ED8-46B4-BE72-FAE55D8CB431}" destId="{49E902AA-F7DE-482D-89E3-3CB47EB90D18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A475C8-3D6E-491F-AB3C-9CC0F0B0D680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0F728A-CD21-484C-9973-BF5961AF6C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2E65F-FE88-42AC-8E3D-4B225655EF08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B4B55-C7A2-4391-97C2-01B2D815918D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25FB-DAC2-448A-9833-5A9D84316F18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FCEBA-AE11-44C7-9783-A6716277C9AF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4BD79-2D58-4291-B2CF-920B29D993F6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C7AEA-682A-4BC5-9E88-CB1A8BB391D5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3B534-69F3-4721-A567-E2919CED4960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ACED0-6983-4ECF-B1E4-146563FC6F3E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F94C7-F37A-4A77-B1F6-0A04B12DB39D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88593-A439-4214-BBD0-739A57A7F6A6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DF75D-D5E4-4F83-A07E-215A1CB81DAB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AC7CC-91E2-46C5-9DAE-00BCA62538F2}" type="datetime1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2B258-FB32-4491-A822-CED1274C4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500306"/>
            <a:ext cx="8501122" cy="2786082"/>
          </a:xfrm>
          <a:ln w="50800">
            <a:solidFill>
              <a:schemeClr val="accent1">
                <a:shade val="5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>
                <a:latin typeface="Arial Narrow" pitchFamily="34" charset="0"/>
              </a:rPr>
              <a:t>Моделирование профессиональной деятельности педагога в рамках реализации школьной программы перехода в эффективный режим функционирования и развития</a:t>
            </a:r>
            <a:endParaRPr lang="ru-RU" sz="3600" b="1" dirty="0"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72062" y="5362604"/>
            <a:ext cx="3343276" cy="1281106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Arial Narrow" pitchFamily="34" charset="0"/>
              </a:rPr>
              <a:t>Семинар для педагогического коллектива</a:t>
            </a:r>
            <a:endParaRPr lang="ru-RU" sz="2800" dirty="0">
              <a:solidFill>
                <a:schemeClr val="tx1"/>
              </a:solidFill>
              <a:latin typeface="Arial Narrow" pitchFamily="34" charset="0"/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838200" y="481002"/>
            <a:ext cx="1876412" cy="1876428"/>
            <a:chOff x="7289" y="1016"/>
            <a:chExt cx="2588" cy="270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 dirty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86116" y="4643446"/>
            <a:ext cx="5516254" cy="707886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Он не обучен методикам, у него нет необходимых </a:t>
            </a:r>
          </a:p>
          <a:p>
            <a:r>
              <a:rPr lang="ru-RU" sz="2000" b="1" dirty="0" smtClean="0">
                <a:latin typeface="Arial Narrow" pitchFamily="34" charset="0"/>
              </a:rPr>
              <a:t>знаний.</a:t>
            </a:r>
          </a:p>
        </p:txBody>
      </p:sp>
      <p:sp>
        <p:nvSpPr>
          <p:cNvPr id="10" name="Выгнутая вправо стрелка 9"/>
          <p:cNvSpPr/>
          <p:nvPr/>
        </p:nvSpPr>
        <p:spPr>
          <a:xfrm>
            <a:off x="8429652" y="4143380"/>
            <a:ext cx="642942" cy="64294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0588" y="3786190"/>
            <a:ext cx="5516254" cy="707886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Педагог не знает, как их заинтересовать и сделать</a:t>
            </a:r>
          </a:p>
          <a:p>
            <a:r>
              <a:rPr lang="ru-RU" sz="2000" b="1" dirty="0" smtClean="0">
                <a:latin typeface="Arial Narrow" pitchFamily="34" charset="0"/>
              </a:rPr>
              <a:t>активными.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2. Причины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1"/>
            <a:ext cx="8929718" cy="1614485"/>
          </a:xfrm>
        </p:spPr>
        <p:txBody>
          <a:bodyPr>
            <a:noAutofit/>
          </a:bodyPr>
          <a:lstStyle/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Arial Narrow" pitchFamily="34" charset="0"/>
              </a:rPr>
              <a:t>Причины формулируются через «не» и «нет» (их может быть несколько).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Arial Narrow" pitchFamily="34" charset="0"/>
              </a:rPr>
              <a:t>При формулировании причин рекомендуется оставлять только те причины, на которые вы может повлиять.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ru-RU" sz="2000" dirty="0" smtClean="0">
                <a:latin typeface="Arial Narrow" pitchFamily="34" charset="0"/>
              </a:rPr>
              <a:t>Важно не путать причину проблемы со следствием или вторичной причиной, вытекающей из первой.</a:t>
            </a:r>
            <a:endParaRPr lang="ru-RU" sz="2000" dirty="0"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3571876"/>
            <a:ext cx="1071569" cy="10156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Дети </a:t>
            </a:r>
          </a:p>
          <a:p>
            <a:pPr algn="ctr"/>
            <a:r>
              <a:rPr lang="ru-RU" sz="2000" b="1" dirty="0" smtClean="0">
                <a:latin typeface="Arial Narrow" pitchFamily="34" charset="0"/>
              </a:rPr>
              <a:t>не хотят учиться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1357290" y="3571876"/>
            <a:ext cx="1714512" cy="1071570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Narrow" pitchFamily="34" charset="0"/>
              </a:rPr>
              <a:t>ПОИСК ПРИЧИНЫ</a:t>
            </a:r>
            <a:endParaRPr lang="ru-RU" sz="20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86116" y="3214686"/>
            <a:ext cx="4857784" cy="400110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Им скучно на уроке. Они пассивны на уроке.</a:t>
            </a: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8143900" y="3357562"/>
            <a:ext cx="642942" cy="57150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5572140"/>
            <a:ext cx="8572560" cy="1071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Arial Narrow" pitchFamily="34" charset="0"/>
              </a:rPr>
              <a:t>                                     1) педагог не знает, как заинтересовать учеников;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Arial Narrow" pitchFamily="34" charset="0"/>
              </a:rPr>
              <a:t>ПРИЧИНЫ:</a:t>
            </a:r>
            <a:r>
              <a:rPr lang="ru-RU" sz="2000" dirty="0" smtClean="0">
                <a:solidFill>
                  <a:schemeClr val="tx1"/>
                </a:solidFill>
                <a:latin typeface="Arial Narrow" pitchFamily="34" charset="0"/>
              </a:rPr>
              <a:t>                2) педагог не владеет необходимыми методиками;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rial Narrow" pitchFamily="34" charset="0"/>
              </a:rPr>
              <a:t>                                     3) педагог не умеет обучать через проблемную ситуацию.</a:t>
            </a:r>
            <a:endParaRPr lang="ru-RU" sz="20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500034" y="4643446"/>
            <a:ext cx="285752" cy="785818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3202544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latin typeface="Arial Narrow" pitchFamily="34" charset="0"/>
              </a:rPr>
              <a:t>ПРОБЛЕМА</a:t>
            </a:r>
            <a:endParaRPr lang="ru-RU" b="1" u="sng" dirty="0">
              <a:latin typeface="Arial Narrow" pitchFamily="34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b="1" dirty="0" smtClean="0"/>
              <a:t>3. Цель.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1"/>
            <a:ext cx="8715436" cy="1185858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Цель — это то, что отражается, как в зеркале, от проблемы.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Проблема – это ситуация со знаком «минус», цель – это ситуация со знаком «плюс».</a:t>
            </a:r>
            <a:endParaRPr lang="ru-RU" sz="2400" dirty="0"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7" y="3643314"/>
            <a:ext cx="3071833" cy="13849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Narrow" pitchFamily="34" charset="0"/>
              </a:rPr>
              <a:t>Учащиеся</a:t>
            </a:r>
          </a:p>
          <a:p>
            <a:pPr algn="ctr"/>
            <a:r>
              <a:rPr lang="ru-RU" sz="2800" b="1" dirty="0" smtClean="0">
                <a:latin typeface="Arial Narrow" pitchFamily="34" charset="0"/>
              </a:rPr>
              <a:t>не хотят учиться</a:t>
            </a:r>
          </a:p>
          <a:p>
            <a:pPr algn="ctr"/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2928934"/>
            <a:ext cx="21419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latin typeface="Arial Narrow" pitchFamily="34" charset="0"/>
              </a:rPr>
              <a:t>ПРОБЛЕМА</a:t>
            </a:r>
            <a:endParaRPr lang="ru-RU" sz="3200" b="1" u="sng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42" y="3643314"/>
            <a:ext cx="3143271" cy="138499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Narrow" pitchFamily="34" charset="0"/>
              </a:rPr>
              <a:t>Сделать так, чтобы учащиеся захотели учиться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67314" y="2928934"/>
            <a:ext cx="1133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latin typeface="Arial Narrow" pitchFamily="34" charset="0"/>
              </a:rPr>
              <a:t>ЦЕЛЬ</a:t>
            </a:r>
            <a:endParaRPr lang="ru-RU" sz="3200" b="1" u="sng" dirty="0">
              <a:latin typeface="Arial Narrow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b="1" dirty="0" smtClean="0"/>
              <a:t>4. Задачи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7"/>
            <a:ext cx="9144000" cy="157163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Задачи зависят от причин.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Сколько было причин — столько же должно быть поставлено задач.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От каждой причины (ситуации «минус») отражается своя задача (ситуация «плюс»).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endParaRPr lang="ru-RU" sz="2400" dirty="0"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3643314"/>
            <a:ext cx="4214841" cy="255454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dirty="0" smtClean="0">
                <a:latin typeface="Arial Narrow" pitchFamily="34" charset="0"/>
              </a:rPr>
              <a:t>педагог не знает, как заинтересовать учеников</a:t>
            </a:r>
          </a:p>
          <a:p>
            <a:pPr marL="457200" indent="-457200"/>
            <a:endParaRPr lang="ru-RU" sz="800" dirty="0" smtClean="0">
              <a:latin typeface="Arial Narrow" pitchFamily="34" charset="0"/>
            </a:endParaRPr>
          </a:p>
          <a:p>
            <a:pPr marL="457200" indent="-457200">
              <a:buFont typeface="+mj-lt"/>
              <a:buAutoNum type="arabicParenR" startAt="2"/>
            </a:pPr>
            <a:r>
              <a:rPr lang="ru-RU" sz="2400" dirty="0" smtClean="0">
                <a:latin typeface="Arial Narrow" pitchFamily="34" charset="0"/>
              </a:rPr>
              <a:t>педагог не владеет необходимыми методиками</a:t>
            </a:r>
          </a:p>
          <a:p>
            <a:pPr marL="457200" indent="-457200">
              <a:buFont typeface="+mj-lt"/>
              <a:buAutoNum type="arabicParenR" startAt="2"/>
            </a:pPr>
            <a:endParaRPr lang="ru-RU" sz="800" dirty="0" smtClean="0">
              <a:latin typeface="Arial Narrow" pitchFamily="34" charset="0"/>
            </a:endParaRPr>
          </a:p>
          <a:p>
            <a:pPr marL="457200" indent="-457200">
              <a:buAutoNum type="arabicParenR" startAt="2"/>
            </a:pPr>
            <a:r>
              <a:rPr lang="ru-RU" sz="2400" dirty="0" smtClean="0">
                <a:latin typeface="Arial Narrow" pitchFamily="34" charset="0"/>
              </a:rPr>
              <a:t>педагог не умеет обучать через проблемную ситуацию</a:t>
            </a:r>
            <a:endParaRPr lang="ru-RU" sz="2400" b="1" dirty="0" smtClean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3337" y="3058539"/>
            <a:ext cx="1952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latin typeface="Arial Narrow" pitchFamily="34" charset="0"/>
              </a:rPr>
              <a:t>ПРИЧИНЫ</a:t>
            </a:r>
            <a:endParaRPr lang="ru-RU" sz="3200" b="1" u="sng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3643314"/>
            <a:ext cx="4357718" cy="255454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dirty="0" smtClean="0">
                <a:latin typeface="Arial Narrow" pitchFamily="34" charset="0"/>
              </a:rPr>
              <a:t>узнать, как заинтересовать учеников;</a:t>
            </a:r>
          </a:p>
          <a:p>
            <a:pPr marL="457200" indent="-457200">
              <a:buAutoNum type="arabicParenR"/>
            </a:pPr>
            <a:endParaRPr lang="ru-RU" sz="800" dirty="0" smtClean="0">
              <a:latin typeface="Arial Narrow" pitchFamily="34" charset="0"/>
            </a:endParaRPr>
          </a:p>
          <a:p>
            <a:pPr marL="457200" indent="-457200">
              <a:buAutoNum type="arabicParenR"/>
            </a:pPr>
            <a:r>
              <a:rPr lang="ru-RU" sz="2400" dirty="0" smtClean="0">
                <a:latin typeface="Arial Narrow" pitchFamily="34" charset="0"/>
              </a:rPr>
              <a:t>овладеть методиками;</a:t>
            </a:r>
          </a:p>
          <a:p>
            <a:pPr marL="457200" indent="-457200">
              <a:buAutoNum type="arabicParenR"/>
            </a:pPr>
            <a:endParaRPr lang="ru-RU" sz="2400" dirty="0" smtClean="0">
              <a:latin typeface="Arial Narrow" pitchFamily="34" charset="0"/>
            </a:endParaRPr>
          </a:p>
          <a:p>
            <a:pPr marL="457200" indent="-457200">
              <a:buAutoNum type="arabicParenR"/>
            </a:pPr>
            <a:endParaRPr lang="ru-RU" sz="800" dirty="0" smtClean="0">
              <a:latin typeface="Arial Narrow" pitchFamily="34" charset="0"/>
            </a:endParaRPr>
          </a:p>
          <a:p>
            <a:pPr marL="457200" indent="-457200">
              <a:buAutoNum type="arabicParenR"/>
            </a:pPr>
            <a:r>
              <a:rPr lang="ru-RU" sz="2400" dirty="0" smtClean="0">
                <a:latin typeface="Arial Narrow" pitchFamily="34" charset="0"/>
              </a:rPr>
              <a:t>научиться работать в контексте проблемного обучения</a:t>
            </a:r>
            <a:endParaRPr lang="ru-RU" sz="2400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0675" y="2987101"/>
            <a:ext cx="1601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latin typeface="Arial Narrow" pitchFamily="34" charset="0"/>
              </a:rPr>
              <a:t>ЗАДАЧИ</a:t>
            </a:r>
            <a:endParaRPr lang="ru-RU" sz="3200" b="1" u="sng" dirty="0">
              <a:latin typeface="Arial Narrow" pitchFamily="34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071934" y="3643314"/>
            <a:ext cx="50006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4071934" y="4572008"/>
            <a:ext cx="50006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4071934" y="5429264"/>
            <a:ext cx="50006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5. Мероприятия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4" y="1428736"/>
            <a:ext cx="8929718" cy="514353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Мероприятия логически вытекают из задач.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Каждая задача должна решаться в несколько этапов, решение может состоять из нескольких шагов. 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Шаги – это мероприятия, конкретные действия, которые необходимо предпринять для решения задачи. 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endParaRPr lang="ru-RU" sz="2400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latin typeface="Arial Narrow" pitchFamily="34" charset="0"/>
              </a:rPr>
              <a:t> </a:t>
            </a:r>
          </a:p>
          <a:p>
            <a:pPr>
              <a:buNone/>
            </a:pPr>
            <a:r>
              <a:rPr lang="ru-RU" sz="2400" b="1" u="sng" dirty="0" smtClean="0">
                <a:latin typeface="Arial Narrow" pitchFamily="34" charset="0"/>
              </a:rPr>
              <a:t>Задача: </a:t>
            </a:r>
            <a:r>
              <a:rPr lang="ru-RU" sz="2400" dirty="0" smtClean="0">
                <a:latin typeface="Arial Narrow" pitchFamily="34" charset="0"/>
              </a:rPr>
              <a:t>узнать, как заинтересовать учеников.</a:t>
            </a:r>
          </a:p>
          <a:p>
            <a:pPr>
              <a:buNone/>
            </a:pPr>
            <a:r>
              <a:rPr lang="ru-RU" sz="2400" b="1" u="sng" dirty="0" smtClean="0">
                <a:latin typeface="Arial Narrow" pitchFamily="34" charset="0"/>
              </a:rPr>
              <a:t>Мероприятия, ответственные.</a:t>
            </a:r>
          </a:p>
          <a:p>
            <a:pPr>
              <a:buNone/>
            </a:pPr>
            <a:r>
              <a:rPr lang="ru-RU" sz="2400" dirty="0" smtClean="0">
                <a:latin typeface="Arial Narrow" pitchFamily="34" charset="0"/>
              </a:rPr>
              <a:t>1.1. Найти в сети Интернет, какие есть способы работы с мотивацией.</a:t>
            </a:r>
          </a:p>
          <a:p>
            <a:pPr>
              <a:buNone/>
            </a:pPr>
            <a:r>
              <a:rPr lang="ru-RU" sz="2400" dirty="0" smtClean="0">
                <a:latin typeface="Arial Narrow" pitchFamily="34" charset="0"/>
              </a:rPr>
              <a:t>1.2. Посетить мотивационный тренинг или семинар.</a:t>
            </a:r>
          </a:p>
          <a:p>
            <a:pPr>
              <a:buNone/>
            </a:pPr>
            <a:r>
              <a:rPr lang="ru-RU" sz="2400" dirty="0" smtClean="0">
                <a:latin typeface="Arial Narrow" pitchFamily="34" charset="0"/>
              </a:rPr>
              <a:t>1.3. Посетить открытый урок в соседней школе по своему предмету.</a:t>
            </a:r>
          </a:p>
          <a:p>
            <a:pPr>
              <a:buNone/>
            </a:pPr>
            <a:endParaRPr lang="ru-RU" sz="2400" dirty="0" smtClean="0"/>
          </a:p>
          <a:p>
            <a:pPr>
              <a:spcBef>
                <a:spcPts val="0"/>
              </a:spcBef>
              <a:buNone/>
            </a:pPr>
            <a:endParaRPr lang="ru-RU" sz="24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b="1" dirty="0" smtClean="0"/>
              <a:t>6. Ресурс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Ресурс — это то, чем мы обладаем для решения нашей проблемы, то, на что мы можем рассчитывать.</a:t>
            </a:r>
            <a:endParaRPr lang="ru-RU" sz="24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b="1" dirty="0" smtClean="0"/>
              <a:t>7. Продукт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Arial Narrow" pitchFamily="34" charset="0"/>
              </a:rPr>
              <a:t>Продукт – это то, что вы получите в результате решения проблемы (</a:t>
            </a:r>
            <a:r>
              <a:rPr lang="ru-RU" sz="2400" dirty="0" smtClean="0"/>
              <a:t>«Что нового появится в моей профессиональной практике, когда моя проблема решится?») </a:t>
            </a:r>
            <a:endParaRPr lang="ru-RU" sz="2400" dirty="0" smtClean="0">
              <a:latin typeface="Arial Narrow" pitchFamily="34" charset="0"/>
            </a:endParaRPr>
          </a:p>
          <a:p>
            <a:endParaRPr lang="ru-RU" sz="24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400" b="1" u="sng" dirty="0" smtClean="0">
                <a:latin typeface="Arial Narrow" pitchFamily="34" charset="0"/>
              </a:rPr>
              <a:t>Продукт: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Arial Narrow" pitchFamily="34" charset="0"/>
              </a:rPr>
              <a:t>заинтересованные ученики;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Arial Narrow" pitchFamily="34" charset="0"/>
              </a:rPr>
              <a:t>обученный учитель,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Arial Narrow" pitchFamily="34" charset="0"/>
              </a:rPr>
              <a:t>комплект методик, с которыми учитель сможет работать,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Arial Narrow" pitchFamily="34" charset="0"/>
              </a:rPr>
              <a:t>дидактические материалы и пособия, </a:t>
            </a:r>
            <a:r>
              <a:rPr lang="ru-RU" sz="2400" dirty="0" err="1" smtClean="0">
                <a:latin typeface="Arial Narrow" pitchFamily="34" charset="0"/>
              </a:rPr>
              <a:t>мультимедийные</a:t>
            </a:r>
            <a:r>
              <a:rPr lang="ru-RU" sz="2400" dirty="0" smtClean="0">
                <a:latin typeface="Arial Narrow" pitchFamily="34" charset="0"/>
              </a:rPr>
              <a:t> средства, которые учитель будет использовать на уроках. </a:t>
            </a:r>
            <a:endParaRPr lang="ru-RU" sz="24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b="1" dirty="0" smtClean="0"/>
              <a:t>8. Критерии эффективности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5756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800" b="1" dirty="0" smtClean="0">
                <a:latin typeface="Arial Narrow" pitchFamily="34" charset="0"/>
              </a:rPr>
              <a:t>1. Активность учащихся на уроке: </a:t>
            </a:r>
            <a:r>
              <a:rPr lang="ru-RU" sz="2800" dirty="0" smtClean="0">
                <a:latin typeface="Arial Narrow" pitchFamily="34" charset="0"/>
              </a:rPr>
              <a:t>слушают, задают вопросы, участвуют в диалоге, открыто смотрят в глаза, смело отвечают, строят гипотезы, участвуют в обсуждениях.</a:t>
            </a:r>
          </a:p>
          <a:p>
            <a:pPr>
              <a:buNone/>
            </a:pPr>
            <a:r>
              <a:rPr lang="ru-RU" sz="2800" b="1" dirty="0" smtClean="0">
                <a:latin typeface="Arial Narrow" pitchFamily="34" charset="0"/>
              </a:rPr>
              <a:t>2. Выполнение домашних заданий: </a:t>
            </a:r>
            <a:r>
              <a:rPr lang="ru-RU" sz="2800" dirty="0" smtClean="0">
                <a:latin typeface="Arial Narrow" pitchFamily="34" charset="0"/>
              </a:rPr>
              <a:t>им нравится выполнять задания, подходят к этому творчески, неформально, предлагают свои варианты заданий, делятся затруднениями, с удовольствием рассказывают о том, что выполнили.</a:t>
            </a:r>
          </a:p>
          <a:p>
            <a:pPr>
              <a:buNone/>
            </a:pPr>
            <a:r>
              <a:rPr lang="ru-RU" sz="2800" b="1" dirty="0" smtClean="0">
                <a:latin typeface="Arial Narrow" pitchFamily="34" charset="0"/>
              </a:rPr>
              <a:t>3. Отличные знания по предмету: </a:t>
            </a:r>
            <a:r>
              <a:rPr lang="ru-RU" sz="2800" dirty="0" smtClean="0">
                <a:latin typeface="Arial Narrow" pitchFamily="34" charset="0"/>
              </a:rPr>
              <a:t>ученики хорошо пишут контрольные работы, отвечают у доски, участвуют в олимпиадах, повысилась успеваемость.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128185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ru-RU" b="1" dirty="0" smtClean="0"/>
              <a:t>Метод «Зеркало прогрессивных преобразований»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181385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 Алгоритм методики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408053390"/>
              </p:ext>
            </p:extLst>
          </p:nvPr>
        </p:nvGraphicFramePr>
        <p:xfrm>
          <a:off x="107504" y="1643831"/>
          <a:ext cx="8928992" cy="5214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6058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Формула успеха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2400" dirty="0" smtClean="0">
                <a:latin typeface="Arial Narrow" pitchFamily="34" charset="0"/>
              </a:rPr>
              <a:t>1. Нужно знать, к чему вы стремитесь.</a:t>
            </a:r>
          </a:p>
          <a:p>
            <a:pPr marL="514350" indent="-514350">
              <a:buAutoNum type="arabicPeriod"/>
            </a:pPr>
            <a:endParaRPr lang="ru-RU" sz="24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 Narrow" pitchFamily="34" charset="0"/>
              </a:rPr>
              <a:t>2. Нужно знать свое положение в данный момент.</a:t>
            </a:r>
          </a:p>
          <a:p>
            <a:pPr>
              <a:buNone/>
            </a:pPr>
            <a:endParaRPr lang="ru-RU" sz="24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 Narrow" pitchFamily="34" charset="0"/>
              </a:rPr>
              <a:t>3. Нужно знать, что вы обязательно должны сделать, чтобы прийти к цели.</a:t>
            </a:r>
          </a:p>
          <a:p>
            <a:pPr>
              <a:buNone/>
            </a:pPr>
            <a:endParaRPr lang="ru-RU" sz="24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 Narrow" pitchFamily="34" charset="0"/>
              </a:rPr>
              <a:t>4. Действуйте!</a:t>
            </a:r>
          </a:p>
          <a:p>
            <a:pPr>
              <a:buNone/>
            </a:pPr>
            <a:endParaRPr lang="ru-RU" sz="28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Формула успеха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Arial Narrow" pitchFamily="34" charset="0"/>
              </a:rPr>
              <a:t>1. Нужно знать, к чему вы стремитесь, 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– мечтайте по-крупному и определите, когда ваши мечты могут быть осуществлены.</a:t>
            </a:r>
          </a:p>
          <a:p>
            <a:pPr marL="514350" indent="-514350">
              <a:buNone/>
            </a:pPr>
            <a:endParaRPr lang="ru-RU" sz="8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 Narrow" pitchFamily="34" charset="0"/>
              </a:rPr>
              <a:t>2. Нужно знать свое положение в данный момент 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– управляйте сами своей жизнью и честно оцените свое место.</a:t>
            </a:r>
          </a:p>
          <a:p>
            <a:pPr>
              <a:buNone/>
            </a:pPr>
            <a:endParaRPr lang="ru-RU" sz="8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 Narrow" pitchFamily="34" charset="0"/>
              </a:rPr>
              <a:t>3. Нужно знать, что вы обязательно должны сделать, чтобы прийти к цели, 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– расширьте свой выбор и принимайте правильные решения, отбрасывая остальные варианты.</a:t>
            </a:r>
          </a:p>
          <a:p>
            <a:pPr>
              <a:buNone/>
            </a:pPr>
            <a:endParaRPr lang="ru-RU" sz="8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Arial Narrow" pitchFamily="34" charset="0"/>
              </a:rPr>
              <a:t>4. Действуйте! 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И действуйте настойчиво – упорство несовместимо с неудачей.</a:t>
            </a:r>
          </a:p>
          <a:p>
            <a:pPr>
              <a:buNone/>
            </a:pPr>
            <a:endParaRPr lang="ru-RU" sz="24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Ответьте на вопросы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Arial Narrow" pitchFamily="34" charset="0"/>
              </a:rPr>
              <a:t>Были ли в Вашей практике слабоуспевающие учащиеся?</a:t>
            </a:r>
          </a:p>
          <a:p>
            <a:pPr>
              <a:buFont typeface="Wingdings" pitchFamily="2" charset="2"/>
              <a:buChar char="Ø"/>
            </a:pPr>
            <a:endParaRPr lang="ru-RU" sz="1400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Arial Narrow" pitchFamily="34" charset="0"/>
              </a:rPr>
              <a:t>Вам всегда удавалось им помочь?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ru-RU" sz="3600" b="1" dirty="0" smtClean="0"/>
              <a:t>Федеральный закон от 29.12.2012 N 273-ФЗ</a:t>
            </a:r>
            <a:br>
              <a:rPr lang="ru-RU" sz="3600" b="1" dirty="0" smtClean="0"/>
            </a:br>
            <a:r>
              <a:rPr lang="ru-RU" sz="3600" b="1" dirty="0" smtClean="0"/>
              <a:t>"Об образовании в Российской Федерации"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Arial Narrow" pitchFamily="34" charset="0"/>
              </a:rPr>
              <a:t>Статья 28. Компетенция, права, обязанности и ответственность образовательной организации</a:t>
            </a:r>
            <a:endParaRPr lang="ru-RU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dirty="0" smtClean="0">
                <a:latin typeface="Arial Narrow" pitchFamily="34" charset="0"/>
              </a:rPr>
              <a:t>6. Образовательная организация </a:t>
            </a:r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обязана</a:t>
            </a:r>
            <a:r>
              <a:rPr lang="ru-RU" dirty="0" smtClean="0">
                <a:latin typeface="Arial Narrow" pitchFamily="34" charset="0"/>
              </a:rPr>
              <a:t> осуществлять свою деятельность в соответствии с законодательством об образовании, в том числе: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Arial Narrow" pitchFamily="34" charset="0"/>
              </a:rPr>
              <a:t>обеспечивать реализацию в полном объеме образовательных программ, </a:t>
            </a:r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соответствие качества подготовки обучающихся установленным требованиям</a:t>
            </a:r>
            <a:r>
              <a:rPr lang="ru-RU" dirty="0" smtClean="0">
                <a:latin typeface="Arial Narrow" pitchFamily="34" charset="0"/>
              </a:rPr>
              <a:t>, соответствие применяемых форм, средств, методов обучения и воспитания возрастным, психофизическим особенностям, склонностям, способностям, интересам и потребностям обучающихся;</a:t>
            </a:r>
          </a:p>
          <a:p>
            <a:pPr marL="514350" indent="-514350">
              <a:buNone/>
            </a:pPr>
            <a:r>
              <a:rPr lang="ru-RU" dirty="0" smtClean="0">
                <a:latin typeface="Arial Narrow" pitchFamily="34" charset="0"/>
              </a:rPr>
              <a:t>7. Образовательная организация </a:t>
            </a:r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несет ответственность </a:t>
            </a:r>
            <a:r>
              <a:rPr lang="ru-RU" dirty="0" smtClean="0">
                <a:latin typeface="Arial Narrow" pitchFamily="34" charset="0"/>
              </a:rPr>
              <a:t>в установленном законодательством Российской Федерации порядке за невыполнение или ненадлежащее выполнение функций, отнесенных к ее компетенции, за реализацию не в полном объеме образовательных программ в соответствии с учебным планом, </a:t>
            </a:r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качество образования своих выпускников, </a:t>
            </a:r>
            <a:r>
              <a:rPr lang="ru-RU" dirty="0" smtClean="0">
                <a:latin typeface="Arial Narrow" pitchFamily="34" charset="0"/>
              </a:rPr>
              <a:t>а также за жизнь и здоровье обучающихся, работников образовательной организации</a:t>
            </a:r>
          </a:p>
          <a:p>
            <a:pPr>
              <a:buNone/>
            </a:pPr>
            <a:endParaRPr lang="ru-RU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ru-RU" b="1" dirty="0" smtClean="0"/>
              <a:t>Анализ информационных и диагностических карт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9001156" cy="490063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Не представили детей  «группы риска»</a:t>
            </a:r>
          </a:p>
          <a:p>
            <a:pPr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Большая разница в прогнозе (15б.) и стабильно набираемых баллах в марте (8б.)</a:t>
            </a:r>
          </a:p>
          <a:p>
            <a:pPr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Разброс в текущих отметках от «2» до «5»</a:t>
            </a:r>
          </a:p>
          <a:p>
            <a:pPr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Отрицательная динамика отметок по четвертям (3,3,2)</a:t>
            </a:r>
          </a:p>
          <a:p>
            <a:pPr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Формальный подход к ведению диагностических карт (отсутствуют даты, редкое заполнение, непоследовательное указание дат, невозможно понять, какие задания отрабатываются)</a:t>
            </a:r>
          </a:p>
          <a:p>
            <a:pPr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Сроки, проведённых мероприятий, без конкретных дат</a:t>
            </a:r>
          </a:p>
          <a:p>
            <a:pPr>
              <a:spcBef>
                <a:spcPts val="0"/>
              </a:spcBef>
              <a:buFontTx/>
              <a:buAutoNum type="arabicPeriod"/>
              <a:defRPr/>
            </a:pPr>
            <a:r>
              <a:rPr lang="ru-RU" sz="1800" dirty="0" smtClean="0">
                <a:latin typeface="Arial Narrow" pitchFamily="34" charset="0"/>
              </a:rPr>
              <a:t>Объективность выставления четвертных отметок («3» -5, «2»-7, </a:t>
            </a:r>
            <a:r>
              <a:rPr lang="ru-RU" sz="1800" dirty="0" err="1" smtClean="0">
                <a:latin typeface="Arial Narrow" pitchFamily="34" charset="0"/>
              </a:rPr>
              <a:t>четв</a:t>
            </a:r>
            <a:r>
              <a:rPr lang="ru-RU" sz="1800" dirty="0" smtClean="0">
                <a:latin typeface="Arial Narrow" pitchFamily="34" charset="0"/>
              </a:rPr>
              <a:t>. «3»)</a:t>
            </a:r>
          </a:p>
          <a:p>
            <a:pPr>
              <a:spcBef>
                <a:spcPts val="0"/>
              </a:spcBef>
              <a:buFontTx/>
              <a:buAutoNum type="arabicPeriod"/>
              <a:defRPr/>
            </a:pPr>
            <a:r>
              <a:rPr lang="ru-RU" sz="1800" dirty="0" smtClean="0">
                <a:latin typeface="Arial Narrow" pitchFamily="34" charset="0"/>
              </a:rPr>
              <a:t>Предоставлены данные на уч-ся, которых нет в «группе риска»</a:t>
            </a:r>
          </a:p>
          <a:p>
            <a:pPr>
              <a:spcBef>
                <a:spcPts val="0"/>
              </a:spcBef>
              <a:buFontTx/>
              <a:buAutoNum type="arabicPeriod"/>
              <a:defRPr/>
            </a:pPr>
            <a:r>
              <a:rPr lang="ru-RU" sz="1800" dirty="0" smtClean="0">
                <a:latin typeface="Arial Narrow" pitchFamily="34" charset="0"/>
              </a:rPr>
              <a:t>Прогноз в отчётах отличается (пример: на 10.03 – 15б., 27.03 – 11 б.)</a:t>
            </a:r>
          </a:p>
          <a:p>
            <a:pPr marL="180000" indent="-18000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  Деятельность классного руководителя прописана как предметника</a:t>
            </a:r>
          </a:p>
          <a:p>
            <a:pPr marL="180000" indent="-18000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  Деятельность классного руководителя отсутствует</a:t>
            </a:r>
          </a:p>
          <a:p>
            <a:pPr marL="180000" indent="-18000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  Текущие отметки не соответствуют отметкам по КДР, репетиционным</a:t>
            </a:r>
          </a:p>
          <a:p>
            <a:pPr marL="180000" indent="-18000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  Кол-во баллов за репетиционный стабильно ниже порога, а педагог прогнозирует хороший результат</a:t>
            </a:r>
          </a:p>
          <a:p>
            <a:pPr marL="180000" indent="-18000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   Мало посещено консультаций, много пропусков уроков</a:t>
            </a:r>
          </a:p>
          <a:p>
            <a:pPr marL="180000" indent="-180000">
              <a:spcBef>
                <a:spcPts val="0"/>
              </a:spcBef>
              <a:buAutoNum type="arabicPeriod"/>
            </a:pPr>
            <a:r>
              <a:rPr lang="ru-RU" sz="1800" dirty="0" smtClean="0">
                <a:latin typeface="Arial Narrow" pitchFamily="34" charset="0"/>
              </a:rPr>
              <a:t>   Активная работа с уч-ся началась в марте</a:t>
            </a:r>
          </a:p>
          <a:p>
            <a:pPr>
              <a:spcBef>
                <a:spcPts val="0"/>
              </a:spcBef>
              <a:buNone/>
              <a:defRPr/>
            </a:pPr>
            <a:endParaRPr lang="ru-RU" sz="1800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  <a:buFontTx/>
              <a:buAutoNum type="arabicPeriod"/>
              <a:defRPr/>
            </a:pPr>
            <a:endParaRPr lang="ru-RU" sz="1800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  <a:buAutoNum type="arabicPeriod"/>
            </a:pPr>
            <a:endParaRPr lang="ru-RU" sz="1800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</a:pP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ЦИТАТА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3768733"/>
          </a:xfrm>
        </p:spPr>
        <p:txBody>
          <a:bodyPr>
            <a:normAutofit fontScale="92500"/>
          </a:bodyPr>
          <a:lstStyle/>
          <a:p>
            <a:pPr marL="0" algn="ctr">
              <a:spcBef>
                <a:spcPts val="0"/>
              </a:spcBef>
              <a:buNone/>
            </a:pPr>
            <a:r>
              <a:rPr lang="ru-RU" dirty="0" smtClean="0">
                <a:latin typeface="Arial Narrow" pitchFamily="34" charset="0"/>
              </a:rPr>
              <a:t>Если ты хочешь построить корабль, не надо созывать людей, чтобы все спланировать, разделить работу, достать инструменты и рубить деревья, 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dirty="0" smtClean="0">
                <a:latin typeface="Arial Narrow" pitchFamily="34" charset="0"/>
              </a:rPr>
              <a:t>надо заразить их стремлением к бесконечному морю. 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dirty="0" smtClean="0">
                <a:latin typeface="Arial Narrow" pitchFamily="34" charset="0"/>
              </a:rPr>
              <a:t>Тогда они сами построят корабль.</a:t>
            </a:r>
          </a:p>
          <a:p>
            <a:pPr marL="0" algn="r">
              <a:spcBef>
                <a:spcPts val="0"/>
              </a:spcBef>
              <a:buNone/>
            </a:pPr>
            <a:endParaRPr lang="ru-RU" sz="2400" i="1" dirty="0" smtClean="0"/>
          </a:p>
          <a:p>
            <a:pPr marL="0" algn="r">
              <a:spcBef>
                <a:spcPts val="0"/>
              </a:spcBef>
              <a:buNone/>
            </a:pPr>
            <a:r>
              <a:rPr lang="ru-RU" sz="2400" dirty="0" err="1" smtClean="0">
                <a:latin typeface="Arial Narrow" pitchFamily="34" charset="0"/>
              </a:rPr>
              <a:t>Антуан</a:t>
            </a:r>
            <a:r>
              <a:rPr lang="ru-RU" sz="2400" dirty="0" smtClean="0">
                <a:latin typeface="Arial Narrow" pitchFamily="34" charset="0"/>
              </a:rPr>
              <a:t> де Сент-Экзюпери</a:t>
            </a:r>
          </a:p>
          <a:p>
            <a:pPr marL="0">
              <a:spcBef>
                <a:spcPts val="0"/>
              </a:spcBef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 marL="0">
              <a:spcBef>
                <a:spcPts val="0"/>
              </a:spcBef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" y="55771"/>
            <a:ext cx="8851900" cy="65858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Arial Narrow" pitchFamily="34" charset="0"/>
              </a:rPr>
              <a:t>Вы </a:t>
            </a:r>
            <a:r>
              <a:rPr lang="ru-RU" sz="2800" b="1" dirty="0">
                <a:latin typeface="Arial Narrow" pitchFamily="34" charset="0"/>
              </a:rPr>
              <a:t>находитесь в круге забот или в круге влияния</a:t>
            </a:r>
            <a:r>
              <a:rPr lang="ru-RU" sz="2800" b="1" dirty="0" smtClean="0">
                <a:latin typeface="Arial Narrow" pitchFamily="34" charset="0"/>
              </a:rPr>
              <a:t>?</a:t>
            </a:r>
            <a:endParaRPr lang="ru-RU" sz="2800" b="1" dirty="0">
              <a:latin typeface="Arial Narrow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3821768"/>
              </p:ext>
            </p:extLst>
          </p:nvPr>
        </p:nvGraphicFramePr>
        <p:xfrm>
          <a:off x="71438" y="3762226"/>
          <a:ext cx="9001156" cy="291600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43372"/>
                <a:gridCol w="4857784"/>
              </a:tblGrid>
              <a:tr h="88292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Использование пассивных, неличных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грамматических конструкций «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мне</a:t>
                      </a:r>
                      <a:r>
                        <a:rPr lang="ru-RU" sz="1800" baseline="0" dirty="0" smtClean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нужно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», «я вынужден(а)», «нам приходится», «они нас заставляют», «принято делать»...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4" marR="5083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  <a:latin typeface="Arial Narrow" pitchFamily="34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Использование 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активных конструкций, акцент на местоимения «я» или «мы»: «</a:t>
                      </a:r>
                      <a:r>
                        <a:rPr lang="ru-RU" sz="1800" dirty="0" err="1" smtClean="0">
                          <a:effectLst/>
                          <a:latin typeface="Arial Narrow" pitchFamily="34" charset="0"/>
                        </a:rPr>
                        <a:t>мы</a:t>
                      </a:r>
                      <a:r>
                        <a:rPr lang="ru-RU" sz="1800" baseline="0" dirty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начали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», «я решил(а)», «я сделаю»…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4" marR="50834" marT="0" marB="0"/>
                </a:tc>
              </a:tr>
              <a:tr h="71263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Акцент на негативном, на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проблемах,</a:t>
                      </a:r>
                      <a:r>
                        <a:rPr lang="ru-RU" sz="1800" baseline="0" dirty="0" smtClean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невозможности 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их решения, ностальгия по прошлому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4" marR="5083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Акцент на действиях и идеях, которые внедряются или планируются, обсуждение путей решения проблем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4" marR="50834" marT="0" marB="0"/>
                </a:tc>
              </a:tr>
              <a:tr h="99576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Разговор о проблемах, которые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невозможно 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или почти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невозможно</a:t>
                      </a:r>
                      <a:r>
                        <a:rPr lang="ru-RU" sz="1800" baseline="0" dirty="0" smtClean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решить 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(например, законодательство, действия внешних сил)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4" marR="5083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Обсуждение того, что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лежит</a:t>
                      </a:r>
                      <a:r>
                        <a:rPr lang="ru-RU" sz="1800" baseline="0" dirty="0" smtClean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в 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сфере потенциального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контроля</a:t>
                      </a:r>
                      <a:r>
                        <a:rPr lang="ru-RU" sz="1800" baseline="0" dirty="0" smtClean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(улучшение</a:t>
                      </a:r>
                      <a:r>
                        <a:rPr lang="ru-RU" sz="1800" baseline="0" dirty="0" smtClean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Arial Narrow" pitchFamily="34" charset="0"/>
                        </a:rPr>
                        <a:t>результатов 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конкретных учеников, совершенствование школьных процессов)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34" marR="50834" marT="0" marB="0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643306" y="3334408"/>
            <a:ext cx="18085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Arial Narrow" pitchFamily="34" charset="0"/>
              </a:rPr>
              <a:t>ПРИЗНАКИ</a:t>
            </a:r>
            <a:endParaRPr lang="ru-RU" sz="2800" b="1" u="sng" dirty="0">
              <a:latin typeface="Arial Narrow" pitchFamily="34" charset="0"/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142844" y="3071810"/>
            <a:ext cx="642942" cy="785818"/>
          </a:xfrm>
          <a:prstGeom prst="curvedRightArrow">
            <a:avLst>
              <a:gd name="adj1" fmla="val 25000"/>
              <a:gd name="adj2" fmla="val 50000"/>
              <a:gd name="adj3" fmla="val 270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4282" y="714356"/>
            <a:ext cx="3571900" cy="307183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Arial Narrow" pitchFamily="34" charset="0"/>
              </a:rPr>
              <a:t>Круг забот 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Arial Narrow" pitchFamily="34" charset="0"/>
              </a:rPr>
              <a:t>(то, о чём вы переживаете каждый день, но ничего поделать не можете)</a:t>
            </a:r>
            <a:endParaRPr lang="ru-RU" sz="2000" dirty="0">
              <a:solidFill>
                <a:schemeClr val="tx1"/>
              </a:solidFill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8286776" y="3143248"/>
            <a:ext cx="714348" cy="78581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357818" y="571480"/>
            <a:ext cx="3571900" cy="31432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Arial Narrow" pitchFamily="34" charset="0"/>
              </a:rPr>
              <a:t>Круг влияния </a:t>
            </a:r>
            <a:r>
              <a:rPr lang="ru-RU" sz="2000" dirty="0" smtClean="0">
                <a:solidFill>
                  <a:schemeClr val="tx1"/>
                </a:solidFill>
                <a:latin typeface="Arial Narrow" pitchFamily="34" charset="0"/>
              </a:rPr>
              <a:t>(всё, что прямо или косвенно подвластно вашему контролю)</a:t>
            </a:r>
            <a:endParaRPr lang="ru-RU" sz="2000" dirty="0">
              <a:solidFill>
                <a:schemeClr val="tx1"/>
              </a:solidFill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9181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ВЫВОД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00266"/>
            <a:ext cx="8229600" cy="1757362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Arial Narrow" pitchFamily="34" charset="0"/>
              </a:rPr>
              <a:t>Любое существенное изменение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Arial Narrow" pitchFamily="34" charset="0"/>
              </a:rPr>
              <a:t>(в школе или за ее пределами) начинается с принятия ответственности за происходящее.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dirty="0" smtClean="0"/>
              <a:t>Методика «Зеркало прогрессивных преобразований»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800" u="sng" dirty="0" smtClean="0">
                <a:latin typeface="Arial Narrow" pitchFamily="34" charset="0"/>
              </a:rPr>
              <a:t>Общий план методики:</a:t>
            </a:r>
          </a:p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1. Постановка проблемы.</a:t>
            </a:r>
          </a:p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2. Причины.</a:t>
            </a:r>
          </a:p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3. Цель.</a:t>
            </a:r>
          </a:p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4. Задачи.</a:t>
            </a:r>
          </a:p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5. Мероприятия.</a:t>
            </a:r>
          </a:p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6. Ресурс.</a:t>
            </a:r>
          </a:p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7. Продукт.</a:t>
            </a:r>
          </a:p>
          <a:p>
            <a:pPr>
              <a:buNone/>
            </a:pPr>
            <a:r>
              <a:rPr lang="ru-RU" sz="2800" dirty="0" smtClean="0">
                <a:latin typeface="Arial Narrow" pitchFamily="34" charset="0"/>
              </a:rPr>
              <a:t>8. Критерии эффективности.</a:t>
            </a:r>
          </a:p>
          <a:p>
            <a:endParaRPr lang="ru-RU" sz="28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dirty="0" smtClean="0"/>
              <a:t>1. Постановка проблемы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7180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Arial Narrow" pitchFamily="34" charset="0"/>
              </a:rPr>
              <a:t>Вопрос:</a:t>
            </a:r>
            <a:r>
              <a:rPr lang="ru-RU" dirty="0" smtClean="0">
                <a:latin typeface="Arial Narrow" pitchFamily="34" charset="0"/>
              </a:rPr>
              <a:t> «Что меня волнует в моей профессиональной деятельности?» </a:t>
            </a:r>
          </a:p>
          <a:p>
            <a:pPr>
              <a:buNone/>
            </a:pPr>
            <a:r>
              <a:rPr lang="ru-RU" b="1" dirty="0" smtClean="0">
                <a:latin typeface="Arial Narrow" pitchFamily="34" charset="0"/>
              </a:rPr>
              <a:t>Ответ: </a:t>
            </a:r>
            <a:r>
              <a:rPr lang="ru-RU" dirty="0" smtClean="0">
                <a:latin typeface="Arial Narrow" pitchFamily="34" charset="0"/>
              </a:rPr>
              <a:t>«Мои ученики не хотят учиться»</a:t>
            </a:r>
          </a:p>
          <a:p>
            <a:pPr>
              <a:buNone/>
            </a:pPr>
            <a:endParaRPr lang="ru-RU" b="1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b="1" dirty="0" smtClean="0">
                <a:latin typeface="Arial Narrow" pitchFamily="34" charset="0"/>
              </a:rPr>
              <a:t>Проблема:</a:t>
            </a:r>
            <a:r>
              <a:rPr lang="ru-RU" dirty="0" smtClean="0">
                <a:latin typeface="Arial Narrow" pitchFamily="34" charset="0"/>
              </a:rPr>
              <a:t> «Низкая мотивация учащихся»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57686" y="5072074"/>
            <a:ext cx="4071966" cy="142876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чётко, </a:t>
            </a:r>
          </a:p>
          <a:p>
            <a:pPr algn="ctr"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по возможности коротко, </a:t>
            </a:r>
          </a:p>
          <a:p>
            <a:pPr algn="ctr">
              <a:buFont typeface="Wingdings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ясно.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571472" y="5143512"/>
            <a:ext cx="3571900" cy="1143008"/>
          </a:xfrm>
          <a:prstGeom prst="rightArrow">
            <a:avLst/>
          </a:prstGeom>
          <a:solidFill>
            <a:schemeClr val="bg1"/>
          </a:solidFill>
          <a:ln w="444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 Narrow" pitchFamily="34" charset="0"/>
              </a:rPr>
              <a:t>Формулировка проблемы</a:t>
            </a:r>
            <a:endParaRPr lang="ru-RU" sz="20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2B258-FB32-4491-A822-CED1274C4DF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1121</TotalTime>
  <Words>1433</Words>
  <Application>Microsoft Office PowerPoint</Application>
  <PresentationFormat>Экран (4:3)</PresentationFormat>
  <Paragraphs>191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Моделирование профессиональной деятельности педагога в рамках реализации школьной программы перехода в эффективный режим функционирования и развития</vt:lpstr>
      <vt:lpstr>Ответьте на вопросы</vt:lpstr>
      <vt:lpstr>Федеральный закон от 29.12.2012 N 273-ФЗ "Об образовании в Российской Федерации"</vt:lpstr>
      <vt:lpstr>Анализ информационных и диагностических карт</vt:lpstr>
      <vt:lpstr>ЦИТАТА</vt:lpstr>
      <vt:lpstr>Вы находитесь в круге забот или в круге влияния?</vt:lpstr>
      <vt:lpstr>ВЫВОД</vt:lpstr>
      <vt:lpstr>Методика «Зеркало прогрессивных преобразований»</vt:lpstr>
      <vt:lpstr>1. Постановка проблемы</vt:lpstr>
      <vt:lpstr>2. Причины</vt:lpstr>
      <vt:lpstr>3. Цель.</vt:lpstr>
      <vt:lpstr>4. Задачи.</vt:lpstr>
      <vt:lpstr>5. Мероприятия</vt:lpstr>
      <vt:lpstr>6. Ресурс</vt:lpstr>
      <vt:lpstr>7. Продукт</vt:lpstr>
      <vt:lpstr>8. Критерии эффективности</vt:lpstr>
      <vt:lpstr>Метод «Зеркало прогрессивных преобразований»</vt:lpstr>
      <vt:lpstr>Формула успеха</vt:lpstr>
      <vt:lpstr>Формула успеха</vt:lpstr>
    </vt:vector>
  </TitlesOfParts>
  <Company>admin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7</cp:revision>
  <dcterms:created xsi:type="dcterms:W3CDTF">2017-05-13T15:24:51Z</dcterms:created>
  <dcterms:modified xsi:type="dcterms:W3CDTF">2017-05-16T09:54:15Z</dcterms:modified>
</cp:coreProperties>
</file>