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87" r:id="rId16"/>
    <p:sldId id="288" r:id="rId17"/>
    <p:sldId id="296" r:id="rId18"/>
    <p:sldId id="297" r:id="rId19"/>
    <p:sldId id="298" r:id="rId20"/>
    <p:sldId id="299" r:id="rId21"/>
    <p:sldId id="300" r:id="rId22"/>
    <p:sldId id="303" r:id="rId23"/>
    <p:sldId id="302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73" r:id="rId32"/>
    <p:sldId id="281" r:id="rId33"/>
    <p:sldId id="274" r:id="rId34"/>
    <p:sldId id="282" r:id="rId35"/>
    <p:sldId id="304" r:id="rId36"/>
    <p:sldId id="301" r:id="rId37"/>
    <p:sldId id="283" r:id="rId38"/>
    <p:sldId id="284" r:id="rId39"/>
    <p:sldId id="286" r:id="rId40"/>
    <p:sldId id="285" r:id="rId41"/>
    <p:sldId id="275" r:id="rId42"/>
    <p:sldId id="276" r:id="rId43"/>
    <p:sldId id="277" r:id="rId44"/>
    <p:sldId id="280" r:id="rId45"/>
    <p:sldId id="279" r:id="rId46"/>
    <p:sldId id="27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50A24-2EB9-4C5F-95D9-B183B1674611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91E58-50A0-49BC-B68C-9657053AA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CA257-0EC6-44D3-8BD3-4CDB54127E2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CA257-0EC6-44D3-8BD3-4CDB54127E2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2919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DD3E0-4AFE-468A-84FD-3FFC8E5FD106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DD3E0-4AFE-468A-84FD-3FFC8E5FD106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DD3E0-4AFE-468A-84FD-3FFC8E5FD106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36B35-B49B-418F-9541-9262FBDF218A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CCC5C-6B94-43D9-A9A4-252069C5E1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2513021"/>
          </a:xfrm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О ходе реализации муниципальной программы эффективной поддержки школ с низкими результатами и школ, функционирующих в неблагоприятных условиях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3" y="5357826"/>
            <a:ext cx="3771904" cy="10667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Совещание руководителей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 Narrow" pitchFamily="34" charset="0"/>
              </a:rPr>
              <a:t>19.01.2018 года</a:t>
            </a:r>
            <a:endParaRPr lang="ru-RU" sz="2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44450">
            <a:solidFill>
              <a:srgbClr val="C00000"/>
            </a:solidFill>
          </a:ln>
        </p:spPr>
        <p:txBody>
          <a:bodyPr/>
          <a:lstStyle/>
          <a:p>
            <a:r>
              <a:rPr lang="ru-RU" dirty="0" smtClean="0"/>
              <a:t>Семинары- консультации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2"/>
            <a:ext cx="8543956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Обсуждение вопроса проведения районных консультаций с </a:t>
            </a:r>
            <a:r>
              <a:rPr lang="ru-RU" dirty="0" err="1" smtClean="0">
                <a:latin typeface="Arial Narrow" pitchFamily="34" charset="0"/>
              </a:rPr>
              <a:t>тьюторами</a:t>
            </a:r>
            <a:r>
              <a:rPr lang="ru-RU" dirty="0" smtClean="0">
                <a:latin typeface="Arial Narrow" pitchFamily="34" charset="0"/>
              </a:rPr>
              <a:t> </a:t>
            </a:r>
          </a:p>
          <a:p>
            <a:r>
              <a:rPr lang="ru-RU" dirty="0" smtClean="0">
                <a:latin typeface="Arial Narrow" pitchFamily="34" charset="0"/>
              </a:rPr>
              <a:t>Приказ УО от 09.11.2017 года № 921 «Об организации консультационного пункта по информатике»</a:t>
            </a:r>
          </a:p>
          <a:p>
            <a:r>
              <a:rPr lang="ru-RU" dirty="0" smtClean="0">
                <a:latin typeface="Arial Narrow" pitchFamily="34" charset="0"/>
              </a:rPr>
              <a:t>Приказ УО от 11.12.2017 года № 986 «Об организации консультационных занятий в Павловском районе в 2017-2018 учебном году»</a:t>
            </a:r>
          </a:p>
          <a:p>
            <a:r>
              <a:rPr lang="ru-RU" dirty="0" smtClean="0">
                <a:latin typeface="Arial Narrow" pitchFamily="34" charset="0"/>
              </a:rPr>
              <a:t>Письмо РИМЦ от 12.12.2017 года № 679 «Об организации школьных консультаций» (методические рекомендации)</a:t>
            </a:r>
          </a:p>
          <a:p>
            <a:r>
              <a:rPr lang="ru-RU" dirty="0" smtClean="0">
                <a:latin typeface="Arial Narrow" pitchFamily="34" charset="0"/>
              </a:rPr>
              <a:t>Приказ РИМЦ от 18.12.2017 года № 240 «Об организации семинаров- консультаций»</a:t>
            </a:r>
          </a:p>
          <a:p>
            <a:r>
              <a:rPr lang="ru-RU" dirty="0" smtClean="0">
                <a:latin typeface="Arial Narrow" pitchFamily="34" charset="0"/>
              </a:rPr>
              <a:t>Проведение консультаций 20.12.2017 (биология, физика, история, география, англ.яз.), 22.12.2017 (математика, русский, обществознание, химия)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918" y="274638"/>
            <a:ext cx="8686800" cy="939784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Посещение семинаров-консультаций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571612"/>
          <a:ext cx="8786874" cy="510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687"/>
                <a:gridCol w="875649"/>
                <a:gridCol w="674556"/>
                <a:gridCol w="714380"/>
                <a:gridCol w="714380"/>
                <a:gridCol w="928694"/>
                <a:gridCol w="571504"/>
                <a:gridCol w="1500198"/>
                <a:gridCol w="714380"/>
                <a:gridCol w="121444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22.12.2017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англ.яз.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643050"/>
          <a:ext cx="8786874" cy="481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687"/>
                <a:gridCol w="875649"/>
                <a:gridCol w="674556"/>
                <a:gridCol w="714380"/>
                <a:gridCol w="714380"/>
                <a:gridCol w="928694"/>
                <a:gridCol w="571504"/>
                <a:gridCol w="1500198"/>
                <a:gridCol w="714380"/>
                <a:gridCol w="1214446"/>
              </a:tblGrid>
              <a:tr h="299402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22.12.2017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англ.яз.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</a:t>
                      </a:r>
                      <a:endParaRPr lang="ru-RU" b="1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15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ВСОШ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42918" y="274638"/>
            <a:ext cx="8686800" cy="939784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Посещение семинаров-консультаций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7" y="-24"/>
          <a:ext cx="8929719" cy="6849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9383"/>
                <a:gridCol w="843691"/>
                <a:gridCol w="642942"/>
                <a:gridCol w="571504"/>
                <a:gridCol w="857256"/>
                <a:gridCol w="571504"/>
                <a:gridCol w="642942"/>
                <a:gridCol w="750962"/>
                <a:gridCol w="649907"/>
                <a:gridCol w="649907"/>
                <a:gridCol w="806744"/>
                <a:gridCol w="571504"/>
                <a:gridCol w="571473"/>
              </a:tblGrid>
              <a:tr h="288534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англ.яз.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356796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28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10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19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889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  <a:tr h="3425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-24"/>
          <a:ext cx="9072564" cy="6849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27"/>
                <a:gridCol w="1000132"/>
                <a:gridCol w="714380"/>
                <a:gridCol w="642942"/>
                <a:gridCol w="928694"/>
                <a:gridCol w="571504"/>
                <a:gridCol w="571504"/>
                <a:gridCol w="928694"/>
                <a:gridCol w="642942"/>
                <a:gridCol w="571504"/>
                <a:gridCol w="857256"/>
                <a:gridCol w="785785"/>
              </a:tblGrid>
              <a:tr h="356796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география</a:t>
                      </a: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химия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обществознание</a:t>
                      </a: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русский</a:t>
                      </a: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.</a:t>
                      </a:r>
                    </a:p>
                  </a:txBody>
                  <a:tcPr marL="0" marR="0"/>
                </a:tc>
              </a:tr>
              <a:tr h="565716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кл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консуль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</a:p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тация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0" marR="0"/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30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50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49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35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54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42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39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42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9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47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89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8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 Narrow" pitchFamily="34" charset="0"/>
                      </a:endParaRP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Narrow" pitchFamily="34" charset="0"/>
                        </a:rPr>
                        <a:t>8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759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0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41508"/>
            <a:ext cx="8715436" cy="815724"/>
          </a:xfrm>
          <a:solidFill>
            <a:schemeClr val="bg1"/>
          </a:solidFill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/>
              <a:t>Посещение учителями методической учёбы</a:t>
            </a:r>
            <a:endParaRPr lang="ru-RU" sz="32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60417815"/>
              </p:ext>
            </p:extLst>
          </p:nvPr>
        </p:nvGraphicFramePr>
        <p:xfrm>
          <a:off x="395539" y="857232"/>
          <a:ext cx="8534181" cy="53901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74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7678">
                  <a:extLst>
                    <a:ext uri="{9D8B030D-6E8A-4147-A177-3AD203B41FA5}">
                      <a16:colId xmlns:a16="http://schemas.microsoft.com/office/drawing/2014/main" xmlns="" val="1121840845"/>
                    </a:ext>
                  </a:extLst>
                </a:gridCol>
                <a:gridCol w="1085906">
                  <a:extLst>
                    <a:ext uri="{9D8B030D-6E8A-4147-A177-3AD203B41FA5}">
                      <a16:colId xmlns:a16="http://schemas.microsoft.com/office/drawing/2014/main" xmlns="" val="1470025800"/>
                    </a:ext>
                  </a:extLst>
                </a:gridCol>
                <a:gridCol w="844593">
                  <a:extLst>
                    <a:ext uri="{9D8B030D-6E8A-4147-A177-3AD203B41FA5}">
                      <a16:colId xmlns:a16="http://schemas.microsoft.com/office/drawing/2014/main" xmlns="" val="3835971417"/>
                    </a:ext>
                  </a:extLst>
                </a:gridCol>
                <a:gridCol w="723937">
                  <a:extLst>
                    <a:ext uri="{9D8B030D-6E8A-4147-A177-3AD203B41FA5}">
                      <a16:colId xmlns:a16="http://schemas.microsoft.com/office/drawing/2014/main" xmlns="" val="1991153676"/>
                    </a:ext>
                  </a:extLst>
                </a:gridCol>
                <a:gridCol w="10255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44593">
                  <a:extLst>
                    <a:ext uri="{9D8B030D-6E8A-4147-A177-3AD203B41FA5}">
                      <a16:colId xmlns:a16="http://schemas.microsoft.com/office/drawing/2014/main" xmlns="" val="493248671"/>
                    </a:ext>
                  </a:extLst>
                </a:gridCol>
                <a:gridCol w="1327220">
                  <a:extLst>
                    <a:ext uri="{9D8B030D-6E8A-4147-A177-3AD203B41FA5}">
                      <a16:colId xmlns:a16="http://schemas.microsoft.com/office/drawing/2014/main" xmlns="" val="3846809573"/>
                    </a:ext>
                  </a:extLst>
                </a:gridCol>
                <a:gridCol w="1327220"/>
              </a:tblGrid>
              <a:tr h="35268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№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20.09.17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18.10.17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22.12.17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17.01.18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268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148359323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4268440311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1050529489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768469440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2163092620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1366698375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1245126758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4069249046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713374539"/>
                  </a:ext>
                </a:extLst>
              </a:tr>
              <a:tr h="3820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607728560"/>
                  </a:ext>
                </a:extLst>
              </a:tr>
              <a:tr h="42194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extLst>
                  <a:ext uri="{0D108BD9-81ED-4DB2-BD59-A6C34878D82A}">
                    <a16:rowId xmlns:a16="http://schemas.microsoft.com/office/drawing/2014/main" xmlns="" val="314251239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3" y="6286520"/>
            <a:ext cx="1898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/>
                <a:cs typeface="Times New Roman"/>
              </a:rPr>
              <a:t>*</a:t>
            </a:r>
            <a:r>
              <a:rPr lang="ru-RU" b="1" dirty="0" smtClean="0"/>
              <a:t>Н - отсутствовал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18721403"/>
              </p:ext>
            </p:extLst>
          </p:nvPr>
        </p:nvGraphicFramePr>
        <p:xfrm>
          <a:off x="71440" y="1124738"/>
          <a:ext cx="8929717" cy="45001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11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6183">
                  <a:extLst>
                    <a:ext uri="{9D8B030D-6E8A-4147-A177-3AD203B41FA5}">
                      <a16:colId xmlns:a16="http://schemas.microsoft.com/office/drawing/2014/main" xmlns="" val="1121840845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1470025800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3835971417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xmlns="" val="1991153676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8694">
                  <a:extLst>
                    <a:ext uri="{9D8B030D-6E8A-4147-A177-3AD203B41FA5}">
                      <a16:colId xmlns:a16="http://schemas.microsoft.com/office/drawing/2014/main" xmlns="" val="493248671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xmlns="" val="3846809573"/>
                    </a:ext>
                  </a:extLst>
                </a:gridCol>
                <a:gridCol w="1071571"/>
              </a:tblGrid>
              <a:tr h="360046"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№ ОО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20.09.17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18.10.17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22.12.17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17.01.18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32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685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12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148359323"/>
                  </a:ext>
                </a:extLst>
              </a:tr>
              <a:tr h="31924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4268440311"/>
                  </a:ext>
                </a:extLst>
              </a:tr>
              <a:tr h="28019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14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1050529489"/>
                  </a:ext>
                </a:extLst>
              </a:tr>
              <a:tr h="24114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15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3768469440"/>
                  </a:ext>
                </a:extLst>
              </a:tr>
              <a:tr h="27353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16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2163092620"/>
                  </a:ext>
                </a:extLst>
              </a:tr>
              <a:tr h="30592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17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1366698375"/>
                  </a:ext>
                </a:extLst>
              </a:tr>
              <a:tr h="26687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18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1245126758"/>
                  </a:ext>
                </a:extLst>
              </a:tr>
              <a:tr h="227822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19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4069249046"/>
                  </a:ext>
                </a:extLst>
              </a:tr>
              <a:tr h="26021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21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3713374539"/>
                  </a:ext>
                </a:extLst>
              </a:tr>
              <a:tr h="47680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В(С)ОШ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н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36000"/>
                </a:tc>
                <a:extLst>
                  <a:ext uri="{0D108BD9-81ED-4DB2-BD59-A6C34878D82A}">
                    <a16:rowId xmlns:a16="http://schemas.microsoft.com/office/drawing/2014/main" xmlns="" val="3607728560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3" y="41508"/>
            <a:ext cx="8715436" cy="815724"/>
          </a:xfrm>
          <a:solidFill>
            <a:schemeClr val="bg1"/>
          </a:solidFill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200" b="1" dirty="0" smtClean="0"/>
              <a:t>Посещение учителями методической учёбы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5807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Результаты оценочных процедур, 9 класс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428736"/>
          <a:ext cx="6583680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594"/>
                <a:gridCol w="1500198"/>
                <a:gridCol w="1571636"/>
                <a:gridCol w="20402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19.10.17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55</a:t>
                      </a:r>
                      <a:endParaRPr lang="ru-RU" sz="20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Результаты оценочных процедур, 9 класс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74468" y="1357298"/>
          <a:ext cx="6583680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032"/>
                <a:gridCol w="1643074"/>
                <a:gridCol w="1643074"/>
                <a:gridCol w="17545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19.10.17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55</a:t>
                      </a:r>
                      <a:endParaRPr lang="ru-RU" sz="20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Результаты оценочных процедур, 11 класс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8" y="1357298"/>
          <a:ext cx="8858279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288"/>
                <a:gridCol w="928694"/>
                <a:gridCol w="1143008"/>
                <a:gridCol w="857256"/>
                <a:gridCol w="1143008"/>
                <a:gridCol w="1071570"/>
                <a:gridCol w="1285884"/>
                <a:gridCol w="1071571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25.10.17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русский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Диагн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20.11.17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общество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матем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14.12.17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</a:t>
                      </a:r>
                      <a:r>
                        <a:rPr lang="ru-RU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67</a:t>
                      </a:r>
                      <a:endParaRPr lang="ru-RU" sz="20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Подготовительный этап</a:t>
            </a:r>
            <a:br>
              <a:rPr lang="ru-RU" dirty="0" smtClean="0"/>
            </a:br>
            <a:r>
              <a:rPr lang="ru-RU" dirty="0" smtClean="0"/>
              <a:t>(сбор данных, идентификации)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3"/>
            <a:ext cx="8229600" cy="178595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>
                <a:latin typeface="Arial Narrow" pitchFamily="34" charset="0"/>
              </a:rPr>
              <a:t>1.Определение критериев оценки школ.</a:t>
            </a:r>
          </a:p>
          <a:p>
            <a:pPr>
              <a:buNone/>
            </a:pPr>
            <a:r>
              <a:rPr lang="ru-RU" dirty="0">
                <a:latin typeface="Arial Narrow" pitchFamily="34" charset="0"/>
              </a:rPr>
              <a:t>2. Сбор информации по школам. </a:t>
            </a:r>
          </a:p>
          <a:p>
            <a:pPr>
              <a:buNone/>
            </a:pPr>
            <a:r>
              <a:rPr lang="ru-RU" dirty="0">
                <a:latin typeface="Arial Narrow" pitchFamily="34" charset="0"/>
              </a:rPr>
              <a:t>3.Идентификация школ в соответствии с критериями.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Результаты оценочных процедур, 11 класс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920" y="1428736"/>
          <a:ext cx="8686798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5808"/>
                <a:gridCol w="1000132"/>
                <a:gridCol w="1143008"/>
                <a:gridCol w="1071570"/>
                <a:gridCol w="1143008"/>
                <a:gridCol w="1071570"/>
                <a:gridCol w="1000132"/>
                <a:gridCol w="107157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19.10.17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21.12.2017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русский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Arial Narrow" pitchFamily="34" charset="0"/>
                        </a:rPr>
                        <a:t>Диагн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.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20.11.17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общество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</a:t>
                      </a:r>
                    </a:p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матем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14.12.17</a:t>
                      </a:r>
                      <a:endParaRPr lang="ru-RU" b="1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Группа риска </a:t>
                      </a:r>
                      <a:r>
                        <a:rPr lang="ru-RU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b="1" dirty="0" smtClean="0">
                          <a:latin typeface="Arial Narrow" pitchFamily="34" charset="0"/>
                        </a:rPr>
                        <a:t>.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Arial Narrow" pitchFamily="34" charset="0"/>
                        </a:rPr>
                        <a:t>Кол-во «2»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67</a:t>
                      </a:r>
                      <a:endParaRPr lang="ru-RU" sz="2000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33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участия школ в оценочных процедурах (качество знаний)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54" y="1908816"/>
          <a:ext cx="8715402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8727"/>
                <a:gridCol w="3000396"/>
                <a:gridCol w="1857388"/>
                <a:gridCol w="2428891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Класс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Вид процедуры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Лидеры 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Зона  риска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9 класс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русский,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19.10.17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2,3,5,8,14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7,10, 15,</a:t>
                      </a:r>
                      <a:r>
                        <a:rPr lang="ru-RU" sz="2000" b="0" baseline="0" dirty="0" smtClean="0">
                          <a:latin typeface="Arial Narrow" pitchFamily="34" charset="0"/>
                        </a:rPr>
                        <a:t>16,21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русский,14.12.2017</a:t>
                      </a:r>
                      <a:endParaRPr lang="ru-RU" sz="2000" b="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2,4,8,12,14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№ 7,15,18,19,21</a:t>
                      </a:r>
                      <a:endParaRPr lang="ru-RU" sz="2000" b="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11 класс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МКР русский,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25.10.17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3,4,11,13,16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5,12,14,15,17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русский,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21.12.2017</a:t>
                      </a:r>
                      <a:endParaRPr lang="ru-RU" sz="2000" b="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2,8,9,12,16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КДР математика,</a:t>
                      </a:r>
                      <a:r>
                        <a:rPr lang="ru-RU" sz="2000" b="0" kern="12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14.12.17</a:t>
                      </a:r>
                      <a:endParaRPr lang="ru-RU" sz="2000" b="0" dirty="0" smtClean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 2,6,9,10,11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№7,13,15,17,ВСОШ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357190"/>
          </a:xfrm>
          <a:ln w="44450">
            <a:noFill/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Группа риска 9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596626"/>
          <a:ext cx="9001125" cy="61321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2691"/>
                <a:gridCol w="861480"/>
                <a:gridCol w="1008130"/>
                <a:gridCol w="720093"/>
                <a:gridCol w="936120"/>
                <a:gridCol w="936120"/>
                <a:gridCol w="864111"/>
                <a:gridCol w="720093"/>
                <a:gridCol w="792102"/>
                <a:gridCol w="648083"/>
                <a:gridCol w="792102"/>
              </a:tblGrid>
              <a:tr h="228862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№ ОО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Общество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700" b="1" dirty="0" smtClean="0">
                          <a:latin typeface="Arial Narrow" pitchFamily="34" charset="0"/>
                        </a:rPr>
                        <a:t>. 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Географ.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err="1" smtClean="0">
                          <a:latin typeface="Arial Narrow" pitchFamily="34" charset="0"/>
                        </a:rPr>
                        <a:t>Информ</a:t>
                      </a:r>
                      <a:r>
                        <a:rPr lang="ru-RU" sz="1700" b="1" dirty="0" smtClean="0">
                          <a:latin typeface="Arial Narrow" pitchFamily="34" charset="0"/>
                        </a:rPr>
                        <a:t>.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Англ.яз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Химия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215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12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</a:tr>
              <a:tr h="160286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2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</a:tr>
              <a:tr h="19172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10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</a:t>
                      </a:r>
                      <a:endParaRPr lang="ru-RU" sz="1700" dirty="0"/>
                    </a:p>
                  </a:txBody>
                  <a:tcPr marL="36000" marR="36000" marT="0" marB="0"/>
                </a:tc>
              </a:tr>
              <a:tr h="203152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4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15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18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17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</a:tr>
              <a:tr h="10821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5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4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5457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6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7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1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77442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8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8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17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6601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9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2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200306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10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22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13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10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21173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11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11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22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9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</a:tr>
              <a:tr h="151732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12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7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13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6316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10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</a:tr>
              <a:tr h="24603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14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86028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15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6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9746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16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3745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17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1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3745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18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3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5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2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3745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19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Arial Narrow" pitchFamily="34" charset="0"/>
                        </a:rPr>
                        <a:t>4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4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7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3</a:t>
                      </a:r>
                      <a:endParaRPr lang="ru-RU" sz="1700" dirty="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137454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21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320652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ВСОШ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/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700" dirty="0"/>
                    </a:p>
                  </a:txBody>
                  <a:tcPr marL="36000" marR="3600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Arial Narrow" pitchFamily="34" charset="0"/>
                        </a:rPr>
                        <a:t>ИТОГО</a:t>
                      </a:r>
                      <a:endParaRPr lang="ru-RU" sz="1700" dirty="0"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116</a:t>
                      </a: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92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173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42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33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6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8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FF0000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3</a:t>
                      </a:r>
                      <a:endParaRPr lang="ru-RU" sz="1700" b="1" kern="1200" dirty="0">
                        <a:solidFill>
                          <a:srgbClr val="FF0000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725470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Группа риска 11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6" y="985560"/>
          <a:ext cx="8929718" cy="567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5786"/>
                <a:gridCol w="857256"/>
                <a:gridCol w="1000132"/>
                <a:gridCol w="714380"/>
                <a:gridCol w="928694"/>
                <a:gridCol w="1071570"/>
                <a:gridCol w="1285884"/>
                <a:gridCol w="785818"/>
                <a:gridCol w="714380"/>
                <a:gridCol w="785818"/>
              </a:tblGrid>
              <a:tr h="228862"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№ ОО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Общество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sz="1700" b="1" dirty="0" smtClean="0">
                          <a:latin typeface="Arial Narrow" pitchFamily="34" charset="0"/>
                        </a:rPr>
                        <a:t>. 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Информатика 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Химия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sz="1700" b="1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6885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6028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9172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20315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4314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5457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6601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7744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6601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20030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21173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5173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6316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24603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8602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9746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13745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3784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ИТОГО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29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72560" cy="428625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latin typeface="+mn-lt"/>
              </a:rPr>
              <a:t>Темы совещаний для заместителей директора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38" y="1071565"/>
          <a:ext cx="8929718" cy="1962150"/>
        </p:xfrm>
        <a:graphic>
          <a:graphicData uri="http://schemas.openxmlformats.org/drawingml/2006/table">
            <a:tbl>
              <a:tblPr/>
              <a:tblGrid>
                <a:gridCol w="1116215"/>
                <a:gridCol w="781350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сентябрь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«Современные технологии в деятельности коллектива образовательной организации как ресурс инновационного развития»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«Роль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системно-деятельностного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 подхода в повышении качества образования»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декабрь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«Новые подходы к оцениванию образовательных результатов»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январь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«Искусство и инструменты эффективного преподавания»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43084" y="3429003"/>
            <a:ext cx="59293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>
              <a:buClrTx/>
              <a:buSzTx/>
              <a:buFontTx/>
              <a:buNone/>
              <a:defRPr/>
            </a:pPr>
            <a:r>
              <a:rPr lang="ru-RU" sz="2800" b="1" u="sng" dirty="0">
                <a:solidFill>
                  <a:schemeClr val="tx1"/>
                </a:solidFill>
                <a:ea typeface="+mj-ea"/>
                <a:cs typeface="+mj-cs"/>
              </a:rPr>
              <a:t>Темы единых методических дней</a:t>
            </a:r>
          </a:p>
        </p:txBody>
      </p:sp>
      <p:graphicFrame>
        <p:nvGraphicFramePr>
          <p:cNvPr id="8" name="Содержимое 5"/>
          <p:cNvGraphicFramePr>
            <a:graphicFrameLocks noGrp="1"/>
          </p:cNvGraphicFramePr>
          <p:nvPr/>
        </p:nvGraphicFramePr>
        <p:xfrm>
          <a:off x="71438" y="4214818"/>
          <a:ext cx="8929718" cy="1352550"/>
        </p:xfrm>
        <a:graphic>
          <a:graphicData uri="http://schemas.openxmlformats.org/drawingml/2006/table">
            <a:tbl>
              <a:tblPr/>
              <a:tblGrid>
                <a:gridCol w="1116215"/>
                <a:gridCol w="781350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август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</a:rPr>
                        <a:t>«Проектирование маршрута профессионального саморазвития педагога»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ноябрь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</a:rPr>
                        <a:t>«Деятельность учителя по проектированию и оцениванию современного урока»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март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MS Gothic" pitchFamily="49" charset="-128"/>
                          <a:cs typeface="Times New Roman" pitchFamily="18" charset="0"/>
                        </a:rPr>
                        <a:t>«Роль темы самообразования в повышении качества преподавания»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000232" y="5857892"/>
            <a:ext cx="592931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eaLnBrk="0" hangingPunct="0">
              <a:buClrTx/>
              <a:buSzTx/>
              <a:buFontTx/>
              <a:buNone/>
              <a:defRPr/>
            </a:pPr>
            <a:r>
              <a:rPr lang="ru-RU" sz="2800" b="1" u="sng" dirty="0" smtClean="0">
                <a:solidFill>
                  <a:schemeClr val="tx1"/>
                </a:solidFill>
                <a:ea typeface="+mj-ea"/>
                <a:cs typeface="+mj-cs"/>
              </a:rPr>
              <a:t>Методические выезды</a:t>
            </a:r>
            <a:endParaRPr lang="ru-RU" sz="2800" b="1" u="sng" dirty="0">
              <a:solidFill>
                <a:schemeClr val="tx1"/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/>
          <a:lstStyle/>
          <a:p>
            <a:r>
              <a:rPr lang="ru-RU" dirty="0" smtClean="0"/>
              <a:t>Педагогическая ситуация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398304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Arial Narrow" pitchFamily="34" charset="0"/>
              </a:rPr>
              <a:t>Вы задаёте вопрос ученику.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Arial Narrow" pitchFamily="34" charset="0"/>
              </a:rPr>
              <a:t>Бросив на вас короткий безучастный взгляд, ученик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Arial Narrow" pitchFamily="34" charset="0"/>
              </a:rPr>
              <a:t>молчит или бормочет: «Не знаю».</a:t>
            </a:r>
          </a:p>
          <a:p>
            <a:pPr>
              <a:spcBef>
                <a:spcPts val="0"/>
              </a:spcBef>
              <a:buNone/>
            </a:pPr>
            <a:endParaRPr lang="ru-RU" sz="2800" dirty="0" smtClean="0">
              <a:latin typeface="Arial Narrow" pitchFamily="34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ВАШИ ДЕЙСТВИЯ???</a:t>
            </a:r>
            <a:endParaRPr lang="ru-RU" sz="2800" b="1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Методика «Отказ </a:t>
            </a:r>
            <a:r>
              <a:rPr lang="ru-RU" dirty="0"/>
              <a:t>не принимается»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КЛЮЧЕВАЯ ИДЕЯ:  </a:t>
            </a:r>
            <a:r>
              <a:rPr lang="ru-RU" sz="2800" dirty="0" smtClean="0">
                <a:latin typeface="Arial Narrow" pitchFamily="34" charset="0"/>
              </a:rPr>
              <a:t>ученик, который не может с первого раза ответить на вопрос, должен как можно чаще давать правильные ответы.</a:t>
            </a:r>
          </a:p>
          <a:p>
            <a:pPr>
              <a:spcBef>
                <a:spcPts val="0"/>
              </a:spcBef>
              <a:buNone/>
            </a:pPr>
            <a:endParaRPr lang="ru-RU" sz="2800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ЦЕЛЬ МЕТОДИКИ</a:t>
            </a:r>
            <a:r>
              <a:rPr lang="ru-RU" sz="2800" dirty="0" smtClean="0">
                <a:latin typeface="Arial Narrow" pitchFamily="34" charset="0"/>
              </a:rPr>
              <a:t>: добиться </a:t>
            </a:r>
            <a:r>
              <a:rPr lang="ru-RU" sz="2800" dirty="0">
                <a:latin typeface="Arial Narrow" pitchFamily="34" charset="0"/>
              </a:rPr>
              <a:t>того, чтобы </a:t>
            </a:r>
            <a:r>
              <a:rPr lang="ru-RU" sz="2800" dirty="0" smtClean="0">
                <a:latin typeface="Arial Narrow" pitchFamily="34" charset="0"/>
              </a:rPr>
              <a:t>ребёнок</a:t>
            </a:r>
            <a:r>
              <a:rPr lang="ru-RU" sz="2800" dirty="0">
                <a:latin typeface="Arial Narrow" pitchFamily="34" charset="0"/>
              </a:rPr>
              <a:t>, который не может (либо не хочет) </a:t>
            </a:r>
            <a:r>
              <a:rPr lang="ru-RU" sz="2800" dirty="0" smtClean="0">
                <a:latin typeface="Arial Narrow" pitchFamily="34" charset="0"/>
              </a:rPr>
              <a:t>ответить на </a:t>
            </a:r>
            <a:r>
              <a:rPr lang="ru-RU" sz="2800" dirty="0">
                <a:latin typeface="Arial Narrow" pitchFamily="34" charset="0"/>
              </a:rPr>
              <a:t>вопрос, все-таки </a:t>
            </a:r>
            <a:r>
              <a:rPr lang="ru-RU" sz="2800" dirty="0" smtClean="0">
                <a:latin typeface="Arial Narrow" pitchFamily="34" charset="0"/>
              </a:rPr>
              <a:t>дал правильный ответ.</a:t>
            </a:r>
            <a:endParaRPr lang="ru-RU" sz="28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Формат применения методики «Отказ </a:t>
            </a:r>
            <a:r>
              <a:rPr lang="ru-RU" dirty="0"/>
              <a:t>не принимается»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257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Формат 1. </a:t>
            </a:r>
            <a:r>
              <a:rPr lang="ru-RU" sz="2800" dirty="0" smtClean="0">
                <a:latin typeface="Arial Narrow" pitchFamily="34" charset="0"/>
              </a:rPr>
              <a:t>Учитель дает ответ, ученик его повторяет.</a:t>
            </a:r>
            <a:endParaRPr lang="ru-RU" sz="28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18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тут подлежащее, Имя?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Расстроилась?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Подлежащее тут — слово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Теперь ты мне скажи. Где в этом предложении подлежащее?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Подлежащее —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Хорошо. Подлежащее —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643182"/>
            <a:ext cx="6000792" cy="500066"/>
          </a:xfrm>
          <a:prstGeom prst="rect">
            <a:avLst/>
          </a:prstGeom>
          <a:solidFill>
            <a:srgbClr val="99FF66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 сильно расстроилась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Формат применения методики «Отказ </a:t>
            </a:r>
            <a:r>
              <a:rPr lang="ru-RU" dirty="0"/>
              <a:t>не принимается»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257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Формат 2. </a:t>
            </a:r>
            <a:r>
              <a:rPr lang="ru-RU" sz="2800" dirty="0" smtClean="0">
                <a:latin typeface="Arial Narrow" pitchFamily="34" charset="0"/>
              </a:rPr>
              <a:t>Другой ученик отвечает, первый повторяет его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Arial Narrow" pitchFamily="34" charset="0"/>
              </a:rPr>
              <a:t>ответ.</a:t>
            </a: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endParaRPr lang="ru-RU" sz="1400" i="1" dirty="0" smtClean="0">
              <a:latin typeface="Arial Narrow" pitchFamily="34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тут подлежащее?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 1: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Расстроилась?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Ребята, кто может сказать, где в этом предложении подлежащее?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 2: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Мама.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Хорошо. Теперь ты. Где здесь подлежащее?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 1: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Совершенно верно,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643182"/>
            <a:ext cx="6000792" cy="500066"/>
          </a:xfrm>
          <a:prstGeom prst="rect">
            <a:avLst/>
          </a:prstGeom>
          <a:solidFill>
            <a:srgbClr val="99FF66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 сильно расстроилась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Формат применения методики «Отказ </a:t>
            </a:r>
            <a:r>
              <a:rPr lang="ru-RU" dirty="0"/>
              <a:t>не принимается»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b="1" dirty="0" smtClean="0">
                <a:latin typeface="Arial Narrow" pitchFamily="34" charset="0"/>
              </a:rPr>
              <a:t>Формат 3. </a:t>
            </a:r>
            <a:r>
              <a:rPr lang="ru-RU" sz="2800" dirty="0" smtClean="0">
                <a:latin typeface="Arial Narrow" pitchFamily="34" charset="0"/>
              </a:rPr>
              <a:t>Учитель дает подсказку. Ваш ученик использует ее,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Arial Narrow" pitchFamily="34" charset="0"/>
              </a:rPr>
              <a:t>чтобы найти правильный ответ.</a:t>
            </a:r>
          </a:p>
          <a:p>
            <a:pPr>
              <a:buNone/>
            </a:pPr>
            <a:endParaRPr lang="ru-RU" sz="2800" dirty="0" smtClean="0"/>
          </a:p>
          <a:p>
            <a:pPr>
              <a:spcBef>
                <a:spcPts val="0"/>
              </a:spcBef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подлежащее в этом предложении?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Расстроилась?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Когда я спрашиваю о подлежащем, я хочу знать, о ком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о чем говорится в предложении. Ну что, теперь ответишь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мой вопрос правильно?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Ученик: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Подлежащее —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Хорошо. Ты совершенно прав.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643182"/>
            <a:ext cx="6000792" cy="500066"/>
          </a:xfrm>
          <a:prstGeom prst="rect">
            <a:avLst/>
          </a:prstGeom>
          <a:solidFill>
            <a:srgbClr val="99FF66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 сильно расстроилась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Критерии оценки школ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85721" y="1214422"/>
          <a:ext cx="8715440" cy="5429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5301">
                  <a:extLst>
                    <a:ext uri="{9D8B030D-6E8A-4147-A177-3AD203B41FA5}"/>
                  </a:extLst>
                </a:gridCol>
                <a:gridCol w="399182">
                  <a:extLst>
                    <a:ext uri="{9D8B030D-6E8A-4147-A177-3AD203B41FA5}"/>
                  </a:extLst>
                </a:gridCol>
                <a:gridCol w="399182"/>
                <a:gridCol w="418876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418343"/>
                <a:gridCol w="418343"/>
                <a:gridCol w="418343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348619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348619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418343">
                  <a:extLst>
                    <a:ext uri="{9D8B030D-6E8A-4147-A177-3AD203B41FA5}"/>
                  </a:extLst>
                </a:gridCol>
                <a:gridCol w="348619">
                  <a:extLst>
                    <a:ext uri="{9D8B030D-6E8A-4147-A177-3AD203B41FA5}"/>
                  </a:extLst>
                </a:gridCol>
                <a:gridCol w="348619">
                  <a:extLst>
                    <a:ext uri="{9D8B030D-6E8A-4147-A177-3AD203B41FA5}"/>
                  </a:extLst>
                </a:gridCol>
                <a:gridCol w="348619">
                  <a:extLst>
                    <a:ext uri="{9D8B030D-6E8A-4147-A177-3AD203B41FA5}"/>
                  </a:extLst>
                </a:gridCol>
                <a:gridCol w="488031">
                  <a:extLst>
                    <a:ext uri="{9D8B030D-6E8A-4147-A177-3AD203B41FA5}"/>
                  </a:extLst>
                </a:gridCol>
              </a:tblGrid>
              <a:tr h="647213"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школ (малокомплектные М, условно малокомплектные УМ)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уч-ся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социального благополучия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ЕГЭ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% с 1,высшей категорией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Эффективность участия в олимпиадах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ВПР (% «5»)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ОГЭ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782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Б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Средний балл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(общий)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Отсутствие «2» на ЕГЭ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%  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высокобалльников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Окружающий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мир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Биология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История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4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5 класс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Русский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Математика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Средний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балл (общий)</a:t>
                      </a: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99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Формат применения методики «Отказ </a:t>
            </a:r>
            <a:r>
              <a:rPr lang="ru-RU" dirty="0"/>
              <a:t>не принимается»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04351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b="1" dirty="0" smtClean="0">
                <a:latin typeface="Arial Narrow" pitchFamily="34" charset="0"/>
              </a:rPr>
              <a:t>Формат 4. </a:t>
            </a:r>
            <a:r>
              <a:rPr lang="ru-RU" sz="3000" dirty="0" smtClean="0">
                <a:latin typeface="Arial Narrow" pitchFamily="34" charset="0"/>
              </a:rPr>
              <a:t>Другой ученик дает подсказку; первый использует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000" dirty="0" smtClean="0">
                <a:latin typeface="Arial Narrow" pitchFamily="34" charset="0"/>
              </a:rPr>
              <a:t>ее, чтобы верно ответить.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Где подлежащее в этом предложении,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Имя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Ученик 1: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Расстроилась?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Ребята, кто может сказать Имя, что я хочу знать, когда спрашиваю о подлежащем в предложении?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Ученик 2: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Вы хотите узнать, о чем говорится в предложении.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Да, именно так.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Имя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и где же здесь подлежащее?</a:t>
            </a: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Ученик 1: Мама.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Хорошо,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Имя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Подлежащее — слово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мама.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643182"/>
            <a:ext cx="6000792" cy="500066"/>
          </a:xfrm>
          <a:prstGeom prst="rect">
            <a:avLst/>
          </a:prstGeom>
          <a:solidFill>
            <a:srgbClr val="99FF66"/>
          </a:solidFill>
          <a:ln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 сильно расстроилась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64C54-924B-4260-B8DE-51E97D697213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00241"/>
            <a:ext cx="7772400" cy="1928826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Тьюторское</a:t>
            </a:r>
            <a:r>
              <a:rPr lang="ru-RU" b="1" dirty="0" smtClean="0"/>
              <a:t> сопровождение подготовки к ГИА: работа тьюторов с педагогом ОО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rgbClr val="00B050"/>
            </a:solidFill>
          </a:ln>
        </p:spPr>
        <p:txBody>
          <a:bodyPr/>
          <a:lstStyle/>
          <a:p>
            <a:r>
              <a:rPr lang="ru-RU" b="1" dirty="0" smtClean="0"/>
              <a:t>Нормативные документы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 Narrow" pitchFamily="34" charset="0"/>
              </a:rPr>
              <a:t>Положение о </a:t>
            </a:r>
            <a:r>
              <a:rPr lang="ru-RU" dirty="0" err="1" smtClean="0">
                <a:latin typeface="Arial Narrow" pitchFamily="34" charset="0"/>
              </a:rPr>
              <a:t>тьюторах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Приказ РИМЦ от 31.08.2017 года № 137 «Об организации в муниципальном образовании Павловский район единого методического пространства в 2017-2018 учебном году»</a:t>
            </a:r>
          </a:p>
          <a:p>
            <a:r>
              <a:rPr lang="ru-RU" dirty="0" smtClean="0">
                <a:latin typeface="Arial Narrow" pitchFamily="34" charset="0"/>
              </a:rPr>
              <a:t>Планы работы тьюторов на учебный год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22"/>
            <a:ext cx="9144000" cy="1143000"/>
          </a:xfrm>
          <a:ln w="44450">
            <a:solidFill>
              <a:srgbClr val="00B050"/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/>
              <a:t>Приказ РИМЦ от 31.08.17 года № 137</a:t>
            </a:r>
            <a:r>
              <a:rPr lang="ru-RU" sz="2400" dirty="0" smtClean="0"/>
              <a:t>«</a:t>
            </a:r>
            <a:r>
              <a:rPr lang="ru-RU" sz="2400" b="1" dirty="0" smtClean="0"/>
              <a:t>Об организации в муниципальном образовании Павловский район единого методического пространства в 2017-2018 учебном году»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7" y="1428736"/>
          <a:ext cx="9001155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31"/>
                <a:gridCol w="1985983"/>
                <a:gridCol w="1614479"/>
                <a:gridCol w="1957421"/>
                <a:gridCol w="16430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Предмет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Тьюторы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ОГЭ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Arial Narrow" pitchFamily="34" charset="0"/>
                        </a:rPr>
                        <a:t>Тьюторы</a:t>
                      </a:r>
                      <a:r>
                        <a:rPr lang="ru-RU" sz="1800" b="1" dirty="0" smtClean="0">
                          <a:latin typeface="Arial Narrow" pitchFamily="34" charset="0"/>
                        </a:rPr>
                        <a:t> ЕГЭ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Клепань Л.И.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Пшеничная Л.А.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физика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Князев О.А.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Рыбалкина С.В.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Стороженко Е.В.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Савранская Н.П.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Курилова Е.Г.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Марина Е.В.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Сай Л.М.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Фоменко Е.В.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Багмет Е.Л.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Макаренко А.А.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литература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Лохман О.В.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Лохман О.В.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3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Чернопольская О.В.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Бардик Ю.В.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Чуприна Э.А.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Кравченко Т.В.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9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английский</a:t>
                      </a:r>
                      <a:r>
                        <a:rPr lang="ru-RU" sz="1800" baseline="0" dirty="0" smtClean="0">
                          <a:latin typeface="Arial Narrow" pitchFamily="34" charset="0"/>
                        </a:rPr>
                        <a:t> язык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Голев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В.С.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Зайцева Л.Н.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немецкий язык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Бескопыльная</a:t>
                      </a: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О.В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Бескопыльная</a:t>
                      </a: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О.В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 Narrow" pitchFamily="34" charset="0"/>
                        </a:rPr>
                        <a:t>химия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Бондарева Н.В.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Горбатова Е.А.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СОШ </a:t>
                      </a:r>
                      <a:r>
                        <a:rPr lang="ru-RU" sz="18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№ 10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57422" y="6286520"/>
            <a:ext cx="4390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Arial Narrow" pitchFamily="34" charset="0"/>
              </a:rPr>
              <a:t>Тьюторы</a:t>
            </a:r>
            <a:r>
              <a:rPr lang="ru-RU" sz="2000" b="1" dirty="0" smtClean="0">
                <a:latin typeface="Arial Narrow" pitchFamily="34" charset="0"/>
              </a:rPr>
              <a:t> из школ № 1,2,3,4, 6, 9,10,12,13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214290"/>
            <a:ext cx="8543956" cy="1143000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Направления деятельности тьюторов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Прохождение курсов повышения квалификации</a:t>
            </a:r>
          </a:p>
          <a:p>
            <a:r>
              <a:rPr lang="ru-RU" dirty="0" smtClean="0">
                <a:latin typeface="Arial Narrow" pitchFamily="34" charset="0"/>
              </a:rPr>
              <a:t>Подготовка текстов заданий школьных олимпиад, муниципальных контрольных работ, диагностических работ, репетиционных экзаменов</a:t>
            </a:r>
          </a:p>
          <a:p>
            <a:r>
              <a:rPr lang="ru-RU" dirty="0" smtClean="0">
                <a:latin typeface="Arial Narrow" pitchFamily="34" charset="0"/>
              </a:rPr>
              <a:t>Анализ оценочных процедур: КДР, МКР, диагностических работ, репетиционных экзаменов, ОГЭ, ЕГЭ</a:t>
            </a:r>
          </a:p>
          <a:p>
            <a:r>
              <a:rPr lang="ru-RU" dirty="0" smtClean="0">
                <a:latin typeface="Arial Narrow" pitchFamily="34" charset="0"/>
              </a:rPr>
              <a:t>Презентация результатов оценочных процедур</a:t>
            </a:r>
          </a:p>
          <a:p>
            <a:r>
              <a:rPr lang="ru-RU" dirty="0" smtClean="0">
                <a:latin typeface="Arial Narrow" pitchFamily="34" charset="0"/>
              </a:rPr>
              <a:t>Проведение методической  учёбы (математика, русский, биология)</a:t>
            </a:r>
          </a:p>
          <a:p>
            <a:r>
              <a:rPr lang="ru-RU" dirty="0" smtClean="0">
                <a:latin typeface="Arial Narrow" pitchFamily="34" charset="0"/>
              </a:rPr>
              <a:t>Организация семинаров-консультаций</a:t>
            </a:r>
          </a:p>
          <a:p>
            <a:r>
              <a:rPr lang="ru-RU" dirty="0" smtClean="0">
                <a:latin typeface="Arial Narrow" pitchFamily="34" charset="0"/>
              </a:rPr>
              <a:t>Создание методических  пособия по итогам проведения семинаров-консультаций</a:t>
            </a:r>
          </a:p>
          <a:p>
            <a:r>
              <a:rPr lang="ru-RU" dirty="0" smtClean="0">
                <a:latin typeface="Arial Narrow" pitchFamily="34" charset="0"/>
              </a:rPr>
              <a:t>Представление опыта работы на РМО учителей-предметников</a:t>
            </a:r>
          </a:p>
          <a:p>
            <a:r>
              <a:rPr lang="ru-RU" dirty="0" smtClean="0">
                <a:latin typeface="Arial Narrow" pitchFamily="34" charset="0"/>
              </a:rPr>
              <a:t>Организация консультационного пункта по информатике</a:t>
            </a:r>
          </a:p>
          <a:p>
            <a:r>
              <a:rPr lang="ru-RU" dirty="0" smtClean="0">
                <a:latin typeface="Arial Narrow" pitchFamily="34" charset="0"/>
              </a:rPr>
              <a:t>Посещение уроков, анализ документации педагога в школах района 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9" y="214290"/>
            <a:ext cx="8543956" cy="1143000"/>
          </a:xfrm>
          <a:ln w="44450"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ru-RU" b="1" dirty="0" err="1" smtClean="0"/>
              <a:t>Общерайонные</a:t>
            </a:r>
            <a:r>
              <a:rPr lang="ru-RU" b="1" dirty="0" smtClean="0"/>
              <a:t> мероприятия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0222"/>
                <a:gridCol w="3586178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Дата проведения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Форма, название мероприятия</a:t>
                      </a:r>
                    </a:p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 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Количество слушателей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23.08.2017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Мастер-класс для учителей-предметников, работающих в 9-11 классах «Использование </a:t>
                      </a:r>
                      <a:r>
                        <a:rPr lang="ru-RU" dirty="0" err="1" smtClean="0">
                          <a:latin typeface="Arial Narrow" pitchFamily="34" charset="0"/>
                        </a:rPr>
                        <a:t>тьюторского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потенциала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для решения профессиональных задач при подготовке к государственной итоговой аттестации»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12.12.2017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Мастер-класс для молодых специалистов «Умею сам – научу другого.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Копилка передового опыта по подготовке обучающихся к ГИА»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8"/>
            <a:ext cx="8229600" cy="857232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Повышение квалификации тьюторов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000108"/>
          <a:ext cx="9001156" cy="58567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86346"/>
                <a:gridCol w="2286016"/>
                <a:gridCol w="1071570"/>
                <a:gridCol w="857224"/>
              </a:tblGrid>
              <a:tr h="2143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Наименование курсов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Категория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№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ОУ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«Совершенствование деятельности тьюторов по повышению качества подготовки выпускников к ЕГЭ  по иностранному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языку»,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04.09 -07.09.2017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 smtClean="0">
                          <a:latin typeface="Arial Narrow" pitchFamily="34" charset="0"/>
                        </a:rPr>
                        <a:t>Тьюторы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: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Л.Н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Зайцева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О.В. </a:t>
                      </a:r>
                      <a:r>
                        <a:rPr lang="ru-RU" sz="1400" b="1" dirty="0" err="1">
                          <a:latin typeface="Arial Narrow" pitchFamily="34" charset="0"/>
                        </a:rPr>
                        <a:t>Бескопыльная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1, 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«</a:t>
                      </a:r>
                      <a:r>
                        <a:rPr lang="ru-RU" sz="1400" b="1" dirty="0" err="1">
                          <a:latin typeface="Arial Narrow" pitchFamily="34" charset="0"/>
                        </a:rPr>
                        <a:t>Тьюторское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 сопровождение работы методического объединения учителей математики при подготовке учащихся к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ЕГЭ»,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25.09 -30.09.2017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>
                          <a:latin typeface="Arial Narrow" pitchFamily="34" charset="0"/>
                        </a:rPr>
                        <a:t>Тьютор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 </a:t>
                      </a:r>
                      <a:endParaRPr lang="ru-RU" sz="1400" b="1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Л.А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Пшеничная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«</a:t>
                      </a:r>
                      <a:r>
                        <a:rPr lang="ru-RU" sz="1400" b="1" dirty="0" err="1">
                          <a:latin typeface="Arial Narrow" pitchFamily="34" charset="0"/>
                        </a:rPr>
                        <a:t>Тьюторское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 сопровождение работы методического объединения учителей математики при подготовке учащихся к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ОГЭ»,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25.09 -30.09.2017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Arial Narrow" pitchFamily="34" charset="0"/>
                        </a:rPr>
                        <a:t>Тьютор Л.И. Клепань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«Совершенствование деятельности тьюторов по повышению качества подготовки выпускников к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ЕГЭ»,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09.10-14.10.2017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>
                          <a:latin typeface="Arial Narrow" pitchFamily="34" charset="0"/>
                        </a:rPr>
                        <a:t>Тьютор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 </a:t>
                      </a:r>
                      <a:endParaRPr lang="ru-RU" sz="1400" b="1" dirty="0" smtClean="0">
                        <a:latin typeface="Arial Narrow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С.В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Рыбалкина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«Методика работы тьюторов ЕГЭ и ГИА-9 с учителями русского языка и литературы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», 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20.11 по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30.11.2017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Arial Narrow" pitchFamily="34" charset="0"/>
                        </a:rPr>
                        <a:t>Тьютор Е.Л. Багмет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20824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Краевые семинары,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вебинары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Тема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err="1" smtClean="0">
                          <a:latin typeface="Arial Narrow" pitchFamily="34" charset="0"/>
                        </a:rPr>
                        <a:t>вебинара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: «Актуальные вопросы содержания контрольно-измерительных материалов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ЕГЭ-2018»,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11.09.2017</a:t>
                      </a:r>
                      <a:endParaRPr lang="ru-RU" sz="1400" b="1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 smtClean="0">
                          <a:latin typeface="Arial Narrow" pitchFamily="34" charset="0"/>
                        </a:rPr>
                        <a:t>Тьюторы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: Е.В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Стороженко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С.В. Рыбалкина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Т.В. Кравченко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Л.В. Загорулько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А.А. Макаренко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СОШ 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№ 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2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9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6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Arial Narrow" pitchFamily="34" charset="0"/>
                        </a:rPr>
                        <a:t>Тема семинара: «Качественная подготовка к ЕГЭ-2018 по физике на основе результатов ЕГЭ – 2017»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 smtClean="0">
                          <a:latin typeface="Arial Narrow" pitchFamily="34" charset="0"/>
                        </a:rPr>
                        <a:t>Тьютор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 С.В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Рыбалкина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Arial Narrow" pitchFamily="34" charset="0"/>
                        </a:rPr>
                        <a:t>Тема семинара: «Качественная подготовка к ЕГЭ и ОГЭ -2018 по химии на основе результатов 2017 года»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 err="1" smtClean="0">
                          <a:latin typeface="Arial Narrow" pitchFamily="34" charset="0"/>
                        </a:rPr>
                        <a:t>Тьюторы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:</a:t>
                      </a:r>
                      <a:r>
                        <a:rPr lang="ru-RU" sz="1400" b="1" baseline="0" dirty="0" smtClean="0">
                          <a:latin typeface="Arial Narrow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 Narrow" pitchFamily="34" charset="0"/>
                        </a:rPr>
                        <a:t>Н.В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. Бондарева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Е.А. Горбатова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Arial Narrow" pitchFamily="34" charset="0"/>
                        </a:rPr>
                        <a:t>СОШ </a:t>
                      </a:r>
                      <a:r>
                        <a:rPr lang="ru-RU" sz="1400" b="1" dirty="0">
                          <a:latin typeface="Arial Narrow" pitchFamily="34" charset="0"/>
                        </a:rPr>
                        <a:t>№ 1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СОШ №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715436" cy="1143000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Рекомендации тьюторов по итогам методических выездов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0050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u="sng" dirty="0" smtClean="0">
                <a:latin typeface="Arial Narrow" pitchFamily="34" charset="0"/>
              </a:rPr>
              <a:t>Биология</a:t>
            </a:r>
          </a:p>
          <a:p>
            <a:pPr lvl="0"/>
            <a:r>
              <a:rPr lang="ru-RU" dirty="0" smtClean="0">
                <a:latin typeface="Arial Narrow" pitchFamily="34" charset="0"/>
              </a:rPr>
              <a:t>На стенде подготовки учащихся к ГИА по биологии разместить расписание консультационных занятий для учащихся 9 и 11 классов</a:t>
            </a:r>
          </a:p>
          <a:p>
            <a:pPr lvl="0"/>
            <a:r>
              <a:rPr lang="ru-RU" dirty="0" smtClean="0">
                <a:latin typeface="Arial Narrow" pitchFamily="34" charset="0"/>
              </a:rPr>
              <a:t>Методический уголок по подготовке к ГИА пополнить методическими материалами для подготовки учащихся, вариантами КИМ, соответствующими кодификатору 2018 года </a:t>
            </a:r>
          </a:p>
          <a:p>
            <a:pPr lvl="0"/>
            <a:r>
              <a:rPr lang="ru-RU" dirty="0" smtClean="0">
                <a:latin typeface="Arial Narrow" pitchFamily="34" charset="0"/>
              </a:rPr>
              <a:t>Во втором полугодии 2017-2018 учебного года организовать систематическую работу по подготовке учащихся к ЕГЭ и ОГЭ по биологии в соответствии с тематическим планом. Вести учет проведенных консультационных занятий. Организовать систему диагностики подготовки учащихся к ГИА, своевременное заполнение диагностических карт учащихся.</a:t>
            </a:r>
          </a:p>
          <a:p>
            <a:pPr lvl="0"/>
            <a:r>
              <a:rPr lang="ru-RU" dirty="0" smtClean="0">
                <a:latin typeface="Arial Narrow" pitchFamily="34" charset="0"/>
              </a:rPr>
              <a:t>При проведении уроков биологии активнее использовать наглядные средства обучения. При организации тестового контроля знаний сделать упор на отработку заданий базового уровня. </a:t>
            </a:r>
          </a:p>
          <a:p>
            <a:pPr>
              <a:buNone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715436" cy="1143000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Рекомендации тьюторов по итогам методических выездов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3"/>
            <a:ext cx="8929718" cy="525779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u="sng" dirty="0" smtClean="0">
                <a:latin typeface="Arial Narrow" pitchFamily="34" charset="0"/>
              </a:rPr>
              <a:t>География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Дополнить информацию стенда по ГИА перечнем ссылок на образовательные ресурсы.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Обновить информацию в диагностических картах.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Во втором полугодии 2017-2018 учебного года при подготовке к урокам планировать задания, направленные на развитие познавательной активности обучающихся.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b="1" u="sng" dirty="0" smtClean="0">
              <a:latin typeface="Arial Narrow" pitchFamily="34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u="sng" dirty="0" smtClean="0">
                <a:latin typeface="Arial Narrow" pitchFamily="34" charset="0"/>
              </a:rPr>
              <a:t>Физика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Учителю физики с целью подготовки учащихся к ОГЭ и ЕГЭ уже с 7 класса осуществлять выполнение детьми различного уровня тестовых заданий теоретического и практического характера, которые рассчитаны на различный уровень развития детей (контрольные работы составлять по образцу КДР, либо делать тематическую подборку по структуре, соответствующей ОГЭ, ЕГЭ).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В календарно-тематическом планировании и журнале лабораторные работы писать полностью.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Продумывать систему опроса так, чтобы за урок поставить больше оценок.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Проверять тетради регулярно, обращать внимание на соблюдение единого орфографического режима учащимися и отмечать случаи его нарушений, делая соответствующие замечания.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Проводить лабораторные работы в соответствии с имеющимся оборудованием.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None/>
            </a:pPr>
            <a:endParaRPr lang="ru-RU" b="1" u="sng" dirty="0" smtClean="0">
              <a:latin typeface="Arial Narrow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715436" cy="1143000"/>
          </a:xfrm>
          <a:ln w="444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Рекомендации тьюторов по итогам методических выездов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900634"/>
          </a:xfrm>
        </p:spPr>
        <p:txBody>
          <a:bodyPr>
            <a:normAutofit fontScale="55000" lnSpcReduction="20000"/>
          </a:bodyPr>
          <a:lstStyle/>
          <a:p>
            <a:pPr marL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u="sng" dirty="0" smtClean="0">
                <a:latin typeface="Arial Narrow" pitchFamily="34" charset="0"/>
              </a:rPr>
              <a:t>История, обществознание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Учителю истории продолжить изучение  учебно-методической  литературы по планированию проведения уроков при подготовке к ГИА в форме ОГЭ,  ЕГЭ, методике ведения уроков  в части работы со слабоуспевающими, мотивированными обучающимися.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При планировании работы на урок учитывать индивидуальные, возрастные, психологические особенности учащихся.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Осуществлять планирование уроков разноуровневого повторения.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С целью активизации мыслительной и аналитической деятельности учащихся разнообразить формы познавательной деятельности учащихся на уроках.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Систематически осуществлять работу по диагностике и мониторингу знаний  учащихся через диагностические карты, </a:t>
            </a:r>
            <a:r>
              <a:rPr lang="ru-RU" dirty="0" err="1" smtClean="0">
                <a:latin typeface="Arial Narrow" pitchFamily="34" charset="0"/>
              </a:rPr>
              <a:t>критериальную</a:t>
            </a:r>
            <a:r>
              <a:rPr lang="ru-RU" dirty="0" smtClean="0">
                <a:latin typeface="Arial Narrow" pitchFamily="34" charset="0"/>
              </a:rPr>
              <a:t> систему оценивания.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Использовать исследовательские методы, способствующие развитию интереса к предмету, активизации работы учащихся, развитию мышления.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В  своей  работе использовать материалы, подготовленные учителями- предметниками для работы в консультационных пунктах на базе школ.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 Narrow" pitchFamily="34" charset="0"/>
              </a:rPr>
              <a:t>Администрации школы содействовать в посещении учителем истории и обществознания консультационных пунктов для педагогов. </a:t>
            </a:r>
          </a:p>
          <a:p>
            <a:pPr marL="0">
              <a:lnSpc>
                <a:spcPct val="120000"/>
              </a:lnSpc>
              <a:spcBef>
                <a:spcPts val="0"/>
              </a:spcBef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01080" cy="1428760"/>
          </a:xfrm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Подготовительный этап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(кластеризация, анализ </a:t>
            </a:r>
            <a:r>
              <a:rPr lang="ru-RU" sz="3200" dirty="0"/>
              <a:t>и оценка условий создания кластера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2714644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Анализ и сравнение данных школ.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Выявление факторов, лежащих в основе низких результатов школы.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Формирование кластера.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Оценка потенциала кластера и рассматривание возможностей объединения преимуществ школ.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Определение базовых школ.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715436" cy="1143000"/>
          </a:xfrm>
          <a:ln w="44450"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Анализ тьютором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525779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1. Учитель умеет педагогически грамотно построить и правильно определить систему целей и задач урока.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2. Цели и задачи обучения конкретны, доступны, реальны и понятны учащимся.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3. Учитель умеет проанализировать результаты урока и степень достижения поставленных задач.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4. Структура каждого урока соответствует целям, задачам, типу каждого занятия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5. Этапы уроков взаимосвязаны и логически последовательны. Переход от одного этапа урока к другому осуществляется с помощью проблемных ситуаций.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6. Рационально используется организационный момент, умеет организовать начало и конец урока.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7. Умело выбирает темп урока; задания, требующие напряженного интеллектуального труда, чередуются с наиболее легкими.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8. Умеет использовать элементы научной организации труда, систематически работает над формированием навыков универсальных учебных действий учащихся.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9. Умеет выделять ведущие идеи по теме и определять новые понятия с учетом уровня знаний учащихся класса.</a:t>
            </a:r>
          </a:p>
          <a:p>
            <a:pPr>
              <a:buNone/>
            </a:pPr>
            <a:r>
              <a:rPr lang="ru-RU" sz="3300" dirty="0" smtClean="0">
                <a:latin typeface="Arial Narrow" pitchFamily="34" charset="0"/>
              </a:rPr>
              <a:t>10. Содержание урока соответствует основным целям, а также уровню подготовленности учащихся.</a:t>
            </a:r>
          </a:p>
          <a:p>
            <a:pPr>
              <a:buNone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2798773"/>
          </a:xfrm>
          <a:ln w="508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600" dirty="0" smtClean="0"/>
              <a:t>О проведении регионального этапа Всероссийской олимпиады и региональных олимпиад школьников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1762"/>
            <a:ext cx="8229600" cy="868346"/>
          </a:xfrm>
          <a:ln w="4445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Участники регионального этапа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920" y="1451950"/>
          <a:ext cx="8686799" cy="519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40"/>
                <a:gridCol w="2286016"/>
                <a:gridCol w="1357322"/>
                <a:gridCol w="1146813"/>
                <a:gridCol w="17535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Предмет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Ф.И. учащегося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Класс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№ школы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Сроки участия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Французский язык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Медведенко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Даниил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10.01-14.01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Русский язык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Корнева Яна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17.01-20.01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Моисеев Александр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16.01-21.01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Фомашин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Илья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Кульпинов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Савелий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21.01-25.01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endParaRPr lang="ru-RU" dirty="0" smtClean="0">
                        <a:latin typeface="Arial Narrow" pitchFamily="34" charset="0"/>
                      </a:endParaRPr>
                    </a:p>
                    <a:p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Бескопыльный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Егор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ru-RU" dirty="0" smtClean="0"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24.01-28.01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Кульпинов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Савелий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Рыбалкина Елена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Литвиненко Анна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01.02-05.02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Физическая культура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Черкашина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Виолетта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08.02-11.02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Политехническая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Фомашин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Илья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18.02-19.02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Журналистика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Ампилогова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Ксения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 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23.01-25.01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Arial Narrow" pitchFamily="34" charset="0"/>
                        </a:rPr>
                        <a:t>Шулико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 Валерия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710"/>
          </a:xfrm>
          <a:ln w="4445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Нормативные 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4347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Письмо МОН и МП от 10.01.2018 года № 47-13-134/18 «О поощрении наставников победителей и призёров всероссийской олимпиады школьников и региональных олимпиад»</a:t>
            </a:r>
          </a:p>
          <a:p>
            <a:pPr>
              <a:buNone/>
            </a:pP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Письмо МОН и МП от 10.01.2018 года № 47-13-135/18 «Об усилении контроля участия школьников в региональном этапе всероссийской олимпиады»</a:t>
            </a:r>
          </a:p>
          <a:p>
            <a:pPr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контроль участия школьников в олимпиадах;</a:t>
            </a:r>
          </a:p>
          <a:p>
            <a:pPr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недопустимость </a:t>
            </a:r>
            <a:r>
              <a:rPr lang="ru-RU" dirty="0" err="1" smtClean="0">
                <a:latin typeface="Arial Narrow" pitchFamily="34" charset="0"/>
              </a:rPr>
              <a:t>недозаезда</a:t>
            </a:r>
            <a:r>
              <a:rPr lang="ru-RU" dirty="0" smtClean="0">
                <a:latin typeface="Arial Narrow" pitchFamily="34" charset="0"/>
              </a:rPr>
              <a:t> школьников на олимпиады;</a:t>
            </a:r>
          </a:p>
          <a:p>
            <a:pPr>
              <a:buFontTx/>
              <a:buChar char="-"/>
            </a:pPr>
            <a:r>
              <a:rPr lang="ru-RU" dirty="0" smtClean="0">
                <a:latin typeface="Arial Narrow" pitchFamily="34" charset="0"/>
              </a:rPr>
              <a:t>безопасность подвоза.</a:t>
            </a:r>
          </a:p>
          <a:p>
            <a:pPr>
              <a:buNone/>
            </a:pP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Письмо МОН и МП от 26.12.2017 года № 47-26301/17-11 «Об организации и проведении регионального этапа всероссийской олимпиады школьников в 2017-2018 учебном году» (перечень документов)</a:t>
            </a:r>
          </a:p>
          <a:p>
            <a:pPr>
              <a:buFontTx/>
              <a:buChar char="-"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280" cy="1654164"/>
          </a:xfrm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2800" dirty="0" smtClean="0"/>
              <a:t>Письмо МОН и МП от 26.12.2017 года № 47-26301/17-11 «Об организации и проведении регионального этапа всероссийской олимпиады школьников в 2017-2018 учебном году»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1" y="2160599"/>
            <a:ext cx="8643998" cy="434023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 Narrow" pitchFamily="34" charset="0"/>
              </a:rPr>
              <a:t>Анкета участника, заполненная участником собственноручно</a:t>
            </a:r>
          </a:p>
          <a:p>
            <a:r>
              <a:rPr lang="ru-RU" dirty="0" smtClean="0">
                <a:latin typeface="Arial Narrow" pitchFamily="34" charset="0"/>
              </a:rPr>
              <a:t>Письменное согласие родителей участника</a:t>
            </a:r>
          </a:p>
          <a:p>
            <a:r>
              <a:rPr lang="ru-RU" dirty="0" smtClean="0">
                <a:latin typeface="Arial Narrow" pitchFamily="34" charset="0"/>
              </a:rPr>
              <a:t>Справка, выданная общеобразовательной организацией за подписью руководителя ОО, заверенная печатью школы (если паспорта нет вклеивается фотография и справка в 2 экземплярах)</a:t>
            </a:r>
          </a:p>
          <a:p>
            <a:r>
              <a:rPr lang="ru-RU" dirty="0" smtClean="0">
                <a:latin typeface="Arial Narrow" pitchFamily="34" charset="0"/>
              </a:rPr>
              <a:t>Заверенная копия 1 и 2 страницы устава ОО</a:t>
            </a:r>
          </a:p>
          <a:p>
            <a:r>
              <a:rPr lang="ru-RU" dirty="0" smtClean="0">
                <a:latin typeface="Arial Narrow" pitchFamily="34" charset="0"/>
              </a:rPr>
              <a:t>Паспорт или свидетельство о рождении участника (оригинал или заверенная копия в 2 экземплярах)</a:t>
            </a:r>
          </a:p>
          <a:p>
            <a:r>
              <a:rPr lang="ru-RU" dirty="0" smtClean="0">
                <a:latin typeface="Arial Narrow" pitchFamily="34" charset="0"/>
              </a:rPr>
              <a:t>Страховой медицинский полис (оригинал или заверенная копия)</a:t>
            </a:r>
          </a:p>
          <a:p>
            <a:r>
              <a:rPr lang="ru-RU" dirty="0" smtClean="0">
                <a:latin typeface="Arial Narrow" pitchFamily="34" charset="0"/>
              </a:rPr>
              <a:t>Оригинал медицинской справки о допуске обучающегося к участию в олимпиаде (для участников  олимпиад по физической культуре и ОБЖ)</a:t>
            </a:r>
          </a:p>
          <a:p>
            <a:r>
              <a:rPr lang="ru-RU" dirty="0" smtClean="0">
                <a:latin typeface="Arial Narrow" pitchFamily="34" charset="0"/>
              </a:rPr>
              <a:t>Оригинал медицинской справки об эпидемиологическом окружении участника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  <a:ln w="44450"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Занятия в группах по подготовке </a:t>
            </a:r>
            <a:br>
              <a:rPr lang="ru-RU" dirty="0" smtClean="0"/>
            </a:br>
            <a:r>
              <a:rPr lang="ru-RU" dirty="0" smtClean="0"/>
              <a:t>к участию в олимпиадах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0354"/>
                <a:gridCol w="53292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Предмет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 Narrow" pitchFamily="34" charset="0"/>
                        </a:rPr>
                        <a:t>Даты проведения занятий</a:t>
                      </a:r>
                      <a:endParaRPr lang="ru-RU" sz="24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Физика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04.02, 18.02, 04.03, 01.04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Русский язык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04.02, 18.02, 04.03, 01.04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04.02, 18.02, 04.03, 18.03, 01.04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Химия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21.01, 04.02, 18.02, 04.03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21.01, 28.01, 11.02, 18.02, 25.02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 Narrow" pitchFamily="34" charset="0"/>
                        </a:rPr>
                        <a:t>Физическая культура</a:t>
                      </a:r>
                      <a:endParaRPr lang="ru-RU" sz="24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 Narrow" pitchFamily="34" charset="0"/>
                        </a:rPr>
                        <a:t>14.01,</a:t>
                      </a:r>
                      <a:r>
                        <a:rPr lang="ru-RU" sz="2400" baseline="0" dirty="0" smtClean="0">
                          <a:latin typeface="Arial Narrow" pitchFamily="34" charset="0"/>
                        </a:rPr>
                        <a:t> 21.01, 28.01, 04.02</a:t>
                      </a:r>
                      <a:endParaRPr lang="ru-RU" sz="2400" dirty="0" smtClean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44450"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/>
              <a:t>Задачи руководителя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71638"/>
            <a:ext cx="8643998" cy="454344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Довести информацию о поощрении педагогов-наставников на совещании при директоре.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Контроль участия учащихся  в региональном этапе.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Оперативное  информирование о невозможности участия ребёнка (причина: болезнь)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Предоставление документов, подтверждающих отсутствие ребёнка на олимпиаде (скан копия документа, подтверждающего причину уважительного отсутствия).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Контроль подготовки документов для участия учащихся в региональном этапе.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Организация работы с данными учащимися: составление индивидуальных маршрутов, психологическое сопровождение, индивидуальные занятия)</a:t>
            </a:r>
          </a:p>
          <a:p>
            <a:pPr marL="514350" indent="-514350">
              <a:buAutoNum type="arabicPeriod"/>
            </a:pPr>
            <a:endParaRPr lang="ru-RU" dirty="0" smtClean="0">
              <a:latin typeface="Arial Narrow" pitchFamily="34" charset="0"/>
            </a:endParaRPr>
          </a:p>
          <a:p>
            <a:pPr marL="514350" indent="-514350">
              <a:buAutoNum type="arabicPeriod"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785786" y="142852"/>
            <a:ext cx="7715250" cy="1143000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cs typeface="Times New Roman" pitchFamily="18" charset="0"/>
              </a:rPr>
              <a:t>Определение школ с проблемами </a:t>
            </a:r>
            <a:br>
              <a:rPr lang="ru-RU" sz="3200" b="1" dirty="0" smtClean="0">
                <a:cs typeface="Times New Roman" pitchFamily="18" charset="0"/>
              </a:rPr>
            </a:br>
            <a:r>
              <a:rPr lang="ru-RU" sz="3200" b="1" dirty="0" smtClean="0">
                <a:cs typeface="Times New Roman" pitchFamily="18" charset="0"/>
              </a:rPr>
              <a:t>в обучении  на основе кластерного анализа </a:t>
            </a:r>
            <a:endParaRPr lang="ru-RU" sz="3200" b="1" u="sng" dirty="0" smtClean="0"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</p:nvPr>
        </p:nvGraphicFramePr>
        <p:xfrm>
          <a:off x="357158" y="1597172"/>
          <a:ext cx="8503170" cy="4689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1955">
                  <a:extLst>
                    <a:ext uri="{9D8B030D-6E8A-4147-A177-3AD203B41FA5}"/>
                  </a:extLst>
                </a:gridCol>
                <a:gridCol w="2781731">
                  <a:extLst>
                    <a:ext uri="{9D8B030D-6E8A-4147-A177-3AD203B41FA5}"/>
                  </a:extLst>
                </a:gridCol>
                <a:gridCol w="1128448">
                  <a:extLst>
                    <a:ext uri="{9D8B030D-6E8A-4147-A177-3AD203B41FA5}"/>
                  </a:extLst>
                </a:gridCol>
                <a:gridCol w="1825118">
                  <a:extLst>
                    <a:ext uri="{9D8B030D-6E8A-4147-A177-3AD203B41FA5}"/>
                  </a:extLst>
                </a:gridCol>
                <a:gridCol w="1785918">
                  <a:extLst>
                    <a:ext uri="{9D8B030D-6E8A-4147-A177-3AD203B41FA5}"/>
                  </a:extLst>
                </a:gridCol>
              </a:tblGrid>
              <a:tr h="1196503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№ОО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школ (малокомплектные М, условно малокомплектные УМ)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уч-ся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Итого 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низких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высоких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610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200" b="1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532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44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42845" y="1285860"/>
          <a:ext cx="8858311" cy="5142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693">
                  <a:extLst>
                    <a:ext uri="{9D8B030D-6E8A-4147-A177-3AD203B41FA5}"/>
                  </a:extLst>
                </a:gridCol>
                <a:gridCol w="3643338">
                  <a:extLst>
                    <a:ext uri="{9D8B030D-6E8A-4147-A177-3AD203B41FA5}"/>
                  </a:extLst>
                </a:gridCol>
                <a:gridCol w="928694">
                  <a:extLst>
                    <a:ext uri="{9D8B030D-6E8A-4147-A177-3AD203B41FA5}"/>
                  </a:extLst>
                </a:gridCol>
                <a:gridCol w="1571636">
                  <a:extLst>
                    <a:ext uri="{9D8B030D-6E8A-4147-A177-3AD203B41FA5}"/>
                  </a:extLst>
                </a:gridCol>
                <a:gridCol w="1785950">
                  <a:extLst>
                    <a:ext uri="{9D8B030D-6E8A-4147-A177-3AD203B41FA5}"/>
                  </a:extLst>
                </a:gridCol>
              </a:tblGrid>
              <a:tr h="92869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 ОО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Статус школ (малокомплектные М, условно малокомплектные УМ)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Кол-во  уч-ся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 низких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Итого высоких результатов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581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УМ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highlight>
                            <a:srgbClr val="FFFF00"/>
                          </a:highlight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№21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31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ВСОШ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981" marR="3298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85786" y="71422"/>
            <a:ext cx="7715250" cy="1143000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cs typeface="Times New Roman" pitchFamily="18" charset="0"/>
              </a:rPr>
              <a:t>Определение школ с проблемами </a:t>
            </a:r>
            <a:br>
              <a:rPr lang="ru-RU" sz="3200" b="1" dirty="0" smtClean="0">
                <a:cs typeface="Times New Roman" pitchFamily="18" charset="0"/>
              </a:rPr>
            </a:br>
            <a:r>
              <a:rPr lang="ru-RU" sz="3200" b="1" dirty="0" smtClean="0">
                <a:cs typeface="Times New Roman" pitchFamily="18" charset="0"/>
              </a:rPr>
              <a:t>в обучении  на основе кластерного анализа </a:t>
            </a:r>
            <a:endParaRPr lang="ru-RU" sz="3200" b="1" u="sng" dirty="0" smtClean="0"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6429396"/>
            <a:ext cx="7268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ЛИДЕРЫ № 2,3,5,11,16,17              ЗОНА РИСКА № 6,7,9,10,13,14,15,17</a:t>
            </a:r>
            <a:endParaRPr lang="ru-RU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  <a:solidFill>
            <a:schemeClr val="bg1"/>
          </a:solidFill>
          <a:ln w="444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2800" dirty="0" smtClean="0"/>
              <a:t>Основной</a:t>
            </a:r>
            <a:br>
              <a:rPr lang="ru-RU" sz="2800" dirty="0" smtClean="0"/>
            </a:br>
            <a:r>
              <a:rPr lang="ru-RU" sz="2800" dirty="0" smtClean="0"/>
              <a:t>(организационное</a:t>
            </a:r>
            <a:r>
              <a:rPr lang="ru-RU" sz="2800" dirty="0"/>
              <a:t>, методическое, информационное обеспечение кластера,  разработка механизма функционирования кластера)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1643074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Реализация плана мероприятий.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Координация действий участников Программы.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 Narrow" pitchFamily="34" charset="0"/>
              </a:rPr>
              <a:t>Размещение информации о реализации Программы на сайте.</a:t>
            </a:r>
          </a:p>
          <a:p>
            <a:pPr>
              <a:buNone/>
            </a:pP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44450">
            <a:solidFill>
              <a:srgbClr val="C00000"/>
            </a:solidFill>
          </a:ln>
        </p:spPr>
        <p:txBody>
          <a:bodyPr/>
          <a:lstStyle/>
          <a:p>
            <a:r>
              <a:rPr lang="ru-RU" dirty="0" smtClean="0"/>
              <a:t>Реализация плана мероприятий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2"/>
            <a:ext cx="840108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Проведён методический анализ ЕГЭ, ОГЭ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Составлены нормативные документы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Составлены планы работы методистов по предметам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Составлены планы работы тьюторов по предметам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Собран банк данных по школам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Созданы программы перехода в эффективный режим функционирования:</a:t>
            </a:r>
          </a:p>
          <a:p>
            <a:pPr marL="514350" indent="-514350">
              <a:buNone/>
            </a:pPr>
            <a:r>
              <a:rPr lang="ru-RU" dirty="0" smtClean="0">
                <a:latin typeface="Arial Narrow" pitchFamily="34" charset="0"/>
              </a:rPr>
              <a:t>2,8,10,12,13,14,16,17,                                          4,5,6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ln w="44450"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Нормативно-правовое обеспечение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1600200"/>
            <a:ext cx="8715436" cy="5472138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Приказ УО от 11.10.2017 года № 842 «Об утверждении «Дорожной карты» подготовки и проведения государственной итоговой аттестации по образовательным программам основного общего образования в муниципальном образовании Павловский район в 2017-2018 учебном году»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Приказ УО от 17.10.2017 года № 857 «Об утверждении плана информационно-разъяснительной работы о порядке проведения государственной итоговой аттестации по образовательным программам основного общего и среднего общего образования в муниципальном образовании Павловский район в 2017-2018 учебном году»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Приказ УО от 08.11.2017 года № 914 «О подготовке к проведению итогового сочинения (изложения) в 2017 году»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Приказ УО от 27.10.2017 года № 890 «О создании рабочей  по подготовке к государственной итоговой аттестации в муниципальном образовании Павловский район»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 Narrow" pitchFamily="34" charset="0"/>
              </a:rPr>
              <a:t>Приказ УО от 08.11.2017 № 913 «О проведении подготовительной работы по проведению государственной итоговой аттестации по образовательным программам основного общего и среднего общего образования для детей-инвалидов и детей с ограниченными возможностями здоровья в 2018 году»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4222</Words>
  <Application>Microsoft Office PowerPoint</Application>
  <PresentationFormat>Экран (4:3)</PresentationFormat>
  <Paragraphs>1811</Paragraphs>
  <Slides>46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О ходе реализации муниципальной программы эффективной поддержки школ с низкими результатами и школ, функционирующих в неблагоприятных условиях</vt:lpstr>
      <vt:lpstr>Подготовительный этап (сбор данных, идентификации)</vt:lpstr>
      <vt:lpstr>Критерии оценки школ</vt:lpstr>
      <vt:lpstr>Подготовительный этап  (кластеризация, анализ и оценка условий создания кластера)</vt:lpstr>
      <vt:lpstr>Определение школ с проблемами  в обучении  на основе кластерного анализа </vt:lpstr>
      <vt:lpstr>Определение школ с проблемами  в обучении  на основе кластерного анализа </vt:lpstr>
      <vt:lpstr>Основной (организационное, методическое, информационное обеспечение кластера,  разработка механизма функционирования кластера)</vt:lpstr>
      <vt:lpstr>Реализация плана мероприятий</vt:lpstr>
      <vt:lpstr>Нормативно-правовое обеспечение</vt:lpstr>
      <vt:lpstr>Семинары- консультации</vt:lpstr>
      <vt:lpstr>Посещение семинаров-консультаций</vt:lpstr>
      <vt:lpstr>Посещение семинаров-консультаций</vt:lpstr>
      <vt:lpstr>Слайд 13</vt:lpstr>
      <vt:lpstr>Слайд 14</vt:lpstr>
      <vt:lpstr>Посещение учителями методической учёбы</vt:lpstr>
      <vt:lpstr>Посещение учителями методической учёбы</vt:lpstr>
      <vt:lpstr>Результаты оценочных процедур, 9 класс</vt:lpstr>
      <vt:lpstr>Результаты оценочных процедур, 9 класс</vt:lpstr>
      <vt:lpstr>Результаты оценочных процедур, 11 класс</vt:lpstr>
      <vt:lpstr>Результаты оценочных процедур, 11 класс</vt:lpstr>
      <vt:lpstr>Результаты участия школ в оценочных процедурах (качество знаний)</vt:lpstr>
      <vt:lpstr>Группа риска 9 класс</vt:lpstr>
      <vt:lpstr>Группа риска 11 класс</vt:lpstr>
      <vt:lpstr>Темы совещаний для заместителей директора</vt:lpstr>
      <vt:lpstr>Педагогическая ситуация</vt:lpstr>
      <vt:lpstr>Методика «Отказ не принимается»</vt:lpstr>
      <vt:lpstr>Формат применения методики «Отказ не принимается»</vt:lpstr>
      <vt:lpstr>Формат применения методики «Отказ не принимается»</vt:lpstr>
      <vt:lpstr>Формат применения методики «Отказ не принимается»</vt:lpstr>
      <vt:lpstr>Формат применения методики «Отказ не принимается»</vt:lpstr>
      <vt:lpstr>Тьюторское сопровождение подготовки к ГИА: работа тьюторов с педагогом ОО</vt:lpstr>
      <vt:lpstr>Нормативные документы</vt:lpstr>
      <vt:lpstr>Приказ РИМЦ от 31.08.17 года № 137«Об организации в муниципальном образовании Павловский район единого методического пространства в 2017-2018 учебном году»</vt:lpstr>
      <vt:lpstr>Направления деятельности тьюторов</vt:lpstr>
      <vt:lpstr>Общерайонные мероприятия</vt:lpstr>
      <vt:lpstr>Повышение квалификации тьюторов</vt:lpstr>
      <vt:lpstr>Рекомендации тьюторов по итогам методических выездов</vt:lpstr>
      <vt:lpstr>Рекомендации тьюторов по итогам методических выездов</vt:lpstr>
      <vt:lpstr>Рекомендации тьюторов по итогам методических выездов</vt:lpstr>
      <vt:lpstr>Анализ тьютором урока</vt:lpstr>
      <vt:lpstr>О проведении регионального этапа Всероссийской олимпиады и региональных олимпиад школьников</vt:lpstr>
      <vt:lpstr>Участники регионального этапа</vt:lpstr>
      <vt:lpstr>Нормативные документы</vt:lpstr>
      <vt:lpstr>Письмо МОН и МП от 26.12.2017 года № 47-26301/17-11 «Об организации и проведении регионального этапа всероссийской олимпиады школьников в 2017-2018 учебном году»</vt:lpstr>
      <vt:lpstr>Занятия в группах по подготовке  к участию в олимпиадах</vt:lpstr>
      <vt:lpstr>Задачи руководителя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ходе реализации муниципальной программы эффективной поддержки школ с низкими результатами и школ, функционирующих в неблагоприятных условиях</dc:title>
  <dc:creator>1</dc:creator>
  <cp:lastModifiedBy>1</cp:lastModifiedBy>
  <cp:revision>12</cp:revision>
  <dcterms:created xsi:type="dcterms:W3CDTF">2018-01-17T08:17:51Z</dcterms:created>
  <dcterms:modified xsi:type="dcterms:W3CDTF">2018-01-19T05:44:23Z</dcterms:modified>
</cp:coreProperties>
</file>