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2" r:id="rId3"/>
    <p:sldId id="273" r:id="rId4"/>
    <p:sldId id="276" r:id="rId5"/>
    <p:sldId id="277" r:id="rId6"/>
    <p:sldId id="270" r:id="rId7"/>
    <p:sldId id="271" r:id="rId8"/>
    <p:sldId id="274" r:id="rId9"/>
    <p:sldId id="275" r:id="rId10"/>
    <p:sldId id="290" r:id="rId11"/>
    <p:sldId id="291" r:id="rId12"/>
    <p:sldId id="292" r:id="rId13"/>
    <p:sldId id="293" r:id="rId14"/>
    <p:sldId id="303" r:id="rId15"/>
    <p:sldId id="304" r:id="rId16"/>
    <p:sldId id="305" r:id="rId17"/>
    <p:sldId id="306" r:id="rId18"/>
    <p:sldId id="288" r:id="rId19"/>
    <p:sldId id="289" r:id="rId20"/>
    <p:sldId id="294" r:id="rId21"/>
    <p:sldId id="296" r:id="rId22"/>
    <p:sldId id="297" r:id="rId23"/>
    <p:sldId id="29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0782-76B7-4E75-B98A-81DEE1B200A2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06CE07-E386-4B78-96EB-6887019C6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424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CE07-E386-4B78-96EB-6887019C632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584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CE07-E386-4B78-96EB-6887019C632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801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CE07-E386-4B78-96EB-6887019C632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937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CE07-E386-4B78-96EB-6887019C632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599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CE07-E386-4B78-96EB-6887019C6325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0488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CE07-E386-4B78-96EB-6887019C6325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017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04B0B-1DC9-40A4-AC9B-72B2FB6D075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73367"/>
            <a:ext cx="7772400" cy="2012955"/>
          </a:xfrm>
          <a:ln w="6350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4800" b="1" dirty="0" smtClean="0"/>
              <a:t>Работа с учащимися «группы риска»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5500702"/>
            <a:ext cx="5000660" cy="92391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Совещание директоров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15.03.2019 года</a:t>
            </a:r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838200" y="481002"/>
            <a:ext cx="1600200" cy="1447800"/>
            <a:chOff x="7289" y="1016"/>
            <a:chExt cx="2588" cy="2706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7" name="Picture 3" descr="j041048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9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 dirty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ст.Павловская</a:t>
                  </a:r>
                </a:p>
              </p:txBody>
            </p:sp>
            <p:sp>
              <p:nvSpPr>
                <p:cNvPr id="11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12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6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МКУО     РИМЦ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«Группа риска», потенциальные «2»,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9 класс</a:t>
            </a:r>
            <a:endParaRPr lang="ru-RU" sz="4000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6" y="1128412"/>
          <a:ext cx="8929714" cy="4729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8746"/>
                <a:gridCol w="731944"/>
                <a:gridCol w="805139"/>
                <a:gridCol w="731944"/>
                <a:gridCol w="1317499"/>
                <a:gridCol w="715678"/>
                <a:gridCol w="992191"/>
                <a:gridCol w="1146713"/>
                <a:gridCol w="837669"/>
                <a:gridCol w="99219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Информатика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Химия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География</a:t>
                      </a:r>
                      <a:endParaRPr lang="ru-RU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Общество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5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10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Итог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3" y="1359238"/>
          <a:ext cx="8786874" cy="499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212"/>
                <a:gridCol w="687397"/>
                <a:gridCol w="773248"/>
                <a:gridCol w="702953"/>
                <a:gridCol w="1403031"/>
                <a:gridCol w="714380"/>
                <a:gridCol w="928694"/>
                <a:gridCol w="1071570"/>
                <a:gridCol w="857256"/>
                <a:gridCol w="1000133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Информатика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Химия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География</a:t>
                      </a:r>
                      <a:endParaRPr lang="ru-RU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Общество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15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80078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Итог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-32" y="142852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«Группа риска», потенциальные «2»,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9 класс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84938"/>
          <a:ext cx="8786871" cy="47872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287"/>
                <a:gridCol w="1018805"/>
                <a:gridCol w="1018805"/>
                <a:gridCol w="1018805"/>
                <a:gridCol w="1172832"/>
                <a:gridCol w="1071570"/>
                <a:gridCol w="1071570"/>
                <a:gridCol w="1500197"/>
              </a:tblGrid>
              <a:tr h="4286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mtClean="0">
                          <a:latin typeface="Arial Narrow" pitchFamily="34" charset="0"/>
                        </a:rPr>
                        <a:t>Общество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Информатика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Итог 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«Группа риска», потенциальные «2»,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11 класс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786873" cy="375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8358"/>
                <a:gridCol w="1021195"/>
                <a:gridCol w="1021195"/>
                <a:gridCol w="1021195"/>
                <a:gridCol w="1080155"/>
                <a:gridCol w="1000132"/>
                <a:gridCol w="1143008"/>
                <a:gridCol w="1571635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 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mtClean="0">
                          <a:latin typeface="Arial Narrow" pitchFamily="34" charset="0"/>
                        </a:rPr>
                        <a:t>Общество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Информатика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«Группа риска», потенциальные «2»,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11 класс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85725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Анализ оценочных процедур в 9 классе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857232"/>
          <a:ext cx="8858278" cy="5594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800" dirty="0" smtClean="0">
                          <a:latin typeface="Arial Narrow" pitchFamily="34" charset="0"/>
                        </a:rPr>
                        <a:t>ОО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 </a:t>
                      </a:r>
                      <a:r>
                        <a:rPr lang="ru-RU" sz="18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12.12.18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 </a:t>
                      </a:r>
                      <a:r>
                        <a:rPr lang="ru-RU" sz="18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20.02.19</a:t>
                      </a: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МКР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русский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Arial Narrow" pitchFamily="34" charset="0"/>
                        </a:rPr>
                        <a:t>28.11.18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русский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Arial Narrow" pitchFamily="34" charset="0"/>
                        </a:rPr>
                        <a:t>14.12.18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русский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Arial Narrow" pitchFamily="34" charset="0"/>
                        </a:rPr>
                        <a:t>06.02.2019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10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125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59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63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66</a:t>
                      </a:r>
                      <a:endParaRPr lang="ru-RU" sz="1800" dirty="0" smtClean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40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85725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Анализ оценочных процедур в 9 классе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857232"/>
          <a:ext cx="8858278" cy="5594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800" dirty="0" smtClean="0">
                          <a:latin typeface="Arial Narrow" pitchFamily="34" charset="0"/>
                        </a:rPr>
                        <a:t>ОО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 </a:t>
                      </a:r>
                      <a:r>
                        <a:rPr lang="ru-RU" sz="18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12.12.18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 </a:t>
                      </a:r>
                      <a:r>
                        <a:rPr lang="ru-RU" sz="18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20.02.19</a:t>
                      </a: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МКР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русский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Arial Narrow" pitchFamily="34" charset="0"/>
                        </a:rPr>
                        <a:t>28.11.18</a:t>
                      </a:r>
                      <a:endParaRPr lang="ru-RU" sz="1800" b="1" dirty="0" smtClean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русский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Arial Narrow" pitchFamily="34" charset="0"/>
                        </a:rPr>
                        <a:t>14.12.18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русский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Arial Narrow" pitchFamily="34" charset="0"/>
                        </a:rPr>
                        <a:t>06.02.2019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 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125</a:t>
                      </a:r>
                      <a:endParaRPr lang="ru-RU" sz="18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59</a:t>
                      </a:r>
                      <a:endParaRPr lang="ru-RU" sz="18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63</a:t>
                      </a:r>
                      <a:endParaRPr lang="ru-RU" sz="18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66</a:t>
                      </a:r>
                      <a:endParaRPr lang="ru-RU" sz="18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40</a:t>
                      </a:r>
                      <a:endParaRPr lang="ru-RU" sz="18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85725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Анализ оценочных процедур в 11 классе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857232"/>
          <a:ext cx="8858278" cy="5594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800" dirty="0" smtClean="0">
                          <a:latin typeface="Arial Narrow" pitchFamily="34" charset="0"/>
                        </a:rPr>
                        <a:t>ОО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 </a:t>
                      </a:r>
                      <a:r>
                        <a:rPr lang="ru-RU" sz="18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23.11.18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 </a:t>
                      </a:r>
                      <a:r>
                        <a:rPr lang="ru-RU" sz="18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27.02.19</a:t>
                      </a: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МКР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русский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Arial Narrow" pitchFamily="34" charset="0"/>
                        </a:rPr>
                        <a:t>29.11.18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русский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Arial Narrow" pitchFamily="34" charset="0"/>
                        </a:rPr>
                        <a:t>19.12.18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русский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Arial Narrow" pitchFamily="34" charset="0"/>
                        </a:rPr>
                        <a:t>16.01.2019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10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40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15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55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85725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Анализ оценочных процедур в 11 классе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857232"/>
          <a:ext cx="8858278" cy="4853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800" dirty="0" smtClean="0">
                          <a:latin typeface="Arial Narrow" pitchFamily="34" charset="0"/>
                        </a:rPr>
                        <a:t>ОО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 </a:t>
                      </a:r>
                      <a:r>
                        <a:rPr lang="ru-RU" sz="18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23.11.18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 </a:t>
                      </a:r>
                      <a:r>
                        <a:rPr lang="ru-RU" sz="18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27.02.19</a:t>
                      </a: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МКР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русский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Arial Narrow" pitchFamily="34" charset="0"/>
                        </a:rPr>
                        <a:t>29.11.18</a:t>
                      </a:r>
                      <a:endParaRPr lang="ru-RU" sz="1800" b="1" dirty="0" smtClean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русский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Arial Narrow" pitchFamily="34" charset="0"/>
                        </a:rPr>
                        <a:t>19.12.18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КДР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русский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Arial Narrow" pitchFamily="34" charset="0"/>
                        </a:rPr>
                        <a:t>16.01.2019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 группе риска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1590675" algn="l"/>
                        </a:tabLs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ВСОШ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40</a:t>
                      </a:r>
                      <a:endParaRPr lang="ru-RU" sz="18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18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55</a:t>
                      </a:r>
                      <a:endParaRPr lang="ru-RU" sz="18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18</a:t>
                      </a:r>
                      <a:endParaRPr lang="ru-RU" sz="18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23</a:t>
                      </a:r>
                      <a:endParaRPr lang="ru-RU" sz="18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ru-RU" dirty="0" smtClean="0"/>
              <a:t>Причины низких результатов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86874" cy="5500726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При подготовке к урокам не планируется работа с «группой риска»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Подбор заданий на этапе актуализации не связан с темой урока.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Используемые алгоритмы, правила, опоры  новой темы не применяются при отработке практических навыков.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Учащиеся работают у доски молча, не комментируя свой ответ.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Учитель принимает ответ без доказательств и аргументов.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Arial Narrow" pitchFamily="34" charset="0"/>
              </a:rPr>
              <a:t>Учитель редко использует на уроке слова: «Докажи», «Объясни», «Аргументируй» и т.д.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Отсутствует первичное закрепление нового материала.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Отсутствует проверка усвоения материала на каждом этапе урока (обратная связь).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Неиспользование методических приёмов, повышающих эффективность усвоения материала. Акцент только на запоминание.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Отсутствует дифференциация.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Необъективность оценивания.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Отсутствует вера в успех ученика.</a:t>
            </a:r>
          </a:p>
          <a:p>
            <a:pPr marL="514350" indent="-514350">
              <a:buAutoNum type="arabicPeriod"/>
            </a:pPr>
            <a:endParaRPr lang="ru-RU" dirty="0" smtClean="0">
              <a:latin typeface="Arial Narrow" pitchFamily="34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Arial Narrow" pitchFamily="34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Arial Narrow" pitchFamily="34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Arial Narrow" pitchFamily="34" charset="0"/>
            </a:endParaRPr>
          </a:p>
          <a:p>
            <a:pPr marL="514350" indent="-514350">
              <a:buAutoNum type="arabicPeriod"/>
            </a:pPr>
            <a:endParaRPr lang="ru-RU" dirty="0" smtClean="0">
              <a:latin typeface="Arial Narrow" pitchFamily="34" charset="0"/>
            </a:endParaRPr>
          </a:p>
          <a:p>
            <a:pPr marL="514350" indent="-514350">
              <a:buAutoNum type="arabicPeriod"/>
            </a:pP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Задачи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6000792"/>
          </a:xfrm>
        </p:spPr>
        <p:txBody>
          <a:bodyPr>
            <a:noAutofit/>
          </a:bodyPr>
          <a:lstStyle/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Проверить знание педагогами порога успешности (наличие их на стендах)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Проанализировать результаты оценочных процедур и скорректировать ВШК (учителей с высокими результатами поставить на самоконтроль по приказу ОО,  проверять тех педагогов, которые прогнозируют низкий результат).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К работе с «группой риска» подключить все ресурсы школы (учителей начальной школы, учителей предметников смежных  курсов), в том числе родителей.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При работе с «группой риска»  составить программу самообучения (видео уроки, адаптированные материалы семинаров-консультаций) по темам, позволяющим преодолеть порог успешности выпускнику. Ознакомить с программой родителей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Посещать уроки у педагогов с прогнозируемыми низкими результатами (постоянно). Отслеживать использование методических приёмов, повышающих качество усвоения материала учащимися.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Активно практиковать  </a:t>
            </a:r>
            <a:r>
              <a:rPr lang="ru-RU" sz="1800" dirty="0" err="1" smtClean="0">
                <a:latin typeface="Arial Narrow" pitchFamily="34" charset="0"/>
              </a:rPr>
              <a:t>взаимопосещение</a:t>
            </a:r>
            <a:r>
              <a:rPr lang="ru-RU" sz="1800" dirty="0" smtClean="0">
                <a:latin typeface="Arial Narrow" pitchFamily="34" charset="0"/>
              </a:rPr>
              <a:t>  уроков учителями не предметниками, используя листы посещений СОШ №12.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Провести аудит документов учителей-предметников с прогнозируемыми низкими результатами (поурочные планы постоянно, в которых предусмотрена работа с «группой риска»). В работе классных руководителей обратить внимание на формы работы с родителями. Провести встречу  с выпускниками и их родителями в присутствии учителей-предметников, классного руководителя по вопросу прогнозируемых результатов и постановке задач , направленных на улучшение качества результата.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Практиковать  на каждом уроке решённые задания с ошибками, где ошибки необходимо найти и доказать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endParaRPr lang="ru-RU" sz="18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«Группа риска» по предметам, 9 класс</a:t>
            </a:r>
            <a:endParaRPr lang="ru-RU" sz="4000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2" y="928670"/>
          <a:ext cx="9072593" cy="558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2357"/>
                <a:gridCol w="669291"/>
                <a:gridCol w="800054"/>
                <a:gridCol w="714380"/>
                <a:gridCol w="1285884"/>
                <a:gridCol w="642942"/>
                <a:gridCol w="928694"/>
                <a:gridCol w="1071570"/>
                <a:gridCol w="785818"/>
                <a:gridCol w="928694"/>
                <a:gridCol w="64290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700" dirty="0" smtClean="0">
                          <a:latin typeface="Arial Narrow" pitchFamily="34" charset="0"/>
                        </a:rPr>
                        <a:t>.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Русский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Физика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Информатика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Химия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География</a:t>
                      </a:r>
                      <a:endParaRPr lang="ru-RU" sz="1700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Общество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Итого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148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11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21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73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54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412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Итого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2018 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156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451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Тематическая проверка </a:t>
            </a:r>
            <a:r>
              <a:rPr lang="ru-RU" dirty="0" err="1"/>
              <a:t>п</a:t>
            </a:r>
            <a:r>
              <a:rPr lang="ru-RU" dirty="0" err="1" smtClean="0"/>
              <a:t>роверка</a:t>
            </a:r>
            <a:r>
              <a:rPr lang="ru-RU" dirty="0" smtClean="0"/>
              <a:t> </a:t>
            </a:r>
            <a:r>
              <a:rPr lang="ru-RU" dirty="0" smtClean="0"/>
              <a:t>обществознания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Цель: повышения качества преподавания предмета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357188" y="214313"/>
            <a:ext cx="8229600" cy="857233"/>
          </a:xfrm>
        </p:spPr>
        <p:txBody>
          <a:bodyPr>
            <a:normAutofit/>
          </a:bodyPr>
          <a:lstStyle/>
          <a:p>
            <a:r>
              <a:rPr lang="ru-RU" altLang="ru-RU" sz="4000" b="1" dirty="0" smtClean="0"/>
              <a:t>Результаты оценочных процедур</a:t>
            </a:r>
          </a:p>
        </p:txBody>
      </p:sp>
      <p:graphicFrame>
        <p:nvGraphicFramePr>
          <p:cNvPr id="6" name="Таблица 5">
            <a:extLst>
              <a:ext uri="{FF2B5EF4-FFF2-40B4-BE49-F238E27FC236}"/>
            </a:extLst>
          </p:cNvPr>
          <p:cNvGraphicFramePr>
            <a:graphicFrameLocks noGrp="1"/>
          </p:cNvGraphicFramePr>
          <p:nvPr/>
        </p:nvGraphicFramePr>
        <p:xfrm>
          <a:off x="642911" y="1571612"/>
          <a:ext cx="8072492" cy="16056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0308"/>
                <a:gridCol w="1760308"/>
                <a:gridCol w="1760308">
                  <a:extLst>
                    <a:ext uri="{9D8B030D-6E8A-4147-A177-3AD203B41FA5}"/>
                  </a:extLst>
                </a:gridCol>
                <a:gridCol w="2791568">
                  <a:extLst>
                    <a:ext uri="{9D8B030D-6E8A-4147-A177-3AD203B41FA5}"/>
                  </a:extLst>
                </a:gridCol>
              </a:tblGrid>
              <a:tr h="64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Оценочная процедура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Участники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Средний</a:t>
                      </a:r>
                      <a:r>
                        <a:rPr lang="ru-RU" sz="2000" b="1" baseline="0" dirty="0">
                          <a:latin typeface="Arial Narrow" pitchFamily="34" charset="0"/>
                        </a:rPr>
                        <a:t> балл (район)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</a:rPr>
                        <a:t>Средний</a:t>
                      </a:r>
                      <a:r>
                        <a:rPr lang="ru-RU" sz="2000" b="1" baseline="0" dirty="0">
                          <a:latin typeface="Arial Narrow" pitchFamily="34" charset="0"/>
                        </a:rPr>
                        <a:t> балл</a:t>
                      </a:r>
                    </a:p>
                    <a:p>
                      <a:pPr algn="ctr"/>
                      <a:r>
                        <a:rPr lang="ru-RU" sz="2000" b="1" baseline="0" dirty="0">
                          <a:latin typeface="Arial Narrow" pitchFamily="34" charset="0"/>
                        </a:rPr>
                        <a:t>(край)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extLst>
                  <a:ext uri="{0D108BD9-81ED-4DB2-BD59-A6C34878D82A}"/>
                </a:extLst>
              </a:tr>
              <a:tr h="45229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ОГЭ - 2018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425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>
                          <a:latin typeface="Arial Narrow" pitchFamily="34" charset="0"/>
                        </a:rPr>
                        <a:t>24,47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Arial Narrow" pitchFamily="34" charset="0"/>
                        </a:rPr>
                        <a:t>25,2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extLst>
                  <a:ext uri="{0D108BD9-81ED-4DB2-BD59-A6C34878D82A}"/>
                </a:extLst>
              </a:tr>
              <a:tr h="45229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РЭ 22.12.18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351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>
                          <a:latin typeface="Arial Narrow" pitchFamily="34" charset="0"/>
                        </a:rPr>
                        <a:t>21,86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/>
            </a:extLst>
          </p:cNvPr>
          <p:cNvGraphicFramePr>
            <a:graphicFrameLocks noGrp="1"/>
          </p:cNvGraphicFramePr>
          <p:nvPr/>
        </p:nvGraphicFramePr>
        <p:xfrm>
          <a:off x="714348" y="4071942"/>
          <a:ext cx="8001057" cy="1493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4731"/>
                <a:gridCol w="1744731"/>
                <a:gridCol w="1744731">
                  <a:extLst>
                    <a:ext uri="{9D8B030D-6E8A-4147-A177-3AD203B41FA5}"/>
                  </a:extLst>
                </a:gridCol>
                <a:gridCol w="2766864">
                  <a:extLst>
                    <a:ext uri="{9D8B030D-6E8A-4147-A177-3AD203B41FA5}"/>
                  </a:extLst>
                </a:gridCol>
              </a:tblGrid>
              <a:tr h="6400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Оценочная процедура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Участники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91429" marR="91429" marT="45710" marB="4571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Средний</a:t>
                      </a:r>
                      <a:r>
                        <a:rPr lang="ru-RU" sz="2000" b="1" baseline="0" dirty="0">
                          <a:latin typeface="Arial Narrow" pitchFamily="34" charset="0"/>
                        </a:rPr>
                        <a:t> балл (район)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91429" marR="91429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</a:rPr>
                        <a:t>Средний</a:t>
                      </a:r>
                      <a:r>
                        <a:rPr lang="ru-RU" sz="2000" b="1" baseline="0" dirty="0">
                          <a:latin typeface="Arial Narrow" pitchFamily="34" charset="0"/>
                        </a:rPr>
                        <a:t> балл</a:t>
                      </a:r>
                    </a:p>
                    <a:p>
                      <a:pPr algn="ctr"/>
                      <a:r>
                        <a:rPr lang="ru-RU" sz="2000" b="1" baseline="0" dirty="0">
                          <a:latin typeface="Arial Narrow" pitchFamily="34" charset="0"/>
                        </a:rPr>
                        <a:t>(край)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91429" marR="91429" marT="45710" marB="45710"/>
                </a:tc>
                <a:extLst>
                  <a:ext uri="{0D108BD9-81ED-4DB2-BD59-A6C34878D82A}"/>
                </a:extLst>
              </a:tr>
              <a:tr h="365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ЕГЭ - 2018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148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91429" marR="91429" marT="45710" marB="4571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>
                          <a:latin typeface="Arial Narrow" pitchFamily="34" charset="0"/>
                        </a:rPr>
                        <a:t>59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91429" marR="91429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Arial Narrow" pitchFamily="34" charset="0"/>
                        </a:rPr>
                        <a:t>59,5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91429" marR="91429" marT="45710" marB="45710"/>
                </a:tc>
                <a:extLst>
                  <a:ext uri="{0D108BD9-81ED-4DB2-BD59-A6C34878D82A}"/>
                </a:extLst>
              </a:tr>
              <a:tr h="365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РЭ 22.12.18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123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91429" marR="91429" marT="45710" marB="4571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>
                          <a:latin typeface="Arial Narrow" pitchFamily="34" charset="0"/>
                        </a:rPr>
                        <a:t>55,79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91429" marR="91429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91429" marR="91429" marT="45710" marB="45710"/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/>
            </a:extLst>
          </p:cNvPr>
          <p:cNvGraphicFramePr>
            <a:graphicFrameLocks noGrp="1"/>
          </p:cNvGraphicFramePr>
          <p:nvPr/>
        </p:nvGraphicFramePr>
        <p:xfrm>
          <a:off x="285720" y="71414"/>
          <a:ext cx="8643998" cy="656723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86971">
                  <a:extLst>
                    <a:ext uri="{9D8B030D-6E8A-4147-A177-3AD203B41FA5}"/>
                  </a:extLst>
                </a:gridCol>
                <a:gridCol w="1513359">
                  <a:extLst>
                    <a:ext uri="{9D8B030D-6E8A-4147-A177-3AD203B41FA5}"/>
                  </a:extLst>
                </a:gridCol>
                <a:gridCol w="866045">
                  <a:extLst>
                    <a:ext uri="{9D8B030D-6E8A-4147-A177-3AD203B41FA5}"/>
                  </a:extLst>
                </a:gridCol>
                <a:gridCol w="1162867">
                  <a:extLst>
                    <a:ext uri="{9D8B030D-6E8A-4147-A177-3AD203B41FA5}"/>
                  </a:extLst>
                </a:gridCol>
                <a:gridCol w="1431219">
                  <a:extLst>
                    <a:ext uri="{9D8B030D-6E8A-4147-A177-3AD203B41FA5}"/>
                  </a:extLst>
                </a:gridCol>
                <a:gridCol w="1119386">
                  <a:extLst>
                    <a:ext uri="{9D8B030D-6E8A-4147-A177-3AD203B41FA5}"/>
                  </a:extLst>
                </a:gridCol>
                <a:gridCol w="1564151">
                  <a:extLst>
                    <a:ext uri="{9D8B030D-6E8A-4147-A177-3AD203B41FA5}"/>
                  </a:extLst>
                </a:gridCol>
              </a:tblGrid>
              <a:tr h="5247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ОО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ОГЭ-2018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(</a:t>
                      </a: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25,2  балл)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Группа риска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РЭ ОГЭ</a:t>
                      </a:r>
                      <a:endParaRPr kumimoji="0" lang="ru-RU" sz="1800" u="none" strike="noStrike" cap="none" normalizeH="0" baseline="0" dirty="0">
                        <a:ln>
                          <a:noFill/>
                        </a:ln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22.12.18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ЕГЭ-2018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(59,5 балл)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Группа риска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РЭ ЕГЭ</a:t>
                      </a:r>
                      <a:endParaRPr kumimoji="0" lang="ru-RU" sz="1800" u="none" strike="noStrike" cap="none" normalizeH="0" baseline="0" dirty="0">
                        <a:ln>
                          <a:noFill/>
                        </a:ln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22.12.18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623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42,3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53,7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623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623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51,17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51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623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54,9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623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21,67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623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Narrow" pitchFamily="34" charset="0"/>
                        </a:rPr>
                        <a:t>24,08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19,93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55,65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53,14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91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15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44,33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91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Narrow" pitchFamily="34" charset="0"/>
                        </a:rPr>
                        <a:t>21,53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91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9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20,67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54,75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91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10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Narrow" pitchFamily="34" charset="0"/>
                        </a:rPr>
                        <a:t>22,15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20,55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91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11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91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12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20,48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50,5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91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13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Narrow" pitchFamily="34" charset="0"/>
                        </a:rPr>
                        <a:t>22,12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17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54,5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91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14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Narrow" pitchFamily="34" charset="0"/>
                        </a:rPr>
                        <a:t>21,10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17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56,6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91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15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Narrow" pitchFamily="34" charset="0"/>
                        </a:rPr>
                        <a:t>17,2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21,75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49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44,5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91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16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Narrow" pitchFamily="34" charset="0"/>
                        </a:rPr>
                        <a:t>23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91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17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18,4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48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54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91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18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Narrow" pitchFamily="34" charset="0"/>
                        </a:rPr>
                        <a:t>20,83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14,5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291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19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Narrow" pitchFamily="34" charset="0"/>
                        </a:rPr>
                        <a:t>20,5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21,2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  <a:tr h="3797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В(С)ОШ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3823" marR="63823" marT="0" marB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38,8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63823" marR="63823" marT="0" marB="0" horzOverflow="overflow"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Даты проверок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785794"/>
          <a:ext cx="8229600" cy="5562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Проверяемые школы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13.03.19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14.03.19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15.03.19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18.03.19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9,15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19.03.19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20.03.19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21.03.19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/>
                </a:tc>
              </a:tr>
              <a:tr h="370840">
                <a:tc rowSpan="7"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по дополнительному графику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2" y="785794"/>
          <a:ext cx="9072595" cy="588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0895"/>
                <a:gridCol w="637220"/>
                <a:gridCol w="762149"/>
                <a:gridCol w="714380"/>
                <a:gridCol w="1285884"/>
                <a:gridCol w="714380"/>
                <a:gridCol w="928694"/>
                <a:gridCol w="1000132"/>
                <a:gridCol w="857256"/>
                <a:gridCol w="928694"/>
                <a:gridCol w="642911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700" dirty="0" smtClean="0">
                          <a:latin typeface="Arial Narrow" pitchFamily="34" charset="0"/>
                        </a:rPr>
                        <a:t>.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Русский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Физика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Информатика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Химия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География</a:t>
                      </a:r>
                      <a:endParaRPr lang="ru-RU" sz="17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Общество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8007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Итого 2019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148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11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21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73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54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412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Итого 2018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156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451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2" y="-24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«Группа риска» по предметам, 9 класс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928670"/>
          <a:ext cx="8572559" cy="56711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9310"/>
                <a:gridCol w="890685"/>
                <a:gridCol w="890685"/>
                <a:gridCol w="890685"/>
                <a:gridCol w="1600733"/>
                <a:gridCol w="1071570"/>
                <a:gridCol w="857256"/>
                <a:gridCol w="928694"/>
                <a:gridCol w="642941"/>
              </a:tblGrid>
              <a:tr h="4286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Информатика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mtClean="0">
                          <a:latin typeface="Arial Narrow" pitchFamily="34" charset="0"/>
                        </a:rPr>
                        <a:t>Общество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Итого 2019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 о 2018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«Группа риска» по предметам, 11 класс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2" y="1000108"/>
          <a:ext cx="8858312" cy="4795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8461"/>
                <a:gridCol w="922309"/>
                <a:gridCol w="922309"/>
                <a:gridCol w="745947"/>
                <a:gridCol w="1357322"/>
                <a:gridCol w="1214446"/>
                <a:gridCol w="1000132"/>
                <a:gridCol w="1143008"/>
                <a:gridCol w="714378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 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Информатика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mtClean="0">
                          <a:latin typeface="Arial Narrow" pitchFamily="34" charset="0"/>
                        </a:rPr>
                        <a:t>Общество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b="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Итого 2019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Итого 2018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«Группа риска» по предметам, 11 класс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Отрицательный прогноз, 9 класс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14356"/>
          <a:ext cx="8715435" cy="5430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3227"/>
                <a:gridCol w="2118607"/>
                <a:gridCol w="1643074"/>
                <a:gridCol w="2257440"/>
                <a:gridCol w="174308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Кол-во слабоуспевающих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Пограничная группа риска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Группа риска,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потенциальные «2»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8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7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9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8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4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15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19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7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15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5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4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22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18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5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9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7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22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3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7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21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9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28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160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202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Отрицательный прогноз, 9 класс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14422"/>
          <a:ext cx="8686800" cy="4638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0095"/>
                <a:gridCol w="2236011"/>
                <a:gridCol w="1714512"/>
                <a:gridCol w="2428892"/>
                <a:gridCol w="13572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Кол-во слабоуспевающих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Пограничная группа риска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Группа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риска,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потенциальные «2»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1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16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1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9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20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11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5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25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1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7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160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202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Отрицательный прогноз, 11 класс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42918" y="1142984"/>
          <a:ext cx="8686800" cy="5430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0095"/>
                <a:gridCol w="2524625"/>
                <a:gridCol w="1737360"/>
                <a:gridCol w="2222998"/>
                <a:gridCol w="12517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Кол-во слабоуспевающих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Пограничная группа риска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Группа риска,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потенциальные «2»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-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10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Отрицательный прогноз, 11 класс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14422"/>
          <a:ext cx="8686800" cy="3870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0095"/>
                <a:gridCol w="2121739"/>
                <a:gridCol w="1643074"/>
                <a:gridCol w="2428892"/>
                <a:gridCol w="1543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Кол-во слабоуспевающих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Пограничная группа риска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Группа риска,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потенциальные «2»</a:t>
                      </a:r>
                      <a:endParaRPr lang="ru-RU" sz="2000" b="1" dirty="0" smtClean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ВСОШ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-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</TotalTime>
  <Words>2009</Words>
  <Application>Microsoft Office PowerPoint</Application>
  <PresentationFormat>Экран (4:3)</PresentationFormat>
  <Paragraphs>1324</Paragraphs>
  <Slides>23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Arial Narrow</vt:lpstr>
      <vt:lpstr>Calibri</vt:lpstr>
      <vt:lpstr>Times New Roman</vt:lpstr>
      <vt:lpstr>Тема Office</vt:lpstr>
      <vt:lpstr>Работа с учащимися «группы риска»</vt:lpstr>
      <vt:lpstr>«Группа риска» по предметам, 9 класс</vt:lpstr>
      <vt:lpstr>«Группа риска» по предметам, 9 класс</vt:lpstr>
      <vt:lpstr>«Группа риска» по предметам, 11 класс</vt:lpstr>
      <vt:lpstr>«Группа риска» по предметам, 11 класс</vt:lpstr>
      <vt:lpstr>Отрицательный прогноз, 9 класс</vt:lpstr>
      <vt:lpstr>Отрицательный прогноз, 9 класс</vt:lpstr>
      <vt:lpstr>Отрицательный прогноз, 11 класс</vt:lpstr>
      <vt:lpstr>Отрицательный прогноз, 11 класс</vt:lpstr>
      <vt:lpstr>«Группа риска», потенциальные «2»,  9 класс</vt:lpstr>
      <vt:lpstr>«Группа риска», потенциальные «2»,  9 класс</vt:lpstr>
      <vt:lpstr>«Группа риска», потенциальные «2»,  11 класс</vt:lpstr>
      <vt:lpstr>«Группа риска», потенциальные «2»,  11 класс</vt:lpstr>
      <vt:lpstr>Анализ оценочных процедур в 9 классе</vt:lpstr>
      <vt:lpstr>Анализ оценочных процедур в 9 классе</vt:lpstr>
      <vt:lpstr>Анализ оценочных процедур в 11 классе</vt:lpstr>
      <vt:lpstr>Анализ оценочных процедур в 11 классе</vt:lpstr>
      <vt:lpstr>Причины низких результатов</vt:lpstr>
      <vt:lpstr>Задачи</vt:lpstr>
      <vt:lpstr>Тематическая проверка проверка обществознания</vt:lpstr>
      <vt:lpstr>Результаты оценочных процедур</vt:lpstr>
      <vt:lpstr>Презентация PowerPoint</vt:lpstr>
      <vt:lpstr>Даты проверок</vt:lpstr>
    </vt:vector>
  </TitlesOfParts>
  <Company>admin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UO</cp:lastModifiedBy>
  <cp:revision>27</cp:revision>
  <dcterms:created xsi:type="dcterms:W3CDTF">2018-02-27T10:45:12Z</dcterms:created>
  <dcterms:modified xsi:type="dcterms:W3CDTF">2019-04-01T10:11:37Z</dcterms:modified>
</cp:coreProperties>
</file>