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7"/>
  </p:notesMasterIdLst>
  <p:sldIdLst>
    <p:sldId id="329" r:id="rId2"/>
    <p:sldId id="319" r:id="rId3"/>
    <p:sldId id="322" r:id="rId4"/>
    <p:sldId id="323" r:id="rId5"/>
    <p:sldId id="328" r:id="rId6"/>
    <p:sldId id="325" r:id="rId7"/>
    <p:sldId id="326" r:id="rId8"/>
    <p:sldId id="327" r:id="rId9"/>
    <p:sldId id="314" r:id="rId10"/>
    <p:sldId id="315" r:id="rId11"/>
    <p:sldId id="298" r:id="rId12"/>
    <p:sldId id="300" r:id="rId13"/>
    <p:sldId id="320" r:id="rId14"/>
    <p:sldId id="312" r:id="rId15"/>
    <p:sldId id="31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B946F-A79D-4052-90F9-17EFCDFC3B6E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390C2-1499-4C0A-B321-813036BE6B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FF7FCC7-FC6A-47FE-B080-C160867F2211}" type="slidenum">
              <a:rPr lang="ru-RU" altLang="ru-RU" smtClean="0">
                <a:ea typeface="Microsoft YaHei" pitchFamily="34" charset="-122"/>
                <a:cs typeface="Segoe UI" pitchFamily="34" charset="0"/>
              </a:rPr>
              <a:pPr/>
              <a:t>2</a:t>
            </a:fld>
            <a:endParaRPr lang="ru-RU" altLang="ru-RU" smtClean="0"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143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4340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637" y="4343144"/>
            <a:ext cx="5486727" cy="4113557"/>
          </a:xfrm>
          <a:noFill/>
          <a:ln/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</a:pPr>
            <a:endParaRPr lang="ru-RU" altLang="ru-RU" sz="2000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14341" name="Text Box 3"/>
          <p:cNvSpPr txBox="1">
            <a:spLocks noChangeArrowheads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</a:pPr>
            <a:fld id="{DFB7533D-2AFA-4AA1-B7BA-D868BC0E2685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449263" algn="l"/>
                  <a:tab pos="898525" algn="l"/>
                  <a:tab pos="1347788" algn="l"/>
                  <a:tab pos="1797050" algn="l"/>
                  <a:tab pos="2246313" algn="l"/>
                  <a:tab pos="2695575" algn="l"/>
                </a:tabLst>
              </a:pPr>
              <a:t>2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47F5BEBC-5019-4F14-9277-66014667EDF1}" type="slidenum">
              <a:rPr lang="ru-RU" altLang="ru-RU" smtClean="0">
                <a:ea typeface="Microsoft YaHei" pitchFamily="34" charset="-122"/>
                <a:cs typeface="Segoe UI" pitchFamily="34" charset="0"/>
              </a:rPr>
              <a:pPr/>
              <a:t>8</a:t>
            </a:fld>
            <a:endParaRPr lang="ru-RU" altLang="ru-RU" smtClean="0"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174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7412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637" y="4343144"/>
            <a:ext cx="5486727" cy="4113557"/>
          </a:xfrm>
          <a:noFill/>
          <a:ln/>
        </p:spPr>
        <p:txBody>
          <a:bodyPr/>
          <a:lstStyle/>
          <a:p>
            <a:pPr marL="215900" indent="-214313" eaLnBrk="1">
              <a:spcBef>
                <a:spcPct val="0"/>
              </a:spcBef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</a:tabLst>
            </a:pPr>
            <a:endParaRPr lang="ru-RU" altLang="ru-RU" sz="2000" smtClean="0">
              <a:latin typeface="Arial" pitchFamily="34" charset="0"/>
              <a:ea typeface="Microsoft YaHei" pitchFamily="34" charset="-122"/>
            </a:endParaRPr>
          </a:p>
        </p:txBody>
      </p:sp>
      <p:sp>
        <p:nvSpPr>
          <p:cNvPr id="17413" name="Text Box 3"/>
          <p:cNvSpPr txBox="1">
            <a:spLocks noChangeArrowheads="1"/>
          </p:cNvSpPr>
          <p:nvPr/>
        </p:nvSpPr>
        <p:spPr bwMode="auto">
          <a:xfrm>
            <a:off x="3885275" y="8684826"/>
            <a:ext cx="2971092" cy="45771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</a:pPr>
            <a:fld id="{1C7D56B9-0C5A-453F-94F7-C2D2006EB9AE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449263" algn="l"/>
                  <a:tab pos="898525" algn="l"/>
                  <a:tab pos="1347788" algn="l"/>
                  <a:tab pos="1797050" algn="l"/>
                  <a:tab pos="2246313" algn="l"/>
                  <a:tab pos="2695575" algn="l"/>
                </a:tabLst>
              </a:pPr>
              <a:t>8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1F03CE-57FE-4DDD-AA11-9DFB0D84C4E9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3ADE03E-C224-42E9-9A91-139BA4C53E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152400"/>
            <a:ext cx="3214710" cy="990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МКОУ СОШ № 16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ст.Украинская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Ирина Николаевна\Desktop\фото на стенд\IMG-20180913-WA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22" y="0"/>
            <a:ext cx="5786478" cy="4424362"/>
          </a:xfrm>
          <a:prstGeom prst="rect">
            <a:avLst/>
          </a:prstGeom>
          <a:noFill/>
        </p:spPr>
      </p:pic>
      <p:pic>
        <p:nvPicPr>
          <p:cNvPr id="7" name="Содержимое 6" descr="IMG_20181019_110212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428844"/>
            <a:ext cx="6215074" cy="4429156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ВШК: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Показатели качества профессиональной деятельности учителя 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Мониторинг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результативности образовательного процесса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Краевой мониторинг, районный мониторинг, итоговая аттестация, ЕГЭ и др. в сравнении с данными  ВШК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 школьного мониторинга результативности)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Мониторинг качества уроков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Информационно-методическое  обеспечение  учебного процесса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Мониторинг   внеурочной предметной деятельности 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Система работы с учащимися, имеющими низкие результаты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ВШК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проверка документации учителя (список слабоуспевающих учащихся, план работы учителя со слабоуспевающими учащимися, индивидуальный план работы по устранению пробелов в знаниях учащихся, диагностические карты)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-организация работы учителя со слабоуспевающими учащимися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-диагностика знаний учащихся, организация работы по устранению пробелов в знаниях учащихся 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уроках           (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анализ посещенных уроков)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Работа с мотивированными 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на учебу детьми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ВШК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дополнительных занятий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консультаций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Участие в школьном, муниципальном  этапах Всероссийской олимпиады школьников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Участие одаренных детей в работе заочных школ при вузах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Школьное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тьюторское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сопровождение в рамках  проектной деятельности по разным направлениям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500042"/>
            <a:ext cx="75009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428736"/>
            <a:ext cx="764386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ВШК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трудоустройства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поступления в учебные заведения выпускников 9-го и 11-го классов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информационной работы на классных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часах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организации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информационной работы на родительских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собраниях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формление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информационных стендов по профессиональной ориентации в учебных кабинетах, их обновление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тражение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работы в ОУ на школьном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сайте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частие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обучающихся в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уроках по профориентации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существление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психологической поддержки обучающихся 8-11-х классов по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профопределению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онтроль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выполнения программы элективных курсов по итогам полугодия,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9906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Условия достижения успеха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Мотивация на достижение успеха всех участников образовательного процесса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Системная качественная работа педагогов и обучающихся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Постоянный административный контроль за подготовкой к ГИА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Контроль родителей за подготовкой к ЕГЭ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b="0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29600" cy="567463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древности люди учились для того, чтобы совершенствовать себя. Нынче учатся для того, чтобы удивить других.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Конфуций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600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Пусть наши ученики не только приятно удивят нас результатами ЕГЭ, но и станут успешными, счастливыми людьми.</a:t>
            </a:r>
            <a:endParaRPr lang="ru-RU" sz="3600" dirty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28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</a:pPr>
            <a:fld id="{B50AE693-4972-4C74-B04F-5485EFA757B0}" type="slidenum">
              <a:rPr lang="ru-RU" altLang="ru-RU" sz="1200">
                <a:solidFill>
                  <a:srgbClr val="8B8B8B"/>
                </a:solidFill>
                <a:latin typeface="Calibri" pitchFamily="34" charset="0"/>
                <a:cs typeface="Segoe UI" pitchFamily="34" charset="0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449263" algn="l"/>
                  <a:tab pos="898525" algn="l"/>
                  <a:tab pos="1347788" algn="l"/>
                  <a:tab pos="1797050" algn="l"/>
                </a:tabLst>
              </a:pPr>
              <a:t>2</a:t>
            </a:fld>
            <a:endParaRPr lang="ru-RU" altLang="ru-RU" sz="1200">
              <a:solidFill>
                <a:srgbClr val="8B8B8B"/>
              </a:solidFill>
              <a:latin typeface="Calibri" pitchFamily="34" charset="0"/>
              <a:cs typeface="Segoe UI" pitchFamily="34" charset="0"/>
            </a:endParaRPr>
          </a:p>
        </p:txBody>
      </p:sp>
      <p:sp>
        <p:nvSpPr>
          <p:cNvPr id="6147" name="Rectangle 126"/>
          <p:cNvSpPr>
            <a:spLocks noChangeArrowheads="1"/>
          </p:cNvSpPr>
          <p:nvPr/>
        </p:nvSpPr>
        <p:spPr bwMode="auto">
          <a:xfrm>
            <a:off x="571500" y="476250"/>
            <a:ext cx="8072438" cy="5905500"/>
          </a:xfrm>
          <a:prstGeom prst="rect">
            <a:avLst/>
          </a:prstGeom>
          <a:solidFill>
            <a:srgbClr val="C6D9F1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/>
            <a:r>
              <a:rPr lang="ru-RU" altLang="ru-RU" sz="3200" b="1">
                <a:solidFill>
                  <a:srgbClr val="000000"/>
                </a:solidFill>
                <a:latin typeface="Arial Narrow" pitchFamily="34" charset="0"/>
              </a:rPr>
              <a:t>Успешная профессиональная деятельность</a:t>
            </a:r>
          </a:p>
          <a:p>
            <a:pPr algn="ctr"/>
            <a:endParaRPr lang="ru-RU" altLang="ru-RU" sz="3200" b="1">
              <a:solidFill>
                <a:srgbClr val="000000"/>
              </a:solidFill>
              <a:latin typeface="Arial Narrow" pitchFamily="34" charset="0"/>
            </a:endParaRPr>
          </a:p>
          <a:p>
            <a:pPr algn="ctr"/>
            <a:r>
              <a:rPr lang="ru-RU" altLang="ru-RU" sz="3200" b="1">
                <a:solidFill>
                  <a:srgbClr val="000000"/>
                </a:solidFill>
                <a:latin typeface="Arial Narrow" pitchFamily="34" charset="0"/>
              </a:rPr>
              <a:t>  </a:t>
            </a:r>
          </a:p>
          <a:p>
            <a:pPr algn="ctr"/>
            <a:r>
              <a:rPr lang="ru-RU" altLang="ru-RU" sz="3200" b="1">
                <a:solidFill>
                  <a:srgbClr val="000000"/>
                </a:solidFill>
                <a:latin typeface="Arial Narrow" pitchFamily="34" charset="0"/>
              </a:rPr>
              <a:t>Профессиональное образование (ВУЗ,СПО) </a:t>
            </a:r>
          </a:p>
          <a:p>
            <a:pPr algn="ctr"/>
            <a:endParaRPr lang="ru-RU" altLang="ru-RU" sz="3200" b="1">
              <a:solidFill>
                <a:srgbClr val="000000"/>
              </a:solidFill>
              <a:latin typeface="Arial Narrow" pitchFamily="34" charset="0"/>
            </a:endParaRPr>
          </a:p>
          <a:p>
            <a:pPr algn="ctr"/>
            <a:r>
              <a:rPr lang="ru-RU" altLang="ru-RU" sz="3200" b="1">
                <a:solidFill>
                  <a:srgbClr val="000000"/>
                </a:solidFill>
                <a:latin typeface="Arial Narrow" pitchFamily="34" charset="0"/>
              </a:rPr>
              <a:t>Успешное поступление в ВУЗ,СПО</a:t>
            </a:r>
          </a:p>
          <a:p>
            <a:pPr algn="ctr"/>
            <a:endParaRPr lang="ru-RU" altLang="ru-RU" sz="3200" b="1">
              <a:solidFill>
                <a:srgbClr val="000000"/>
              </a:solidFill>
              <a:latin typeface="Arial Narrow" pitchFamily="34" charset="0"/>
            </a:endParaRPr>
          </a:p>
          <a:p>
            <a:pPr algn="ctr"/>
            <a:endParaRPr lang="ru-RU" altLang="ru-RU" sz="3200" b="1">
              <a:solidFill>
                <a:srgbClr val="000000"/>
              </a:solidFill>
              <a:latin typeface="Arial Narrow" pitchFamily="34" charset="0"/>
            </a:endParaRPr>
          </a:p>
          <a:p>
            <a:pPr algn="ctr"/>
            <a:r>
              <a:rPr lang="ru-RU" altLang="ru-RU" sz="3200" b="1">
                <a:solidFill>
                  <a:srgbClr val="000000"/>
                </a:solidFill>
                <a:latin typeface="Arial Narrow" pitchFamily="34" charset="0"/>
              </a:rPr>
              <a:t>Успешная сдача ОГЭ, ЕГЭ по предмету</a:t>
            </a:r>
          </a:p>
          <a:p>
            <a:pPr algn="ctr"/>
            <a:endParaRPr lang="ru-RU" altLang="ru-RU" sz="3200" b="1">
              <a:solidFill>
                <a:srgbClr val="000000"/>
              </a:solidFill>
              <a:latin typeface="Arial Narrow" pitchFamily="34" charset="0"/>
            </a:endParaRPr>
          </a:p>
          <a:p>
            <a:pPr algn="ctr"/>
            <a:r>
              <a:rPr lang="ru-RU" altLang="ru-RU" sz="3200" b="1">
                <a:solidFill>
                  <a:srgbClr val="000000"/>
                </a:solidFill>
                <a:latin typeface="Arial Narrow" pitchFamily="34" charset="0"/>
              </a:rPr>
              <a:t>Обучение в школе</a:t>
            </a:r>
          </a:p>
        </p:txBody>
      </p:sp>
      <p:sp>
        <p:nvSpPr>
          <p:cNvPr id="6148" name="Стрелка вверх 4"/>
          <p:cNvSpPr>
            <a:spLocks noChangeArrowheads="1"/>
          </p:cNvSpPr>
          <p:nvPr/>
        </p:nvSpPr>
        <p:spPr bwMode="auto">
          <a:xfrm>
            <a:off x="4211638" y="3789363"/>
            <a:ext cx="484187" cy="571500"/>
          </a:xfrm>
          <a:prstGeom prst="upArrow">
            <a:avLst>
              <a:gd name="adj1" fmla="val 50000"/>
              <a:gd name="adj2" fmla="val 5004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6149" name="Стрелка вверх 5"/>
          <p:cNvSpPr>
            <a:spLocks noChangeArrowheads="1"/>
          </p:cNvSpPr>
          <p:nvPr/>
        </p:nvSpPr>
        <p:spPr bwMode="auto">
          <a:xfrm>
            <a:off x="4211638" y="2636838"/>
            <a:ext cx="484187" cy="571500"/>
          </a:xfrm>
          <a:prstGeom prst="upArrow">
            <a:avLst>
              <a:gd name="adj1" fmla="val 50000"/>
              <a:gd name="adj2" fmla="val 5004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6150" name="Стрелка вверх 7"/>
          <p:cNvSpPr>
            <a:spLocks noChangeArrowheads="1"/>
          </p:cNvSpPr>
          <p:nvPr/>
        </p:nvSpPr>
        <p:spPr bwMode="auto">
          <a:xfrm>
            <a:off x="4211638" y="1412875"/>
            <a:ext cx="484187" cy="571500"/>
          </a:xfrm>
          <a:prstGeom prst="upArrow">
            <a:avLst>
              <a:gd name="adj1" fmla="val 50000"/>
              <a:gd name="adj2" fmla="val 5004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6151" name="Стрелка вверх 4"/>
          <p:cNvSpPr>
            <a:spLocks noChangeArrowheads="1"/>
          </p:cNvSpPr>
          <p:nvPr/>
        </p:nvSpPr>
        <p:spPr bwMode="auto">
          <a:xfrm>
            <a:off x="4284663" y="5084763"/>
            <a:ext cx="484187" cy="571500"/>
          </a:xfrm>
          <a:prstGeom prst="upArrow">
            <a:avLst>
              <a:gd name="adj1" fmla="val 50000"/>
              <a:gd name="adj2" fmla="val 50044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Система работы по подготовке к ГИА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с обучающимся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ВШК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Разъяснительная работа по НПБ ГИА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Консультации по подготовке к ГИА по русскому языку, математике, предметам по выбору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онлайн-тестов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работа с заданиями открытого банка заданий ОГЭ, ЕГЭ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Индивидуальная работа со слабоуспевающими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 с мотивированными обучающимся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 психолога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Система работы по подготовке к ГИА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928670"/>
            <a:ext cx="7786742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с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педагогами</a:t>
            </a:r>
            <a:endParaRPr lang="ru-RU" sz="2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ВШК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Контроль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своевременным оформлением в учебных кабинетах информационных стендов по подготовке к ГИА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учителей по подготовке к итоговой аттестации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Ведение диагностических карт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Своевременность и качество проведения дополнительных занятий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Контроль за выполнением практической части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учебного плана (соответствие КТП , соответствие оценок в тетрадях и журнале)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учителя с заданиями открытого банка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данных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Персональный контроль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496"/>
            <a:ext cx="8229600" cy="35719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ВШК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результатам оценочных процедур: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Персональный контроль  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(низкое качество знаний по результатам ГИА-9 2018 , муниципальных контрольных работ по биологии)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биологии                                          учитель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обществознания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предупреждение о несоответствии    конкурс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«Учитель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года»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занимаемой должности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1643042" y="2857496"/>
            <a:ext cx="270318" cy="978408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6715140" y="2786058"/>
            <a:ext cx="285752" cy="978408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3477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Система работы по  организации всех оценочных процедур</a:t>
            </a:r>
            <a:br>
              <a:rPr lang="ru-RU" dirty="0" smtClean="0"/>
            </a:br>
            <a:r>
              <a:rPr lang="ru-RU" b="1" dirty="0" smtClean="0">
                <a:solidFill>
                  <a:srgbClr val="0070C0"/>
                </a:solidFill>
              </a:rPr>
              <a:t>ВШК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857364"/>
            <a:ext cx="8229600" cy="1281106"/>
          </a:xfrm>
        </p:spPr>
        <p:txBody>
          <a:bodyPr>
            <a:normAutofit fontScale="32500" lnSpcReduction="20000"/>
          </a:bodyPr>
          <a:lstStyle/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Пробные экзамены по русскому языку и математике, предметам по выбору, КДР,МКР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Мониторинг индивидуальных достижений учащихся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ПРИМЕР  ( 8 класс)</a:t>
            </a:r>
          </a:p>
          <a:p>
            <a:endParaRPr lang="ru-RU" sz="5600" dirty="0" smtClean="0"/>
          </a:p>
          <a:p>
            <a:endParaRPr lang="ru-RU" sz="5600" dirty="0" smtClean="0"/>
          </a:p>
          <a:p>
            <a:endParaRPr lang="ru-RU" sz="5600" dirty="0" smtClean="0"/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3429000"/>
            <a:ext cx="6643766" cy="15001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Своевременность и качество проведения дополнительных занятий </a:t>
            </a: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00438"/>
            <a:ext cx="842968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Система работы по  организации всех оценочных процедур</a:t>
            </a:r>
            <a:endParaRPr lang="ru-RU" dirty="0"/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428596" y="1571613"/>
            <a:ext cx="8229600" cy="572464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ПРОБЛЕМА: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-объективность выставления оценок за четверть, полугодие(в соответствии с локальным актом).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Управленческое решение: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Работа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 нормами выставления итоговых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оценок в разных формах(систематическое напоминание, отработка, практическая проверка) в соответствии с локальными актами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26"/>
          <p:cNvSpPr>
            <a:spLocks noChangeArrowheads="1"/>
          </p:cNvSpPr>
          <p:nvPr/>
        </p:nvSpPr>
        <p:spPr bwMode="auto">
          <a:xfrm>
            <a:off x="642910" y="500042"/>
            <a:ext cx="8032750" cy="1344613"/>
          </a:xfrm>
          <a:prstGeom prst="rect">
            <a:avLst/>
          </a:prstGeom>
          <a:solidFill>
            <a:srgbClr val="C6D9F1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altLang="ru-RU" sz="2800" b="1" dirty="0">
                <a:solidFill>
                  <a:srgbClr val="000000"/>
                </a:solidFill>
                <a:latin typeface="Arial Narrow" pitchFamily="34" charset="0"/>
              </a:rPr>
              <a:t>Выставление четвертных, полугодовых, годовых   отметок  2018-2019г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altLang="ru-RU" sz="2800" b="1" dirty="0">
                <a:solidFill>
                  <a:srgbClr val="FF0000"/>
                </a:solidFill>
                <a:latin typeface="Arial Narrow" pitchFamily="34" charset="0"/>
              </a:rPr>
              <a:t>НОВОЕ,ВАЖНО</a:t>
            </a:r>
          </a:p>
        </p:txBody>
      </p:sp>
      <p:sp>
        <p:nvSpPr>
          <p:cNvPr id="9219" name="Text Box 128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r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449263" algn="l"/>
                <a:tab pos="898525" algn="l"/>
                <a:tab pos="1347788" algn="l"/>
                <a:tab pos="1797050" algn="l"/>
              </a:tabLst>
            </a:pPr>
            <a:fld id="{01A4CD37-301E-4B91-AFDA-A96F645E4520}" type="slidenum">
              <a:rPr lang="ru-RU" altLang="ru-RU" sz="1200">
                <a:solidFill>
                  <a:srgbClr val="8B8B8B"/>
                </a:solidFill>
                <a:latin typeface="Calibri" pitchFamily="34" charset="0"/>
                <a:cs typeface="Segoe UI" pitchFamily="34" charset="0"/>
              </a:rPr>
              <a:pPr algn="r"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449263" algn="l"/>
                  <a:tab pos="898525" algn="l"/>
                  <a:tab pos="1347788" algn="l"/>
                  <a:tab pos="1797050" algn="l"/>
                </a:tabLst>
              </a:pPr>
              <a:t>8</a:t>
            </a:fld>
            <a:endParaRPr lang="ru-RU" altLang="ru-RU" sz="1200">
              <a:solidFill>
                <a:srgbClr val="8B8B8B"/>
              </a:solidFill>
              <a:latin typeface="Calibri" pitchFamily="34" charset="0"/>
              <a:cs typeface="Segoe UI" pitchFamily="34" charset="0"/>
            </a:endParaRPr>
          </a:p>
        </p:txBody>
      </p:sp>
      <p:sp>
        <p:nvSpPr>
          <p:cNvPr id="9220" name="Rectangle 127"/>
          <p:cNvSpPr>
            <a:spLocks noChangeArrowheads="1"/>
          </p:cNvSpPr>
          <p:nvPr/>
        </p:nvSpPr>
        <p:spPr bwMode="auto">
          <a:xfrm>
            <a:off x="395288" y="1928802"/>
            <a:ext cx="8462992" cy="2220923"/>
          </a:xfrm>
          <a:prstGeom prst="rect">
            <a:avLst/>
          </a:prstGeom>
          <a:solidFill>
            <a:srgbClr val="C6D9F1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marL="0" lvl="1" indent="0" algn="ctr" eaLnBrk="1" hangingPunct="1"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sz="1400" dirty="0"/>
              <a:t> </a:t>
            </a:r>
            <a:endParaRPr lang="ru-RU" sz="1400" dirty="0" smtClean="0"/>
          </a:p>
          <a:p>
            <a:pPr marL="0" lvl="1" indent="0" algn="ctr" eaLnBrk="1" hangingPunct="1"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Отметка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обучающегося за четверть или полугодие должна быть выставлена обоснованно и объективно на основе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среднего арифметического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балла учащегося за данный период. Отметка обучающегося за четверть или полугодие,  не может превышать среднюю арифметическую результатов контрольных, лабораторных, практических или самостоятельных работ, имеющих контрольный характер.</a:t>
            </a:r>
          </a:p>
          <a:p>
            <a:pPr algn="ctr" eaLnBrk="1" hangingPunct="1"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endParaRPr lang="ru-RU" altLang="ru-RU" sz="2800" dirty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9221" name="Rectangle 127"/>
          <p:cNvSpPr>
            <a:spLocks noChangeArrowheads="1"/>
          </p:cNvSpPr>
          <p:nvPr/>
        </p:nvSpPr>
        <p:spPr bwMode="auto">
          <a:xfrm>
            <a:off x="428596" y="4357694"/>
            <a:ext cx="8429684" cy="2160587"/>
          </a:xfrm>
          <a:prstGeom prst="rect">
            <a:avLst/>
          </a:prstGeom>
          <a:solidFill>
            <a:srgbClr val="C6D9F1"/>
          </a:solidFill>
          <a:ln w="25560">
            <a:solidFill>
              <a:srgbClr val="3A5F8B"/>
            </a:solidFill>
            <a:round/>
            <a:headEnd/>
            <a:tailEnd/>
          </a:ln>
        </p:spPr>
        <p:txBody>
          <a:bodyPr lIns="90000" tIns="45000" rIns="90000" bIns="45000" anchor="ctr"/>
          <a:lstStyle/>
          <a:p>
            <a:pPr algn="ctr" eaLnBrk="1" hangingPunct="1"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altLang="ru-RU" sz="2000" dirty="0">
                <a:solidFill>
                  <a:srgbClr val="000000"/>
                </a:solidFill>
                <a:latin typeface="Arial Narrow" pitchFamily="34" charset="0"/>
              </a:rPr>
              <a:t>Например,</a:t>
            </a:r>
          </a:p>
          <a:p>
            <a:pPr algn="ctr" eaLnBrk="1" hangingPunct="1"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altLang="ru-RU" sz="2000" dirty="0">
                <a:solidFill>
                  <a:srgbClr val="000000"/>
                </a:solidFill>
                <a:latin typeface="Arial Narrow" pitchFamily="34" charset="0"/>
              </a:rPr>
              <a:t>Средний балл по предмету 4,5</a:t>
            </a:r>
          </a:p>
          <a:p>
            <a:pPr algn="ctr" eaLnBrk="1" hangingPunct="1"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altLang="ru-RU" sz="2000" dirty="0">
                <a:solidFill>
                  <a:srgbClr val="000000"/>
                </a:solidFill>
                <a:latin typeface="Arial Narrow" pitchFamily="34" charset="0"/>
              </a:rPr>
              <a:t>Оценки за КР  5,5,4 средний балл 4,6            оценка 5</a:t>
            </a:r>
          </a:p>
          <a:p>
            <a:pPr algn="ctr" eaLnBrk="1" hangingPunct="1"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endParaRPr lang="ru-RU" altLang="ru-RU" sz="2000" dirty="0">
              <a:solidFill>
                <a:srgbClr val="000000"/>
              </a:solidFill>
              <a:latin typeface="Arial Narrow" pitchFamily="34" charset="0"/>
            </a:endParaRPr>
          </a:p>
          <a:p>
            <a:pPr algn="ctr" eaLnBrk="1" hangingPunct="1">
              <a:buClr>
                <a:srgbClr val="000000"/>
              </a:buClr>
              <a:buSzPct val="10000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</a:tabLst>
            </a:pPr>
            <a:r>
              <a:rPr lang="ru-RU" altLang="ru-RU" sz="2000" dirty="0">
                <a:solidFill>
                  <a:srgbClr val="000000"/>
                </a:solidFill>
                <a:latin typeface="Arial Narrow" pitchFamily="34" charset="0"/>
              </a:rPr>
              <a:t>Оценки  за КР 4,4,5 средний балл 4,3           оценка 4</a:t>
            </a:r>
          </a:p>
        </p:txBody>
      </p:sp>
      <p:sp>
        <p:nvSpPr>
          <p:cNvPr id="9222" name="Стрелка вправо 8"/>
          <p:cNvSpPr>
            <a:spLocks noChangeArrowheads="1"/>
          </p:cNvSpPr>
          <p:nvPr/>
        </p:nvSpPr>
        <p:spPr bwMode="auto">
          <a:xfrm>
            <a:off x="5508625" y="5445125"/>
            <a:ext cx="287338" cy="215900"/>
          </a:xfrm>
          <a:prstGeom prst="rightArrow">
            <a:avLst>
              <a:gd name="adj1" fmla="val 50000"/>
              <a:gd name="adj2" fmla="val 49908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  <p:sp>
        <p:nvSpPr>
          <p:cNvPr id="9223" name="Стрелка вправо 9"/>
          <p:cNvSpPr>
            <a:spLocks noChangeArrowheads="1"/>
          </p:cNvSpPr>
          <p:nvPr/>
        </p:nvSpPr>
        <p:spPr bwMode="auto">
          <a:xfrm>
            <a:off x="5580063" y="6021388"/>
            <a:ext cx="287337" cy="215900"/>
          </a:xfrm>
          <a:prstGeom prst="rightArrow">
            <a:avLst>
              <a:gd name="adj1" fmla="val 50000"/>
              <a:gd name="adj2" fmla="val 49908"/>
            </a:avLst>
          </a:prstGeom>
          <a:solidFill>
            <a:srgbClr val="00B8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214422"/>
            <a:ext cx="914400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Программа повышения уровня профессионального мастерства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педагогических работников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2017-2020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428604"/>
            <a:ext cx="55007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Система методической работы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2214554"/>
            <a:ext cx="67866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Основная идея программы</a:t>
            </a:r>
            <a:endParaRPr lang="en-US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Непрерывность повышения уровня профессионального мастерства педагогических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работников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857224" y="3286124"/>
            <a:ext cx="735811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реализации Программы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.Организационный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 (2017) .Разработка и введение в деятельность программы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Эффективный педагог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.Основной этап (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2017-2019). Отработка методов, приемов, критериев,  управленческих подходов в реализации программы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Эффективный педагог)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.Аналитический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(2019-2020) Анализ реализации целей, задач и результатов программы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Эффективный педагог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IV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.Обобщающий этап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(2020) Определение перспектив дальнейшего роста педагогического мастерства педагогов.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737</TotalTime>
  <Words>644</Words>
  <Application>Microsoft Office PowerPoint</Application>
  <PresentationFormat>Экран (4:3)</PresentationFormat>
  <Paragraphs>109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Начальная</vt:lpstr>
      <vt:lpstr>МКОУ СОШ № 16 ст.Украинская</vt:lpstr>
      <vt:lpstr>Слайд 2</vt:lpstr>
      <vt:lpstr>Система работы по подготовке к ГИА</vt:lpstr>
      <vt:lpstr>Система работы по подготовке к ГИА</vt:lpstr>
      <vt:lpstr>ВШК По результатам оценочных процедур:  Персональный контроль  : (низкое качество знаний по результатам ГИА-9 2018 , муниципальных контрольных работ по биологии) учитель биологии                                          учитель обществознания      предупреждение о несоответствии    конкурс «Учитель   года»                         занимаемой должности     </vt:lpstr>
      <vt:lpstr>Система работы по  организации всех оценочных процедур ВШК</vt:lpstr>
      <vt:lpstr>Система работы по  организации всех оценочных процедур</vt:lpstr>
      <vt:lpstr>Слайд 8</vt:lpstr>
      <vt:lpstr>Слайд 9</vt:lpstr>
      <vt:lpstr>ВШК: </vt:lpstr>
      <vt:lpstr>Система работы с учащимися, имеющими низкие результаты</vt:lpstr>
      <vt:lpstr>Работа с мотивированными  на учебу детьми</vt:lpstr>
      <vt:lpstr>Слайд 13</vt:lpstr>
      <vt:lpstr>Условия достижения успеха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Ирина Николаевна</cp:lastModifiedBy>
  <cp:revision>118</cp:revision>
  <dcterms:created xsi:type="dcterms:W3CDTF">2011-01-24T16:03:38Z</dcterms:created>
  <dcterms:modified xsi:type="dcterms:W3CDTF">2018-12-20T13:32:52Z</dcterms:modified>
</cp:coreProperties>
</file>