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362" r:id="rId2"/>
    <p:sldId id="388" r:id="rId3"/>
    <p:sldId id="392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363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90" r:id="rId25"/>
    <p:sldId id="391" r:id="rId26"/>
    <p:sldId id="386" r:id="rId27"/>
    <p:sldId id="387" r:id="rId28"/>
    <p:sldId id="359" r:id="rId29"/>
    <p:sldId id="361" r:id="rId30"/>
    <p:sldId id="360" r:id="rId31"/>
    <p:sldId id="389" r:id="rId32"/>
  </p:sldIdLst>
  <p:sldSz cx="12192000" cy="6858000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FF66"/>
    <a:srgbClr val="00FFFF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2" autoAdjust="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16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580D84-A068-4B1F-8C55-21DFB7AB43F5}" type="doc">
      <dgm:prSet loTypeId="urn:microsoft.com/office/officeart/2005/8/layout/process4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8F65B66A-1593-464C-8C9B-1A44FCF686B2}">
      <dgm:prSet phldrT="[Текст]" custT="1"/>
      <dgm:spPr/>
      <dgm:t>
        <a:bodyPr/>
        <a:lstStyle/>
        <a:p>
          <a:pPr algn="ctr"/>
          <a:r>
            <a:rPr lang="ru-RU" sz="2000" b="1" baseline="0" dirty="0" smtClean="0">
              <a:latin typeface="Arial Narrow" panose="020B0606020202030204" pitchFamily="34" charset="0"/>
              <a:cs typeface="Times New Roman" pitchFamily="18" charset="0"/>
            </a:rPr>
            <a:t>1 этап: идентификация школ</a:t>
          </a:r>
          <a:endParaRPr lang="ru-RU" sz="2000" b="1" baseline="0" dirty="0">
            <a:latin typeface="Arial Narrow" panose="020B0606020202030204" pitchFamily="34" charset="0"/>
            <a:cs typeface="Times New Roman" pitchFamily="18" charset="0"/>
          </a:endParaRPr>
        </a:p>
      </dgm:t>
    </dgm:pt>
    <dgm:pt modelId="{98F6B49F-D90B-4988-9AFC-503DD7750EDD}" type="parTrans" cxnId="{09FD574A-ECD1-414C-B30F-5A31B77F5792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DB1D0BBF-DF08-4DBD-9A80-8D34CE6B36E9}" type="sibTrans" cxnId="{09FD574A-ECD1-414C-B30F-5A31B77F5792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AC2CD4AC-6B4A-4F7C-B791-A2758F53D540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сбор информации</a:t>
          </a:r>
          <a:endParaRPr lang="ru-RU" sz="2000" b="1" dirty="0">
            <a:latin typeface="Arial Narrow" panose="020B0606020202030204" pitchFamily="34" charset="0"/>
            <a:cs typeface="Times New Roman" pitchFamily="18" charset="0"/>
          </a:endParaRPr>
        </a:p>
      </dgm:t>
    </dgm:pt>
    <dgm:pt modelId="{5FEB522D-7461-4828-AA0B-84121CBD8E5D}" type="parTrans" cxnId="{6DB0ACB6-D4E1-4A4D-A7DA-584FC941330C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A6CA68C5-CACA-4D61-A9B0-9A767EB5BB21}" type="sibTrans" cxnId="{6DB0ACB6-D4E1-4A4D-A7DA-584FC941330C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B03A384C-9109-4102-AE42-058316887897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2 этап: анализ и оценка условий создания кластера (кластеризация)</a:t>
          </a:r>
          <a:endParaRPr lang="ru-RU" sz="2000" b="1" dirty="0">
            <a:latin typeface="Arial Narrow" panose="020B0606020202030204" pitchFamily="34" charset="0"/>
            <a:cs typeface="Times New Roman" pitchFamily="18" charset="0"/>
          </a:endParaRPr>
        </a:p>
      </dgm:t>
    </dgm:pt>
    <dgm:pt modelId="{B451E20C-70E9-454A-A84F-091A49552A9C}" type="parTrans" cxnId="{71AE0253-5706-4AA6-85CD-D7DC47EA715B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836D290A-0F65-4985-AFC8-8827705DC130}" type="sibTrans" cxnId="{71AE0253-5706-4AA6-85CD-D7DC47EA715B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A1D5E701-85F6-4488-A1F3-5CA6917EFBE8}">
      <dgm:prSet phldrT="[Текст]" custT="1"/>
      <dgm:spPr/>
      <dgm:t>
        <a:bodyPr/>
        <a:lstStyle/>
        <a:p>
          <a:pPr algn="ctr"/>
          <a:r>
            <a:rPr lang="ru-RU" sz="2000" b="1" dirty="0">
              <a:latin typeface="Arial Narrow" panose="020B0606020202030204" pitchFamily="34" charset="0"/>
              <a:cs typeface="Times New Roman" pitchFamily="18" charset="0"/>
            </a:rPr>
            <a:t>оценка потенциала кластера</a:t>
          </a:r>
        </a:p>
      </dgm:t>
    </dgm:pt>
    <dgm:pt modelId="{D229F178-8185-406F-B782-80030B2617F4}" type="parTrans" cxnId="{A66294C6-5D1C-4739-9B89-E65A73E4D80C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52E6E96E-9D00-4A25-BAEC-A2E9A2268C31}" type="sibTrans" cxnId="{A66294C6-5D1C-4739-9B89-E65A73E4D80C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07F64718-474A-442D-AF98-8EC3EEED164A}">
      <dgm:prSet phldrT="[Текст]" custT="1"/>
      <dgm:spPr/>
      <dgm:t>
        <a:bodyPr/>
        <a:lstStyle/>
        <a:p>
          <a:pPr algn="ctr"/>
          <a:r>
            <a:rPr lang="ru-RU" sz="2000" b="1" dirty="0">
              <a:latin typeface="Arial Narrow" panose="020B0606020202030204" pitchFamily="34" charset="0"/>
              <a:cs typeface="Times New Roman" pitchFamily="18" charset="0"/>
            </a:rPr>
            <a:t>выявление базовых школ</a:t>
          </a:r>
        </a:p>
      </dgm:t>
    </dgm:pt>
    <dgm:pt modelId="{C38609D5-4313-41EF-A50C-F96FD5495DC8}" type="parTrans" cxnId="{E73A9840-A85D-4BFF-8D47-5DBBB05E616D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D3E473F0-9869-46FF-8E23-9CF1E3833A50}" type="sibTrans" cxnId="{E73A9840-A85D-4BFF-8D47-5DBBB05E616D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17BF9520-7204-4F22-AD59-95537811E575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3 этап: структурирование кластера</a:t>
          </a:r>
          <a:endParaRPr lang="ru-RU" sz="2000" b="1" dirty="0">
            <a:latin typeface="Arial Narrow" panose="020B0606020202030204" pitchFamily="34" charset="0"/>
            <a:cs typeface="Times New Roman" pitchFamily="18" charset="0"/>
          </a:endParaRPr>
        </a:p>
      </dgm:t>
    </dgm:pt>
    <dgm:pt modelId="{55E3B68A-4C97-4D96-B580-997BE36D7EE2}" type="parTrans" cxnId="{FA4774BB-59A5-4605-81AF-A191D31B81DE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9B8EB123-AA08-471B-9778-3C882F5F9B49}" type="sibTrans" cxnId="{FA4774BB-59A5-4605-81AF-A191D31B81DE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C34EB067-1A0A-4A8E-AD00-A805EEE5A423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5 этап: оценка результативности функционирования кластера</a:t>
          </a:r>
          <a:endParaRPr lang="ru-RU" sz="2000" b="1" dirty="0">
            <a:latin typeface="Arial Narrow" panose="020B0606020202030204" pitchFamily="34" charset="0"/>
            <a:cs typeface="Times New Roman" pitchFamily="18" charset="0"/>
          </a:endParaRPr>
        </a:p>
      </dgm:t>
    </dgm:pt>
    <dgm:pt modelId="{3023A16B-0C18-4A6B-B446-F3CCD1145CB0}" type="parTrans" cxnId="{B089DF60-6367-43F0-A812-015D1737B245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EE8A588D-BD62-48BF-884A-330DEAC03A54}" type="sibTrans" cxnId="{B089DF60-6367-43F0-A812-015D1737B245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7327356F-F429-4B6D-9EC5-165F8B197A2A}">
      <dgm:prSet phldrT="[Текст]" custT="1"/>
      <dgm:spPr/>
      <dgm:t>
        <a:bodyPr/>
        <a:lstStyle/>
        <a:p>
          <a:pPr algn="ctr"/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4 этап: методическое  обеспечение эффективного функционирования кластера</a:t>
          </a:r>
          <a:endParaRPr lang="ru-RU" sz="2000" b="1" dirty="0">
            <a:latin typeface="Arial Narrow" panose="020B0606020202030204" pitchFamily="34" charset="0"/>
            <a:cs typeface="Times New Roman" pitchFamily="18" charset="0"/>
          </a:endParaRPr>
        </a:p>
      </dgm:t>
    </dgm:pt>
    <dgm:pt modelId="{37C01D85-EF80-4F08-AB54-2CB96CC01544}" type="parTrans" cxnId="{D487C09A-AC0A-496D-821F-E1E8CE6DF156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038F3EDF-0037-4706-BD11-0D962CBCD415}" type="sibTrans" cxnId="{D487C09A-AC0A-496D-821F-E1E8CE6DF156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B904010B-8CF8-456C-9BBD-057279E7E88A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организационное, методическое, информационное обеспечение кластера</a:t>
          </a:r>
        </a:p>
      </dgm:t>
    </dgm:pt>
    <dgm:pt modelId="{C542970F-4C17-4549-A438-5ADC6F3630A0}" type="parTrans" cxnId="{2FE78796-A68B-49B5-8252-E4AB8A8636B0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89E8CA27-47AB-4013-A9E3-E8CDF2CB08E2}" type="sibTrans" cxnId="{2FE78796-A68B-49B5-8252-E4AB8A8636B0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0E07E231-B34E-4112-AA5C-E8F7D4838341}">
      <dgm:prSet custT="1"/>
      <dgm:spPr/>
      <dgm:t>
        <a:bodyPr/>
        <a:lstStyle/>
        <a:p>
          <a:pPr algn="ctr"/>
          <a:r>
            <a:rPr lang="ru-RU" sz="2000" b="1" dirty="0">
              <a:latin typeface="Arial Narrow" panose="020B0606020202030204" pitchFamily="34" charset="0"/>
              <a:cs typeface="Times New Roman" pitchFamily="18" charset="0"/>
            </a:rPr>
            <a:t>установление вертикальных и горизонтальных связей в кластере</a:t>
          </a:r>
        </a:p>
      </dgm:t>
    </dgm:pt>
    <dgm:pt modelId="{70E3852A-F39E-411D-BB1D-1EE0D0C87471}" type="parTrans" cxnId="{2324B5B5-2728-4357-9D94-E633B0BE3D87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5394A2AC-A15E-4A41-A054-EB8B37833FF4}" type="sibTrans" cxnId="{2324B5B5-2728-4357-9D94-E633B0BE3D87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1448B491-B151-41C0-AFB8-1A996A3171FC}">
      <dgm:prSet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Arial Narrow" panose="020B0606020202030204" pitchFamily="34" charset="0"/>
              <a:cs typeface="Times New Roman" pitchFamily="18" charset="0"/>
            </a:rPr>
            <a:t>разработка механизма функционирования кластера</a:t>
          </a:r>
        </a:p>
      </dgm:t>
    </dgm:pt>
    <dgm:pt modelId="{DB8B24E8-003B-4BD0-B6D7-6FC45D78CC3B}" type="parTrans" cxnId="{92601860-4352-48D8-BEB4-82EF8D1DE5D2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3EB5A04E-454B-4BFD-B269-C90931DFDF97}" type="sibTrans" cxnId="{92601860-4352-48D8-BEB4-82EF8D1DE5D2}">
      <dgm:prSet/>
      <dgm:spPr/>
      <dgm:t>
        <a:bodyPr/>
        <a:lstStyle/>
        <a:p>
          <a:pPr algn="ctr"/>
          <a:endParaRPr lang="ru-RU" sz="2000" b="1">
            <a:latin typeface="Times New Roman" pitchFamily="18" charset="0"/>
            <a:cs typeface="Times New Roman" pitchFamily="18" charset="0"/>
          </a:endParaRPr>
        </a:p>
      </dgm:t>
    </dgm:pt>
    <dgm:pt modelId="{1449C4D1-FA09-4213-833E-E7B707936A5E}" type="pres">
      <dgm:prSet presAssocID="{35580D84-A068-4B1F-8C55-21DFB7AB43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16E642-D2E1-4351-A8DC-D2473AF217B9}" type="pres">
      <dgm:prSet presAssocID="{C34EB067-1A0A-4A8E-AD00-A805EEE5A423}" presName="boxAndChildren" presStyleCnt="0"/>
      <dgm:spPr/>
      <dgm:t>
        <a:bodyPr/>
        <a:lstStyle/>
        <a:p>
          <a:endParaRPr lang="ru-RU"/>
        </a:p>
      </dgm:t>
    </dgm:pt>
    <dgm:pt modelId="{69E37E93-3B3B-41B4-B894-756C26009BEA}" type="pres">
      <dgm:prSet presAssocID="{C34EB067-1A0A-4A8E-AD00-A805EEE5A423}" presName="parentTextBox" presStyleLbl="node1" presStyleIdx="0" presStyleCnt="5" custScaleY="46038"/>
      <dgm:spPr/>
      <dgm:t>
        <a:bodyPr/>
        <a:lstStyle/>
        <a:p>
          <a:endParaRPr lang="ru-RU"/>
        </a:p>
      </dgm:t>
    </dgm:pt>
    <dgm:pt modelId="{818C3990-9803-42A3-A1BB-32C22936F3C5}" type="pres">
      <dgm:prSet presAssocID="{038F3EDF-0037-4706-BD11-0D962CBCD415}" presName="sp" presStyleCnt="0"/>
      <dgm:spPr/>
      <dgm:t>
        <a:bodyPr/>
        <a:lstStyle/>
        <a:p>
          <a:endParaRPr lang="ru-RU"/>
        </a:p>
      </dgm:t>
    </dgm:pt>
    <dgm:pt modelId="{5F8883CA-F80A-4F5C-AEF6-18912AB15810}" type="pres">
      <dgm:prSet presAssocID="{7327356F-F429-4B6D-9EC5-165F8B197A2A}" presName="arrowAndChildren" presStyleCnt="0"/>
      <dgm:spPr/>
      <dgm:t>
        <a:bodyPr/>
        <a:lstStyle/>
        <a:p>
          <a:endParaRPr lang="ru-RU"/>
        </a:p>
      </dgm:t>
    </dgm:pt>
    <dgm:pt modelId="{46D6D432-49A2-4823-8420-E699C3DA1A49}" type="pres">
      <dgm:prSet presAssocID="{7327356F-F429-4B6D-9EC5-165F8B197A2A}" presName="parentTextArrow" presStyleLbl="node1" presStyleIdx="0" presStyleCnt="5"/>
      <dgm:spPr/>
      <dgm:t>
        <a:bodyPr/>
        <a:lstStyle/>
        <a:p>
          <a:endParaRPr lang="ru-RU"/>
        </a:p>
      </dgm:t>
    </dgm:pt>
    <dgm:pt modelId="{682E9CFE-CEA0-4A24-8A94-0DA84CADB3D8}" type="pres">
      <dgm:prSet presAssocID="{7327356F-F429-4B6D-9EC5-165F8B197A2A}" presName="arrow" presStyleLbl="node1" presStyleIdx="1" presStyleCnt="5" custScaleY="130857"/>
      <dgm:spPr/>
      <dgm:t>
        <a:bodyPr/>
        <a:lstStyle/>
        <a:p>
          <a:endParaRPr lang="ru-RU"/>
        </a:p>
      </dgm:t>
    </dgm:pt>
    <dgm:pt modelId="{74DE164D-F797-4DCF-A95A-0A19F6B0B958}" type="pres">
      <dgm:prSet presAssocID="{7327356F-F429-4B6D-9EC5-165F8B197A2A}" presName="descendantArrow" presStyleCnt="0"/>
      <dgm:spPr/>
      <dgm:t>
        <a:bodyPr/>
        <a:lstStyle/>
        <a:p>
          <a:endParaRPr lang="ru-RU"/>
        </a:p>
      </dgm:t>
    </dgm:pt>
    <dgm:pt modelId="{F5877957-7F08-448A-A652-F60D67E4EC42}" type="pres">
      <dgm:prSet presAssocID="{1448B491-B151-41C0-AFB8-1A996A3171FC}" presName="childTextArrow" presStyleLbl="fgAccFollowNode1" presStyleIdx="0" presStyleCnt="6" custScaleX="54398" custScaleY="157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11AD6-7A1D-4C85-9A55-DCCFFF064D0E}" type="pres">
      <dgm:prSet presAssocID="{B904010B-8CF8-456C-9BBD-057279E7E88A}" presName="childTextArrow" presStyleLbl="fgAccFollowNode1" presStyleIdx="1" presStyleCnt="6" custScaleX="78684" custScaleY="157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7C24C-647C-46A0-A0CA-654E86BCB830}" type="pres">
      <dgm:prSet presAssocID="{9B8EB123-AA08-471B-9778-3C882F5F9B49}" presName="sp" presStyleCnt="0"/>
      <dgm:spPr/>
      <dgm:t>
        <a:bodyPr/>
        <a:lstStyle/>
        <a:p>
          <a:endParaRPr lang="ru-RU"/>
        </a:p>
      </dgm:t>
    </dgm:pt>
    <dgm:pt modelId="{C0FEAE7D-B243-4270-ABD2-A9DCFDFA88E4}" type="pres">
      <dgm:prSet presAssocID="{17BF9520-7204-4F22-AD59-95537811E575}" presName="arrowAndChildren" presStyleCnt="0"/>
      <dgm:spPr/>
      <dgm:t>
        <a:bodyPr/>
        <a:lstStyle/>
        <a:p>
          <a:endParaRPr lang="ru-RU"/>
        </a:p>
      </dgm:t>
    </dgm:pt>
    <dgm:pt modelId="{070D81BA-17A2-42E5-B4FB-180E16125618}" type="pres">
      <dgm:prSet presAssocID="{17BF9520-7204-4F22-AD59-95537811E575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5E7F22E0-8410-4DBF-B9F4-67E20B8741A8}" type="pres">
      <dgm:prSet presAssocID="{17BF9520-7204-4F22-AD59-95537811E575}" presName="arrow" presStyleLbl="node1" presStyleIdx="2" presStyleCnt="5"/>
      <dgm:spPr/>
      <dgm:t>
        <a:bodyPr/>
        <a:lstStyle/>
        <a:p>
          <a:endParaRPr lang="ru-RU"/>
        </a:p>
      </dgm:t>
    </dgm:pt>
    <dgm:pt modelId="{E7018BCE-2579-4916-8D53-8E254103DBD6}" type="pres">
      <dgm:prSet presAssocID="{17BF9520-7204-4F22-AD59-95537811E575}" presName="descendantArrow" presStyleCnt="0"/>
      <dgm:spPr/>
      <dgm:t>
        <a:bodyPr/>
        <a:lstStyle/>
        <a:p>
          <a:endParaRPr lang="ru-RU"/>
        </a:p>
      </dgm:t>
    </dgm:pt>
    <dgm:pt modelId="{B6323CEE-D690-4C45-B7AF-F727702895F1}" type="pres">
      <dgm:prSet presAssocID="{0E07E231-B34E-4112-AA5C-E8F7D4838341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5AE82-DB00-41B4-9F1F-09C89705D383}" type="pres">
      <dgm:prSet presAssocID="{836D290A-0F65-4985-AFC8-8827705DC130}" presName="sp" presStyleCnt="0"/>
      <dgm:spPr/>
      <dgm:t>
        <a:bodyPr/>
        <a:lstStyle/>
        <a:p>
          <a:endParaRPr lang="ru-RU"/>
        </a:p>
      </dgm:t>
    </dgm:pt>
    <dgm:pt modelId="{F556FB77-B2FB-48FC-A432-CC057DA4718F}" type="pres">
      <dgm:prSet presAssocID="{B03A384C-9109-4102-AE42-058316887897}" presName="arrowAndChildren" presStyleCnt="0"/>
      <dgm:spPr/>
      <dgm:t>
        <a:bodyPr/>
        <a:lstStyle/>
        <a:p>
          <a:endParaRPr lang="ru-RU"/>
        </a:p>
      </dgm:t>
    </dgm:pt>
    <dgm:pt modelId="{7A4F892F-F489-42D0-972D-6560459155F0}" type="pres">
      <dgm:prSet presAssocID="{B03A384C-9109-4102-AE42-058316887897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55BB07FC-F149-49C6-8BC6-6640F7BED035}" type="pres">
      <dgm:prSet presAssocID="{B03A384C-9109-4102-AE42-058316887897}" presName="arrow" presStyleLbl="node1" presStyleIdx="3" presStyleCnt="5" custScaleY="121053"/>
      <dgm:spPr/>
      <dgm:t>
        <a:bodyPr/>
        <a:lstStyle/>
        <a:p>
          <a:endParaRPr lang="ru-RU"/>
        </a:p>
      </dgm:t>
    </dgm:pt>
    <dgm:pt modelId="{D3E658EF-F15D-41A9-B8C8-954296A421FE}" type="pres">
      <dgm:prSet presAssocID="{B03A384C-9109-4102-AE42-058316887897}" presName="descendantArrow" presStyleCnt="0"/>
      <dgm:spPr/>
      <dgm:t>
        <a:bodyPr/>
        <a:lstStyle/>
        <a:p>
          <a:endParaRPr lang="ru-RU"/>
        </a:p>
      </dgm:t>
    </dgm:pt>
    <dgm:pt modelId="{36A00F17-6B9D-4E8E-9167-D4577C459F22}" type="pres">
      <dgm:prSet presAssocID="{A1D5E701-85F6-4488-A1F3-5CA6917EFBE8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CCF19-8C78-4A2F-AC49-E3B3853CDA04}" type="pres">
      <dgm:prSet presAssocID="{07F64718-474A-442D-AF98-8EC3EEED164A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B13FD-22CF-4FD6-89BD-40C1EA4E7D63}" type="pres">
      <dgm:prSet presAssocID="{DB1D0BBF-DF08-4DBD-9A80-8D34CE6B36E9}" presName="sp" presStyleCnt="0"/>
      <dgm:spPr/>
      <dgm:t>
        <a:bodyPr/>
        <a:lstStyle/>
        <a:p>
          <a:endParaRPr lang="ru-RU"/>
        </a:p>
      </dgm:t>
    </dgm:pt>
    <dgm:pt modelId="{E1FF200F-C3AD-43F4-A709-874013082637}" type="pres">
      <dgm:prSet presAssocID="{8F65B66A-1593-464C-8C9B-1A44FCF686B2}" presName="arrowAndChildren" presStyleCnt="0"/>
      <dgm:spPr/>
      <dgm:t>
        <a:bodyPr/>
        <a:lstStyle/>
        <a:p>
          <a:endParaRPr lang="ru-RU"/>
        </a:p>
      </dgm:t>
    </dgm:pt>
    <dgm:pt modelId="{6A072B7A-E6AA-49ED-9E74-46B58437C2F0}" type="pres">
      <dgm:prSet presAssocID="{8F65B66A-1593-464C-8C9B-1A44FCF686B2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30152D7B-7834-4E1A-A0C1-FB6894A0E535}" type="pres">
      <dgm:prSet presAssocID="{8F65B66A-1593-464C-8C9B-1A44FCF686B2}" presName="arrow" presStyleLbl="node1" presStyleIdx="4" presStyleCnt="5" custLinFactNeighborX="-3916" custLinFactNeighborY="-11850"/>
      <dgm:spPr/>
      <dgm:t>
        <a:bodyPr/>
        <a:lstStyle/>
        <a:p>
          <a:endParaRPr lang="ru-RU"/>
        </a:p>
      </dgm:t>
    </dgm:pt>
    <dgm:pt modelId="{32FF7D47-00FB-4E36-9595-621C95C31750}" type="pres">
      <dgm:prSet presAssocID="{8F65B66A-1593-464C-8C9B-1A44FCF686B2}" presName="descendantArrow" presStyleCnt="0"/>
      <dgm:spPr/>
      <dgm:t>
        <a:bodyPr/>
        <a:lstStyle/>
        <a:p>
          <a:endParaRPr lang="ru-RU"/>
        </a:p>
      </dgm:t>
    </dgm:pt>
    <dgm:pt modelId="{9041D41C-3B48-4AEF-B14D-37FCDD80045D}" type="pres">
      <dgm:prSet presAssocID="{AC2CD4AC-6B4A-4F7C-B791-A2758F53D540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E39442-ED92-499E-987D-A31201FD4C70}" type="presOf" srcId="{AC2CD4AC-6B4A-4F7C-B791-A2758F53D540}" destId="{9041D41C-3B48-4AEF-B14D-37FCDD80045D}" srcOrd="0" destOrd="0" presId="urn:microsoft.com/office/officeart/2005/8/layout/process4"/>
    <dgm:cxn modelId="{3FC7158F-DD0F-473B-92DC-9F5D1649170A}" type="presOf" srcId="{35580D84-A068-4B1F-8C55-21DFB7AB43F5}" destId="{1449C4D1-FA09-4213-833E-E7B707936A5E}" srcOrd="0" destOrd="0" presId="urn:microsoft.com/office/officeart/2005/8/layout/process4"/>
    <dgm:cxn modelId="{FA4774BB-59A5-4605-81AF-A191D31B81DE}" srcId="{35580D84-A068-4B1F-8C55-21DFB7AB43F5}" destId="{17BF9520-7204-4F22-AD59-95537811E575}" srcOrd="2" destOrd="0" parTransId="{55E3B68A-4C97-4D96-B580-997BE36D7EE2}" sibTransId="{9B8EB123-AA08-471B-9778-3C882F5F9B49}"/>
    <dgm:cxn modelId="{9DCA6E4A-0960-4CBA-A7D3-A3B534F21452}" type="presOf" srcId="{7327356F-F429-4B6D-9EC5-165F8B197A2A}" destId="{46D6D432-49A2-4823-8420-E699C3DA1A49}" srcOrd="0" destOrd="0" presId="urn:microsoft.com/office/officeart/2005/8/layout/process4"/>
    <dgm:cxn modelId="{2C60FBBB-594F-4717-91E5-6E4919FB5961}" type="presOf" srcId="{1448B491-B151-41C0-AFB8-1A996A3171FC}" destId="{F5877957-7F08-448A-A652-F60D67E4EC42}" srcOrd="0" destOrd="0" presId="urn:microsoft.com/office/officeart/2005/8/layout/process4"/>
    <dgm:cxn modelId="{92601860-4352-48D8-BEB4-82EF8D1DE5D2}" srcId="{7327356F-F429-4B6D-9EC5-165F8B197A2A}" destId="{1448B491-B151-41C0-AFB8-1A996A3171FC}" srcOrd="0" destOrd="0" parTransId="{DB8B24E8-003B-4BD0-B6D7-6FC45D78CC3B}" sibTransId="{3EB5A04E-454B-4BFD-B269-C90931DFDF97}"/>
    <dgm:cxn modelId="{2324B5B5-2728-4357-9D94-E633B0BE3D87}" srcId="{17BF9520-7204-4F22-AD59-95537811E575}" destId="{0E07E231-B34E-4112-AA5C-E8F7D4838341}" srcOrd="0" destOrd="0" parTransId="{70E3852A-F39E-411D-BB1D-1EE0D0C87471}" sibTransId="{5394A2AC-A15E-4A41-A054-EB8B37833FF4}"/>
    <dgm:cxn modelId="{6DB0ACB6-D4E1-4A4D-A7DA-584FC941330C}" srcId="{8F65B66A-1593-464C-8C9B-1A44FCF686B2}" destId="{AC2CD4AC-6B4A-4F7C-B791-A2758F53D540}" srcOrd="0" destOrd="0" parTransId="{5FEB522D-7461-4828-AA0B-84121CBD8E5D}" sibTransId="{A6CA68C5-CACA-4D61-A9B0-9A767EB5BB21}"/>
    <dgm:cxn modelId="{4F2B3698-3DAE-41F7-B247-68FB59402834}" type="presOf" srcId="{17BF9520-7204-4F22-AD59-95537811E575}" destId="{070D81BA-17A2-42E5-B4FB-180E16125618}" srcOrd="0" destOrd="0" presId="urn:microsoft.com/office/officeart/2005/8/layout/process4"/>
    <dgm:cxn modelId="{2FE78796-A68B-49B5-8252-E4AB8A8636B0}" srcId="{7327356F-F429-4B6D-9EC5-165F8B197A2A}" destId="{B904010B-8CF8-456C-9BBD-057279E7E88A}" srcOrd="1" destOrd="0" parTransId="{C542970F-4C17-4549-A438-5ADC6F3630A0}" sibTransId="{89E8CA27-47AB-4013-A9E3-E8CDF2CB08E2}"/>
    <dgm:cxn modelId="{09FD574A-ECD1-414C-B30F-5A31B77F5792}" srcId="{35580D84-A068-4B1F-8C55-21DFB7AB43F5}" destId="{8F65B66A-1593-464C-8C9B-1A44FCF686B2}" srcOrd="0" destOrd="0" parTransId="{98F6B49F-D90B-4988-9AFC-503DD7750EDD}" sibTransId="{DB1D0BBF-DF08-4DBD-9A80-8D34CE6B36E9}"/>
    <dgm:cxn modelId="{D1429E15-4CFC-4673-BDFD-FF4FE30DFC02}" type="presOf" srcId="{B904010B-8CF8-456C-9BBD-057279E7E88A}" destId="{77011AD6-7A1D-4C85-9A55-DCCFFF064D0E}" srcOrd="0" destOrd="0" presId="urn:microsoft.com/office/officeart/2005/8/layout/process4"/>
    <dgm:cxn modelId="{A66294C6-5D1C-4739-9B89-E65A73E4D80C}" srcId="{B03A384C-9109-4102-AE42-058316887897}" destId="{A1D5E701-85F6-4488-A1F3-5CA6917EFBE8}" srcOrd="0" destOrd="0" parTransId="{D229F178-8185-406F-B782-80030B2617F4}" sibTransId="{52E6E96E-9D00-4A25-BAEC-A2E9A2268C31}"/>
    <dgm:cxn modelId="{B089DF60-6367-43F0-A812-015D1737B245}" srcId="{35580D84-A068-4B1F-8C55-21DFB7AB43F5}" destId="{C34EB067-1A0A-4A8E-AD00-A805EEE5A423}" srcOrd="4" destOrd="0" parTransId="{3023A16B-0C18-4A6B-B446-F3CCD1145CB0}" sibTransId="{EE8A588D-BD62-48BF-884A-330DEAC03A54}"/>
    <dgm:cxn modelId="{306260B7-647B-4536-8E4C-621AC60DAC91}" type="presOf" srcId="{8F65B66A-1593-464C-8C9B-1A44FCF686B2}" destId="{30152D7B-7834-4E1A-A0C1-FB6894A0E535}" srcOrd="1" destOrd="0" presId="urn:microsoft.com/office/officeart/2005/8/layout/process4"/>
    <dgm:cxn modelId="{B5EB682A-1A5F-4184-9CAB-778EB2E3ADB2}" type="presOf" srcId="{17BF9520-7204-4F22-AD59-95537811E575}" destId="{5E7F22E0-8410-4DBF-B9F4-67E20B8741A8}" srcOrd="1" destOrd="0" presId="urn:microsoft.com/office/officeart/2005/8/layout/process4"/>
    <dgm:cxn modelId="{B02CAEE6-281A-4881-BE79-D6CFDBDFF880}" type="presOf" srcId="{8F65B66A-1593-464C-8C9B-1A44FCF686B2}" destId="{6A072B7A-E6AA-49ED-9E74-46B58437C2F0}" srcOrd="0" destOrd="0" presId="urn:microsoft.com/office/officeart/2005/8/layout/process4"/>
    <dgm:cxn modelId="{9EFAEBC5-1A89-4A87-BAA5-22CE0140ED98}" type="presOf" srcId="{B03A384C-9109-4102-AE42-058316887897}" destId="{55BB07FC-F149-49C6-8BC6-6640F7BED035}" srcOrd="1" destOrd="0" presId="urn:microsoft.com/office/officeart/2005/8/layout/process4"/>
    <dgm:cxn modelId="{D487C09A-AC0A-496D-821F-E1E8CE6DF156}" srcId="{35580D84-A068-4B1F-8C55-21DFB7AB43F5}" destId="{7327356F-F429-4B6D-9EC5-165F8B197A2A}" srcOrd="3" destOrd="0" parTransId="{37C01D85-EF80-4F08-AB54-2CB96CC01544}" sibTransId="{038F3EDF-0037-4706-BD11-0D962CBCD415}"/>
    <dgm:cxn modelId="{71AE0253-5706-4AA6-85CD-D7DC47EA715B}" srcId="{35580D84-A068-4B1F-8C55-21DFB7AB43F5}" destId="{B03A384C-9109-4102-AE42-058316887897}" srcOrd="1" destOrd="0" parTransId="{B451E20C-70E9-454A-A84F-091A49552A9C}" sibTransId="{836D290A-0F65-4985-AFC8-8827705DC130}"/>
    <dgm:cxn modelId="{0D259266-9FF7-4BAE-B110-91B5058E2647}" type="presOf" srcId="{B03A384C-9109-4102-AE42-058316887897}" destId="{7A4F892F-F489-42D0-972D-6560459155F0}" srcOrd="0" destOrd="0" presId="urn:microsoft.com/office/officeart/2005/8/layout/process4"/>
    <dgm:cxn modelId="{46035669-60D3-41FA-8C02-F230561379D3}" type="presOf" srcId="{A1D5E701-85F6-4488-A1F3-5CA6917EFBE8}" destId="{36A00F17-6B9D-4E8E-9167-D4577C459F22}" srcOrd="0" destOrd="0" presId="urn:microsoft.com/office/officeart/2005/8/layout/process4"/>
    <dgm:cxn modelId="{E73A9840-A85D-4BFF-8D47-5DBBB05E616D}" srcId="{B03A384C-9109-4102-AE42-058316887897}" destId="{07F64718-474A-442D-AF98-8EC3EEED164A}" srcOrd="1" destOrd="0" parTransId="{C38609D5-4313-41EF-A50C-F96FD5495DC8}" sibTransId="{D3E473F0-9869-46FF-8E23-9CF1E3833A50}"/>
    <dgm:cxn modelId="{DA39174D-A150-4F64-BD9C-9EDBA17F2E4A}" type="presOf" srcId="{07F64718-474A-442D-AF98-8EC3EEED164A}" destId="{C97CCF19-8C78-4A2F-AC49-E3B3853CDA04}" srcOrd="0" destOrd="0" presId="urn:microsoft.com/office/officeart/2005/8/layout/process4"/>
    <dgm:cxn modelId="{08F2E2E5-3390-43D1-ACCC-F9A27FAA351E}" type="presOf" srcId="{7327356F-F429-4B6D-9EC5-165F8B197A2A}" destId="{682E9CFE-CEA0-4A24-8A94-0DA84CADB3D8}" srcOrd="1" destOrd="0" presId="urn:microsoft.com/office/officeart/2005/8/layout/process4"/>
    <dgm:cxn modelId="{A312A637-16B4-4320-AF96-868984A69101}" type="presOf" srcId="{0E07E231-B34E-4112-AA5C-E8F7D4838341}" destId="{B6323CEE-D690-4C45-B7AF-F727702895F1}" srcOrd="0" destOrd="0" presId="urn:microsoft.com/office/officeart/2005/8/layout/process4"/>
    <dgm:cxn modelId="{59BDACCE-14D7-476A-A989-512E532536F5}" type="presOf" srcId="{C34EB067-1A0A-4A8E-AD00-A805EEE5A423}" destId="{69E37E93-3B3B-41B4-B894-756C26009BEA}" srcOrd="0" destOrd="0" presId="urn:microsoft.com/office/officeart/2005/8/layout/process4"/>
    <dgm:cxn modelId="{18D319C2-C6A1-420D-B698-AB300792A6EA}" type="presParOf" srcId="{1449C4D1-FA09-4213-833E-E7B707936A5E}" destId="{FC16E642-D2E1-4351-A8DC-D2473AF217B9}" srcOrd="0" destOrd="0" presId="urn:microsoft.com/office/officeart/2005/8/layout/process4"/>
    <dgm:cxn modelId="{71A6A6E9-20E7-452A-B39A-4483775B9BC4}" type="presParOf" srcId="{FC16E642-D2E1-4351-A8DC-D2473AF217B9}" destId="{69E37E93-3B3B-41B4-B894-756C26009BEA}" srcOrd="0" destOrd="0" presId="urn:microsoft.com/office/officeart/2005/8/layout/process4"/>
    <dgm:cxn modelId="{E5EDE27C-100F-4FE2-9DC7-F42B3E812510}" type="presParOf" srcId="{1449C4D1-FA09-4213-833E-E7B707936A5E}" destId="{818C3990-9803-42A3-A1BB-32C22936F3C5}" srcOrd="1" destOrd="0" presId="urn:microsoft.com/office/officeart/2005/8/layout/process4"/>
    <dgm:cxn modelId="{B23CD837-B749-4FFE-8992-9631A1F4BE29}" type="presParOf" srcId="{1449C4D1-FA09-4213-833E-E7B707936A5E}" destId="{5F8883CA-F80A-4F5C-AEF6-18912AB15810}" srcOrd="2" destOrd="0" presId="urn:microsoft.com/office/officeart/2005/8/layout/process4"/>
    <dgm:cxn modelId="{58EC3583-B88E-48D6-8994-A6EA8CE5CAB7}" type="presParOf" srcId="{5F8883CA-F80A-4F5C-AEF6-18912AB15810}" destId="{46D6D432-49A2-4823-8420-E699C3DA1A49}" srcOrd="0" destOrd="0" presId="urn:microsoft.com/office/officeart/2005/8/layout/process4"/>
    <dgm:cxn modelId="{4A2719CF-1746-46B0-ABAB-51B1AE2ABFC9}" type="presParOf" srcId="{5F8883CA-F80A-4F5C-AEF6-18912AB15810}" destId="{682E9CFE-CEA0-4A24-8A94-0DA84CADB3D8}" srcOrd="1" destOrd="0" presId="urn:microsoft.com/office/officeart/2005/8/layout/process4"/>
    <dgm:cxn modelId="{9145211D-FCE9-4974-B08D-B766404E7755}" type="presParOf" srcId="{5F8883CA-F80A-4F5C-AEF6-18912AB15810}" destId="{74DE164D-F797-4DCF-A95A-0A19F6B0B958}" srcOrd="2" destOrd="0" presId="urn:microsoft.com/office/officeart/2005/8/layout/process4"/>
    <dgm:cxn modelId="{B8D00A80-7220-41E8-8260-013673724D8F}" type="presParOf" srcId="{74DE164D-F797-4DCF-A95A-0A19F6B0B958}" destId="{F5877957-7F08-448A-A652-F60D67E4EC42}" srcOrd="0" destOrd="0" presId="urn:microsoft.com/office/officeart/2005/8/layout/process4"/>
    <dgm:cxn modelId="{ECC40368-E419-46F5-B206-7B7CA5F3DCB9}" type="presParOf" srcId="{74DE164D-F797-4DCF-A95A-0A19F6B0B958}" destId="{77011AD6-7A1D-4C85-9A55-DCCFFF064D0E}" srcOrd="1" destOrd="0" presId="urn:microsoft.com/office/officeart/2005/8/layout/process4"/>
    <dgm:cxn modelId="{BF8CC9E4-564B-4F15-8CAB-CA3559D61641}" type="presParOf" srcId="{1449C4D1-FA09-4213-833E-E7B707936A5E}" destId="{FA27C24C-647C-46A0-A0CA-654E86BCB830}" srcOrd="3" destOrd="0" presId="urn:microsoft.com/office/officeart/2005/8/layout/process4"/>
    <dgm:cxn modelId="{8B7CA434-F3F3-4194-ABE2-5AB7101E10A1}" type="presParOf" srcId="{1449C4D1-FA09-4213-833E-E7B707936A5E}" destId="{C0FEAE7D-B243-4270-ABD2-A9DCFDFA88E4}" srcOrd="4" destOrd="0" presId="urn:microsoft.com/office/officeart/2005/8/layout/process4"/>
    <dgm:cxn modelId="{7620FE00-0C47-4965-9590-63F1B61FC175}" type="presParOf" srcId="{C0FEAE7D-B243-4270-ABD2-A9DCFDFA88E4}" destId="{070D81BA-17A2-42E5-B4FB-180E16125618}" srcOrd="0" destOrd="0" presId="urn:microsoft.com/office/officeart/2005/8/layout/process4"/>
    <dgm:cxn modelId="{CB483124-FFDA-490A-9250-C1772AF38566}" type="presParOf" srcId="{C0FEAE7D-B243-4270-ABD2-A9DCFDFA88E4}" destId="{5E7F22E0-8410-4DBF-B9F4-67E20B8741A8}" srcOrd="1" destOrd="0" presId="urn:microsoft.com/office/officeart/2005/8/layout/process4"/>
    <dgm:cxn modelId="{CB7C4EAD-82C5-42D7-AA37-4D7CDF4B48EB}" type="presParOf" srcId="{C0FEAE7D-B243-4270-ABD2-A9DCFDFA88E4}" destId="{E7018BCE-2579-4916-8D53-8E254103DBD6}" srcOrd="2" destOrd="0" presId="urn:microsoft.com/office/officeart/2005/8/layout/process4"/>
    <dgm:cxn modelId="{E9B123B3-34F9-49A9-A0AF-7C5ECC8264D9}" type="presParOf" srcId="{E7018BCE-2579-4916-8D53-8E254103DBD6}" destId="{B6323CEE-D690-4C45-B7AF-F727702895F1}" srcOrd="0" destOrd="0" presId="urn:microsoft.com/office/officeart/2005/8/layout/process4"/>
    <dgm:cxn modelId="{8C740D77-64EC-43AF-9A31-E3AF064A8F78}" type="presParOf" srcId="{1449C4D1-FA09-4213-833E-E7B707936A5E}" destId="{4FC5AE82-DB00-41B4-9F1F-09C89705D383}" srcOrd="5" destOrd="0" presId="urn:microsoft.com/office/officeart/2005/8/layout/process4"/>
    <dgm:cxn modelId="{7229E4E9-249D-420B-93D3-3FE8EA5B7C83}" type="presParOf" srcId="{1449C4D1-FA09-4213-833E-E7B707936A5E}" destId="{F556FB77-B2FB-48FC-A432-CC057DA4718F}" srcOrd="6" destOrd="0" presId="urn:microsoft.com/office/officeart/2005/8/layout/process4"/>
    <dgm:cxn modelId="{715C1875-CB6D-4C69-9B46-2B7E052109F8}" type="presParOf" srcId="{F556FB77-B2FB-48FC-A432-CC057DA4718F}" destId="{7A4F892F-F489-42D0-972D-6560459155F0}" srcOrd="0" destOrd="0" presId="urn:microsoft.com/office/officeart/2005/8/layout/process4"/>
    <dgm:cxn modelId="{B68CDEFF-698C-4840-9F8E-287A5C035AA6}" type="presParOf" srcId="{F556FB77-B2FB-48FC-A432-CC057DA4718F}" destId="{55BB07FC-F149-49C6-8BC6-6640F7BED035}" srcOrd="1" destOrd="0" presId="urn:microsoft.com/office/officeart/2005/8/layout/process4"/>
    <dgm:cxn modelId="{96A08183-9AC6-4E74-ADEC-2816BF0D2AC8}" type="presParOf" srcId="{F556FB77-B2FB-48FC-A432-CC057DA4718F}" destId="{D3E658EF-F15D-41A9-B8C8-954296A421FE}" srcOrd="2" destOrd="0" presId="urn:microsoft.com/office/officeart/2005/8/layout/process4"/>
    <dgm:cxn modelId="{426FB44F-32F9-404A-80AF-AA4C9E5FBA25}" type="presParOf" srcId="{D3E658EF-F15D-41A9-B8C8-954296A421FE}" destId="{36A00F17-6B9D-4E8E-9167-D4577C459F22}" srcOrd="0" destOrd="0" presId="urn:microsoft.com/office/officeart/2005/8/layout/process4"/>
    <dgm:cxn modelId="{303B929F-909E-4E67-908D-E29F74835BD0}" type="presParOf" srcId="{D3E658EF-F15D-41A9-B8C8-954296A421FE}" destId="{C97CCF19-8C78-4A2F-AC49-E3B3853CDA04}" srcOrd="1" destOrd="0" presId="urn:microsoft.com/office/officeart/2005/8/layout/process4"/>
    <dgm:cxn modelId="{82893022-01E1-4BB4-8DA5-A4FC2A11B880}" type="presParOf" srcId="{1449C4D1-FA09-4213-833E-E7B707936A5E}" destId="{1C8B13FD-22CF-4FD6-89BD-40C1EA4E7D63}" srcOrd="7" destOrd="0" presId="urn:microsoft.com/office/officeart/2005/8/layout/process4"/>
    <dgm:cxn modelId="{E8CD2EBA-0F90-417D-8D00-2CF360C99F54}" type="presParOf" srcId="{1449C4D1-FA09-4213-833E-E7B707936A5E}" destId="{E1FF200F-C3AD-43F4-A709-874013082637}" srcOrd="8" destOrd="0" presId="urn:microsoft.com/office/officeart/2005/8/layout/process4"/>
    <dgm:cxn modelId="{867EEE28-1971-4644-B166-F9D69F7EA894}" type="presParOf" srcId="{E1FF200F-C3AD-43F4-A709-874013082637}" destId="{6A072B7A-E6AA-49ED-9E74-46B58437C2F0}" srcOrd="0" destOrd="0" presId="urn:microsoft.com/office/officeart/2005/8/layout/process4"/>
    <dgm:cxn modelId="{A2C78EEA-0C4D-427A-B2CE-1CE66744953B}" type="presParOf" srcId="{E1FF200F-C3AD-43F4-A709-874013082637}" destId="{30152D7B-7834-4E1A-A0C1-FB6894A0E535}" srcOrd="1" destOrd="0" presId="urn:microsoft.com/office/officeart/2005/8/layout/process4"/>
    <dgm:cxn modelId="{EC2D96C3-F742-4013-8FC7-396F24555953}" type="presParOf" srcId="{E1FF200F-C3AD-43F4-A709-874013082637}" destId="{32FF7D47-00FB-4E36-9595-621C95C31750}" srcOrd="2" destOrd="0" presId="urn:microsoft.com/office/officeart/2005/8/layout/process4"/>
    <dgm:cxn modelId="{380B8DEE-9FB9-4CD1-9BA5-AE27C4B653BE}" type="presParOf" srcId="{32FF7D47-00FB-4E36-9595-621C95C31750}" destId="{9041D41C-3B48-4AEF-B14D-37FCDD80045D}" srcOrd="0" destOrd="0" presId="urn:microsoft.com/office/officeart/2005/8/layout/process4"/>
  </dgm:cxnLst>
  <dgm:bg>
    <a:solidFill>
      <a:schemeClr val="bg1"/>
    </a:solidFill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E16F4E-AF3B-48A8-838E-E17555F4D1FF}" type="doc">
      <dgm:prSet loTypeId="urn:microsoft.com/office/officeart/2005/8/layout/radial4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2AE374FB-077A-4BE8-93B2-D869F81D334F}">
      <dgm:prSet phldrT="[Текст]" custT="1"/>
      <dgm:spPr/>
      <dgm:t>
        <a:bodyPr lIns="0" rIns="0"/>
        <a:lstStyle/>
        <a:p>
          <a:r>
            <a:rPr lang="ru-RU" sz="2400" b="1" dirty="0" smtClean="0">
              <a:solidFill>
                <a:schemeClr val="tx1"/>
              </a:solidFill>
              <a:latin typeface="Arial Narrow" pitchFamily="34" charset="0"/>
            </a:rPr>
            <a:t>Сбор информации</a:t>
          </a:r>
          <a:endParaRPr lang="ru-RU" sz="2400" b="1" dirty="0">
            <a:solidFill>
              <a:schemeClr val="tx1"/>
            </a:solidFill>
            <a:latin typeface="Arial Narrow" pitchFamily="34" charset="0"/>
          </a:endParaRPr>
        </a:p>
      </dgm:t>
    </dgm:pt>
    <dgm:pt modelId="{36F13BFC-7395-4013-A241-CB684011244E}" type="parTrans" cxnId="{098D8517-85EA-4B8B-B578-D84FE9D86426}">
      <dgm:prSet/>
      <dgm:spPr/>
      <dgm:t>
        <a:bodyPr/>
        <a:lstStyle/>
        <a:p>
          <a:endParaRPr lang="ru-RU"/>
        </a:p>
      </dgm:t>
    </dgm:pt>
    <dgm:pt modelId="{1AACF858-22AA-4099-8E92-EDC514168EC1}" type="sibTrans" cxnId="{098D8517-85EA-4B8B-B578-D84FE9D86426}">
      <dgm:prSet/>
      <dgm:spPr/>
      <dgm:t>
        <a:bodyPr/>
        <a:lstStyle/>
        <a:p>
          <a:endParaRPr lang="ru-RU"/>
        </a:p>
      </dgm:t>
    </dgm:pt>
    <dgm:pt modelId="{1A54FB05-0841-46F8-A29A-5924EC52D2EA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Arial Narrow" pitchFamily="34" charset="0"/>
            </a:rPr>
            <a:t>Индекс социального благополучия</a:t>
          </a:r>
          <a:endParaRPr lang="ru-RU" sz="2400" dirty="0">
            <a:solidFill>
              <a:schemeClr val="tx1"/>
            </a:solidFill>
            <a:latin typeface="Arial Narrow" pitchFamily="34" charset="0"/>
          </a:endParaRPr>
        </a:p>
      </dgm:t>
    </dgm:pt>
    <dgm:pt modelId="{B00C387A-BB0F-43AB-9B67-18D0E9B68CF2}" type="parTrans" cxnId="{97078B51-CE86-49E1-858E-D10306ABFE0D}">
      <dgm:prSet/>
      <dgm:spPr/>
      <dgm:t>
        <a:bodyPr/>
        <a:lstStyle/>
        <a:p>
          <a:endParaRPr lang="ru-RU"/>
        </a:p>
      </dgm:t>
    </dgm:pt>
    <dgm:pt modelId="{CBBA60F0-E07F-49DA-A906-612F1CA627E2}" type="sibTrans" cxnId="{97078B51-CE86-49E1-858E-D10306ABFE0D}">
      <dgm:prSet/>
      <dgm:spPr/>
      <dgm:t>
        <a:bodyPr/>
        <a:lstStyle/>
        <a:p>
          <a:endParaRPr lang="ru-RU"/>
        </a:p>
      </dgm:t>
    </dgm:pt>
    <dgm:pt modelId="{84973E02-7661-41FE-A6EE-04956BDC396F}">
      <dgm:prSet phldrT="[Текст]" custT="1"/>
      <dgm:spPr/>
      <dgm:t>
        <a:bodyPr/>
        <a:lstStyle/>
        <a:p>
          <a:pPr marL="0" marR="0" indent="0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400" dirty="0" smtClean="0">
            <a:solidFill>
              <a:schemeClr val="tx1"/>
            </a:solidFill>
            <a:latin typeface="Arial Narrow" pitchFamily="34" charset="0"/>
          </a:endParaRPr>
        </a:p>
        <a:p>
          <a:pPr marL="0" marR="0" indent="0" defTabSz="10668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solidFill>
                <a:schemeClr val="tx1"/>
              </a:solidFill>
              <a:latin typeface="Arial Narrow" pitchFamily="34" charset="0"/>
            </a:rPr>
            <a:t>Кадровый состав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>
            <a:solidFill>
              <a:schemeClr val="tx1"/>
            </a:solidFill>
            <a:latin typeface="Arial Narrow" pitchFamily="34" charset="0"/>
          </a:endParaRPr>
        </a:p>
      </dgm:t>
    </dgm:pt>
    <dgm:pt modelId="{0E8BBCA8-FC22-427B-A51F-70A84EE03BFC}" type="parTrans" cxnId="{87BF1A2A-533D-4CB3-8C72-908450BA7396}">
      <dgm:prSet/>
      <dgm:spPr/>
      <dgm:t>
        <a:bodyPr/>
        <a:lstStyle/>
        <a:p>
          <a:endParaRPr lang="ru-RU"/>
        </a:p>
      </dgm:t>
    </dgm:pt>
    <dgm:pt modelId="{061B698B-32B9-4887-9FF8-705459D7391E}" type="sibTrans" cxnId="{87BF1A2A-533D-4CB3-8C72-908450BA7396}">
      <dgm:prSet/>
      <dgm:spPr/>
      <dgm:t>
        <a:bodyPr/>
        <a:lstStyle/>
        <a:p>
          <a:endParaRPr lang="ru-RU"/>
        </a:p>
      </dgm:t>
    </dgm:pt>
    <dgm:pt modelId="{E2346F20-9CF1-4147-88AB-9C171547BFC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400" dirty="0" smtClean="0">
            <a:solidFill>
              <a:schemeClr val="tx1"/>
            </a:solidFill>
            <a:latin typeface="Arial Narrow" pitchFamily="34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solidFill>
                <a:schemeClr val="tx1"/>
              </a:solidFill>
              <a:latin typeface="Arial Narrow" pitchFamily="34" charset="0"/>
            </a:rPr>
            <a:t>Оценочные процедуры</a:t>
          </a:r>
        </a:p>
        <a:p>
          <a:endParaRPr lang="ru-RU" sz="2400" dirty="0">
            <a:solidFill>
              <a:schemeClr val="tx1"/>
            </a:solidFill>
            <a:latin typeface="Arial Narrow" pitchFamily="34" charset="0"/>
          </a:endParaRPr>
        </a:p>
      </dgm:t>
    </dgm:pt>
    <dgm:pt modelId="{F3FA2476-AC17-4CB8-8094-AD306AA4F607}" type="parTrans" cxnId="{8BB9E78B-9F63-40B6-AFEA-F636ED8EA524}">
      <dgm:prSet/>
      <dgm:spPr/>
      <dgm:t>
        <a:bodyPr/>
        <a:lstStyle/>
        <a:p>
          <a:endParaRPr lang="ru-RU"/>
        </a:p>
      </dgm:t>
    </dgm:pt>
    <dgm:pt modelId="{5CBFE43D-6B86-4AC9-9BA0-864F1C6C9C6E}" type="sibTrans" cxnId="{8BB9E78B-9F63-40B6-AFEA-F636ED8EA524}">
      <dgm:prSet/>
      <dgm:spPr/>
      <dgm:t>
        <a:bodyPr/>
        <a:lstStyle/>
        <a:p>
          <a:endParaRPr lang="ru-RU"/>
        </a:p>
      </dgm:t>
    </dgm:pt>
    <dgm:pt modelId="{078906BE-6D0C-4BA8-9842-163E756C942D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Arial Narrow" pitchFamily="34" charset="0"/>
            </a:rPr>
            <a:t>Результаты олимпиад</a:t>
          </a:r>
          <a:endParaRPr lang="ru-RU" sz="2400" dirty="0">
            <a:solidFill>
              <a:schemeClr val="tx1"/>
            </a:solidFill>
            <a:latin typeface="Arial Narrow" pitchFamily="34" charset="0"/>
          </a:endParaRPr>
        </a:p>
      </dgm:t>
    </dgm:pt>
    <dgm:pt modelId="{3E6234A1-EBB1-487B-93FA-6F5B884FC589}" type="parTrans" cxnId="{09B04F66-8BE6-46D9-A019-29D346A58C1F}">
      <dgm:prSet/>
      <dgm:spPr/>
      <dgm:t>
        <a:bodyPr/>
        <a:lstStyle/>
        <a:p>
          <a:endParaRPr lang="ru-RU"/>
        </a:p>
      </dgm:t>
    </dgm:pt>
    <dgm:pt modelId="{AFC0A17D-C363-47B6-B64C-458CD5BCFC56}" type="sibTrans" cxnId="{09B04F66-8BE6-46D9-A019-29D346A58C1F}">
      <dgm:prSet/>
      <dgm:spPr/>
      <dgm:t>
        <a:bodyPr/>
        <a:lstStyle/>
        <a:p>
          <a:endParaRPr lang="ru-RU"/>
        </a:p>
      </dgm:t>
    </dgm:pt>
    <dgm:pt modelId="{A1FD10ED-B9F5-46ED-9D7F-60D9F317BBF4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Arial Narrow" pitchFamily="34" charset="0"/>
            </a:rPr>
            <a:t>Другое</a:t>
          </a:r>
          <a:endParaRPr lang="ru-RU" sz="2400" dirty="0">
            <a:solidFill>
              <a:schemeClr val="tx1"/>
            </a:solidFill>
            <a:latin typeface="Arial Narrow" pitchFamily="34" charset="0"/>
          </a:endParaRPr>
        </a:p>
      </dgm:t>
    </dgm:pt>
    <dgm:pt modelId="{CA3A892D-BC18-45E9-966C-C0715E5EC498}" type="parTrans" cxnId="{BFF0A9F3-9ACA-4B2C-98FB-5DB4981DE334}">
      <dgm:prSet/>
      <dgm:spPr/>
      <dgm:t>
        <a:bodyPr/>
        <a:lstStyle/>
        <a:p>
          <a:endParaRPr lang="ru-RU"/>
        </a:p>
      </dgm:t>
    </dgm:pt>
    <dgm:pt modelId="{0A2F90D1-422D-4D82-A0C8-E482E862D81C}" type="sibTrans" cxnId="{BFF0A9F3-9ACA-4B2C-98FB-5DB4981DE334}">
      <dgm:prSet/>
      <dgm:spPr/>
      <dgm:t>
        <a:bodyPr/>
        <a:lstStyle/>
        <a:p>
          <a:endParaRPr lang="ru-RU"/>
        </a:p>
      </dgm:t>
    </dgm:pt>
    <dgm:pt modelId="{F2626AF6-DE72-4A46-9407-6537E0B6CEAD}" type="pres">
      <dgm:prSet presAssocID="{9DE16F4E-AF3B-48A8-838E-E17555F4D1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50E2C3-3EAA-4377-BA05-A22DB17D7E47}" type="pres">
      <dgm:prSet presAssocID="{2AE374FB-077A-4BE8-93B2-D869F81D334F}" presName="centerShape" presStyleLbl="node0" presStyleIdx="0" presStyleCnt="1" custScaleX="136613"/>
      <dgm:spPr/>
      <dgm:t>
        <a:bodyPr/>
        <a:lstStyle/>
        <a:p>
          <a:endParaRPr lang="ru-RU"/>
        </a:p>
      </dgm:t>
    </dgm:pt>
    <dgm:pt modelId="{A5289A4D-EA43-4994-95C9-AF3D294C6063}" type="pres">
      <dgm:prSet presAssocID="{B00C387A-BB0F-43AB-9B67-18D0E9B68CF2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00995E09-571C-4078-B74B-FE53A11E221D}" type="pres">
      <dgm:prSet presAssocID="{1A54FB05-0841-46F8-A29A-5924EC52D2E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A532E-5687-450C-8270-0CEC29697D11}" type="pres">
      <dgm:prSet presAssocID="{0E8BBCA8-FC22-427B-A51F-70A84EE03BFC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60219572-29A6-4B7F-B233-531BD1CF35DC}" type="pres">
      <dgm:prSet presAssocID="{84973E02-7661-41FE-A6EE-04956BDC396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F6887F-BF41-497B-ACC6-0FC3B4293024}" type="pres">
      <dgm:prSet presAssocID="{F3FA2476-AC17-4CB8-8094-AD306AA4F607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B5A91169-2D9A-440F-8EE2-C88B8DDD76ED}" type="pres">
      <dgm:prSet presAssocID="{E2346F20-9CF1-4147-88AB-9C171547BFC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1D2189-6A87-4874-92D2-836CBEF1C954}" type="pres">
      <dgm:prSet presAssocID="{3E6234A1-EBB1-487B-93FA-6F5B884FC589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88F737B7-C914-41B4-AA62-BB12808C8B29}" type="pres">
      <dgm:prSet presAssocID="{078906BE-6D0C-4BA8-9842-163E756C942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3C19FB-FD6C-45B0-A96A-8D277B9714A3}" type="pres">
      <dgm:prSet presAssocID="{CA3A892D-BC18-45E9-966C-C0715E5EC498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192F8907-788A-4AC4-8AB0-2BAA8812D4B9}" type="pres">
      <dgm:prSet presAssocID="{A1FD10ED-B9F5-46ED-9D7F-60D9F317BBF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E23D97-96C9-4FE2-8E1C-BA3ADE19B16B}" type="presOf" srcId="{E2346F20-9CF1-4147-88AB-9C171547BFC0}" destId="{B5A91169-2D9A-440F-8EE2-C88B8DDD76ED}" srcOrd="0" destOrd="0" presId="urn:microsoft.com/office/officeart/2005/8/layout/radial4"/>
    <dgm:cxn modelId="{BFF0A9F3-9ACA-4B2C-98FB-5DB4981DE334}" srcId="{2AE374FB-077A-4BE8-93B2-D869F81D334F}" destId="{A1FD10ED-B9F5-46ED-9D7F-60D9F317BBF4}" srcOrd="4" destOrd="0" parTransId="{CA3A892D-BC18-45E9-966C-C0715E5EC498}" sibTransId="{0A2F90D1-422D-4D82-A0C8-E482E862D81C}"/>
    <dgm:cxn modelId="{FD87AC2E-672D-46AF-9C8B-96829296DF92}" type="presOf" srcId="{3E6234A1-EBB1-487B-93FA-6F5B884FC589}" destId="{341D2189-6A87-4874-92D2-836CBEF1C954}" srcOrd="0" destOrd="0" presId="urn:microsoft.com/office/officeart/2005/8/layout/radial4"/>
    <dgm:cxn modelId="{AED9E3E5-0BAE-4811-8947-BF762D4DDB28}" type="presOf" srcId="{078906BE-6D0C-4BA8-9842-163E756C942D}" destId="{88F737B7-C914-41B4-AA62-BB12808C8B29}" srcOrd="0" destOrd="0" presId="urn:microsoft.com/office/officeart/2005/8/layout/radial4"/>
    <dgm:cxn modelId="{5F1670FA-0382-48A4-95C9-F0D6E23F68FA}" type="presOf" srcId="{2AE374FB-077A-4BE8-93B2-D869F81D334F}" destId="{BF50E2C3-3EAA-4377-BA05-A22DB17D7E47}" srcOrd="0" destOrd="0" presId="urn:microsoft.com/office/officeart/2005/8/layout/radial4"/>
    <dgm:cxn modelId="{8CB14834-8A05-4E68-93E1-01330A5FB6BD}" type="presOf" srcId="{CA3A892D-BC18-45E9-966C-C0715E5EC498}" destId="{663C19FB-FD6C-45B0-A96A-8D277B9714A3}" srcOrd="0" destOrd="0" presId="urn:microsoft.com/office/officeart/2005/8/layout/radial4"/>
    <dgm:cxn modelId="{8F4BF946-0124-4656-B5AD-8228D7927AEC}" type="presOf" srcId="{F3FA2476-AC17-4CB8-8094-AD306AA4F607}" destId="{19F6887F-BF41-497B-ACC6-0FC3B4293024}" srcOrd="0" destOrd="0" presId="urn:microsoft.com/office/officeart/2005/8/layout/radial4"/>
    <dgm:cxn modelId="{8BB9E78B-9F63-40B6-AFEA-F636ED8EA524}" srcId="{2AE374FB-077A-4BE8-93B2-D869F81D334F}" destId="{E2346F20-9CF1-4147-88AB-9C171547BFC0}" srcOrd="2" destOrd="0" parTransId="{F3FA2476-AC17-4CB8-8094-AD306AA4F607}" sibTransId="{5CBFE43D-6B86-4AC9-9BA0-864F1C6C9C6E}"/>
    <dgm:cxn modelId="{4979CCC7-C4B9-4A70-A61F-9E5DB2302C4C}" type="presOf" srcId="{1A54FB05-0841-46F8-A29A-5924EC52D2EA}" destId="{00995E09-571C-4078-B74B-FE53A11E221D}" srcOrd="0" destOrd="0" presId="urn:microsoft.com/office/officeart/2005/8/layout/radial4"/>
    <dgm:cxn modelId="{71C7DC59-98B4-4742-8EE9-58E2A25B03CB}" type="presOf" srcId="{0E8BBCA8-FC22-427B-A51F-70A84EE03BFC}" destId="{26CA532E-5687-450C-8270-0CEC29697D11}" srcOrd="0" destOrd="0" presId="urn:microsoft.com/office/officeart/2005/8/layout/radial4"/>
    <dgm:cxn modelId="{098D8517-85EA-4B8B-B578-D84FE9D86426}" srcId="{9DE16F4E-AF3B-48A8-838E-E17555F4D1FF}" destId="{2AE374FB-077A-4BE8-93B2-D869F81D334F}" srcOrd="0" destOrd="0" parTransId="{36F13BFC-7395-4013-A241-CB684011244E}" sibTransId="{1AACF858-22AA-4099-8E92-EDC514168EC1}"/>
    <dgm:cxn modelId="{37682D37-E75E-4C9D-B9E2-91BE57ECBB65}" type="presOf" srcId="{A1FD10ED-B9F5-46ED-9D7F-60D9F317BBF4}" destId="{192F8907-788A-4AC4-8AB0-2BAA8812D4B9}" srcOrd="0" destOrd="0" presId="urn:microsoft.com/office/officeart/2005/8/layout/radial4"/>
    <dgm:cxn modelId="{09B04F66-8BE6-46D9-A019-29D346A58C1F}" srcId="{2AE374FB-077A-4BE8-93B2-D869F81D334F}" destId="{078906BE-6D0C-4BA8-9842-163E756C942D}" srcOrd="3" destOrd="0" parTransId="{3E6234A1-EBB1-487B-93FA-6F5B884FC589}" sibTransId="{AFC0A17D-C363-47B6-B64C-458CD5BCFC56}"/>
    <dgm:cxn modelId="{A9D795A6-4A39-4F5F-B7EC-5C9F6875F547}" type="presOf" srcId="{9DE16F4E-AF3B-48A8-838E-E17555F4D1FF}" destId="{F2626AF6-DE72-4A46-9407-6537E0B6CEAD}" srcOrd="0" destOrd="0" presId="urn:microsoft.com/office/officeart/2005/8/layout/radial4"/>
    <dgm:cxn modelId="{97078B51-CE86-49E1-858E-D10306ABFE0D}" srcId="{2AE374FB-077A-4BE8-93B2-D869F81D334F}" destId="{1A54FB05-0841-46F8-A29A-5924EC52D2EA}" srcOrd="0" destOrd="0" parTransId="{B00C387A-BB0F-43AB-9B67-18D0E9B68CF2}" sibTransId="{CBBA60F0-E07F-49DA-A906-612F1CA627E2}"/>
    <dgm:cxn modelId="{87BF1A2A-533D-4CB3-8C72-908450BA7396}" srcId="{2AE374FB-077A-4BE8-93B2-D869F81D334F}" destId="{84973E02-7661-41FE-A6EE-04956BDC396F}" srcOrd="1" destOrd="0" parTransId="{0E8BBCA8-FC22-427B-A51F-70A84EE03BFC}" sibTransId="{061B698B-32B9-4887-9FF8-705459D7391E}"/>
    <dgm:cxn modelId="{6325D80F-EAA2-47E6-AE8E-9A9C1B1AC6FB}" type="presOf" srcId="{B00C387A-BB0F-43AB-9B67-18D0E9B68CF2}" destId="{A5289A4D-EA43-4994-95C9-AF3D294C6063}" srcOrd="0" destOrd="0" presId="urn:microsoft.com/office/officeart/2005/8/layout/radial4"/>
    <dgm:cxn modelId="{565148B0-CDBF-4143-94CB-A7F08F9699BB}" type="presOf" srcId="{84973E02-7661-41FE-A6EE-04956BDC396F}" destId="{60219572-29A6-4B7F-B233-531BD1CF35DC}" srcOrd="0" destOrd="0" presId="urn:microsoft.com/office/officeart/2005/8/layout/radial4"/>
    <dgm:cxn modelId="{7C31E25E-1AE6-4640-8577-E6ED288F8B70}" type="presParOf" srcId="{F2626AF6-DE72-4A46-9407-6537E0B6CEAD}" destId="{BF50E2C3-3EAA-4377-BA05-A22DB17D7E47}" srcOrd="0" destOrd="0" presId="urn:microsoft.com/office/officeart/2005/8/layout/radial4"/>
    <dgm:cxn modelId="{09ED6729-EAC4-4E5A-8399-9ADC973958FC}" type="presParOf" srcId="{F2626AF6-DE72-4A46-9407-6537E0B6CEAD}" destId="{A5289A4D-EA43-4994-95C9-AF3D294C6063}" srcOrd="1" destOrd="0" presId="urn:microsoft.com/office/officeart/2005/8/layout/radial4"/>
    <dgm:cxn modelId="{4A289864-874C-49B8-93E8-C3F9180DCBDE}" type="presParOf" srcId="{F2626AF6-DE72-4A46-9407-6537E0B6CEAD}" destId="{00995E09-571C-4078-B74B-FE53A11E221D}" srcOrd="2" destOrd="0" presId="urn:microsoft.com/office/officeart/2005/8/layout/radial4"/>
    <dgm:cxn modelId="{165D692A-F221-4541-B1FD-DFA7DFFCCBB6}" type="presParOf" srcId="{F2626AF6-DE72-4A46-9407-6537E0B6CEAD}" destId="{26CA532E-5687-450C-8270-0CEC29697D11}" srcOrd="3" destOrd="0" presId="urn:microsoft.com/office/officeart/2005/8/layout/radial4"/>
    <dgm:cxn modelId="{EFED293A-E6E6-442D-8A89-751CB02A093C}" type="presParOf" srcId="{F2626AF6-DE72-4A46-9407-6537E0B6CEAD}" destId="{60219572-29A6-4B7F-B233-531BD1CF35DC}" srcOrd="4" destOrd="0" presId="urn:microsoft.com/office/officeart/2005/8/layout/radial4"/>
    <dgm:cxn modelId="{1605E404-8CD6-4DCD-9E15-DB6C96EA4F64}" type="presParOf" srcId="{F2626AF6-DE72-4A46-9407-6537E0B6CEAD}" destId="{19F6887F-BF41-497B-ACC6-0FC3B4293024}" srcOrd="5" destOrd="0" presId="urn:microsoft.com/office/officeart/2005/8/layout/radial4"/>
    <dgm:cxn modelId="{C818DF6F-487E-4EDD-8652-34781AEA93A7}" type="presParOf" srcId="{F2626AF6-DE72-4A46-9407-6537E0B6CEAD}" destId="{B5A91169-2D9A-440F-8EE2-C88B8DDD76ED}" srcOrd="6" destOrd="0" presId="urn:microsoft.com/office/officeart/2005/8/layout/radial4"/>
    <dgm:cxn modelId="{BD2528D3-4946-4A03-B9B8-EB2E3184F617}" type="presParOf" srcId="{F2626AF6-DE72-4A46-9407-6537E0B6CEAD}" destId="{341D2189-6A87-4874-92D2-836CBEF1C954}" srcOrd="7" destOrd="0" presId="urn:microsoft.com/office/officeart/2005/8/layout/radial4"/>
    <dgm:cxn modelId="{3E7B12D6-0236-4B3D-80C7-184884A0AA1D}" type="presParOf" srcId="{F2626AF6-DE72-4A46-9407-6537E0B6CEAD}" destId="{88F737B7-C914-41B4-AA62-BB12808C8B29}" srcOrd="8" destOrd="0" presId="urn:microsoft.com/office/officeart/2005/8/layout/radial4"/>
    <dgm:cxn modelId="{CB808601-04C1-4003-9A9D-D2BD57941E7B}" type="presParOf" srcId="{F2626AF6-DE72-4A46-9407-6537E0B6CEAD}" destId="{663C19FB-FD6C-45B0-A96A-8D277B9714A3}" srcOrd="9" destOrd="0" presId="urn:microsoft.com/office/officeart/2005/8/layout/radial4"/>
    <dgm:cxn modelId="{A266C845-1520-42E3-AED3-A6A386022B6A}" type="presParOf" srcId="{F2626AF6-DE72-4A46-9407-6537E0B6CEAD}" destId="{192F8907-788A-4AC4-8AB0-2BAA8812D4B9}" srcOrd="10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360DE-F049-456C-892F-B26FD7DE87FF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8336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BC77C-7ABB-4291-B6CD-9032DBA6A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Times New Roman" pitchFamily="18" charset="0"/>
              <a:buNone/>
            </a:pPr>
            <a:fld id="{5E2111BF-B9A4-48DB-AF97-F7ADD5E2AA07}" type="slidenum">
              <a:rPr lang="ru-RU" smtClean="0">
                <a:latin typeface="Calibri" pitchFamily="34" charset="0"/>
                <a:ea typeface="MS Gothic" pitchFamily="49" charset="-128"/>
                <a:cs typeface="Tahoma" pitchFamily="34" charset="0"/>
              </a:rPr>
              <a:pPr>
                <a:buFont typeface="Times New Roman" pitchFamily="18" charset="0"/>
                <a:buNone/>
              </a:pPr>
              <a:t>12</a:t>
            </a:fld>
            <a:endParaRPr lang="ru-RU" smtClean="0">
              <a:latin typeface="Calibri" pitchFamily="34" charset="0"/>
              <a:ea typeface="MS Gothic" pitchFamily="49" charset="-128"/>
              <a:cs typeface="Tahoma" pitchFamily="34" charset="0"/>
            </a:endParaRPr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9375" y="739775"/>
            <a:ext cx="6583363" cy="3703638"/>
          </a:xfrm>
          <a:solidFill>
            <a:srgbClr val="FFFFFF"/>
          </a:solidFill>
          <a:ln/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4212" y="4689516"/>
            <a:ext cx="5393690" cy="4543825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EA9E3-2028-43CB-8CC5-9AC8E16DF022}" type="datetimeFigureOut">
              <a:rPr lang="ru-RU" smtClean="0"/>
              <a:pPr/>
              <a:t>24.11.2017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D930B-8683-4719-91CA-E4374DD74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 w="38100"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ПОДГОТОВКА К ГИА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7525" y="5197640"/>
            <a:ext cx="4900863" cy="99461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руководителей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22.11.2017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335505" cy="127534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918158" y="1708484"/>
            <a:ext cx="3826042" cy="5173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73102" y="4098759"/>
            <a:ext cx="2085488" cy="1820778"/>
          </a:xfrm>
          <a:prstGeom prst="rect">
            <a:avLst/>
          </a:prstGeom>
          <a:solidFill>
            <a:srgbClr val="66FF66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87388" y="4138853"/>
            <a:ext cx="1552075" cy="938464"/>
          </a:xfrm>
          <a:prstGeom prst="rect">
            <a:avLst/>
          </a:prstGeom>
          <a:solidFill>
            <a:srgbClr val="66FF66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13" name="Прямая со стрелкой 12"/>
          <p:cNvCxnSpPr>
            <a:endCxn id="9" idx="0"/>
          </p:cNvCxnSpPr>
          <p:nvPr/>
        </p:nvCxnSpPr>
        <p:spPr>
          <a:xfrm>
            <a:off x="1491916" y="3200400"/>
            <a:ext cx="3023930" cy="89835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2" idx="0"/>
          </p:cNvCxnSpPr>
          <p:nvPr/>
        </p:nvCxnSpPr>
        <p:spPr>
          <a:xfrm rot="10800000" flipV="1">
            <a:off x="8163427" y="2971789"/>
            <a:ext cx="2520619" cy="11670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3585412" y="3356810"/>
            <a:ext cx="5113421" cy="322446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850105" y="3320716"/>
            <a:ext cx="5715000" cy="301992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335505" cy="127534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918158" y="1708484"/>
            <a:ext cx="3826042" cy="5173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181587" y="4255169"/>
            <a:ext cx="2085488" cy="1820778"/>
          </a:xfrm>
          <a:prstGeom prst="rect">
            <a:avLst/>
          </a:prstGeom>
          <a:solidFill>
            <a:srgbClr val="66FF66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endParaRPr lang="ru-RU" b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endParaRPr lang="ru-RU" b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endParaRPr lang="ru-RU" b="1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2809" y="4439642"/>
            <a:ext cx="1552075" cy="938464"/>
          </a:xfrm>
          <a:prstGeom prst="rect">
            <a:avLst/>
          </a:prstGeom>
          <a:solidFill>
            <a:srgbClr val="66FF66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13" name="Прямая со стрелкой 12"/>
          <p:cNvCxnSpPr>
            <a:endCxn id="9" idx="0"/>
          </p:cNvCxnSpPr>
          <p:nvPr/>
        </p:nvCxnSpPr>
        <p:spPr>
          <a:xfrm>
            <a:off x="1515979" y="3128211"/>
            <a:ext cx="4708352" cy="11269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1"/>
            <a:endCxn id="12" idx="0"/>
          </p:cNvCxnSpPr>
          <p:nvPr/>
        </p:nvCxnSpPr>
        <p:spPr>
          <a:xfrm rot="10800000" flipV="1">
            <a:off x="6418847" y="2919664"/>
            <a:ext cx="4297294" cy="151997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3905251" y="642938"/>
            <a:ext cx="6849533" cy="3822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4400" b="1">
              <a:solidFill>
                <a:srgbClr val="0070C0"/>
              </a:solidFill>
            </a:endParaRPr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1619251" y="121443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000251" y="2000251"/>
            <a:ext cx="8382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Narrow" pitchFamily="34" charset="0"/>
              </a:rPr>
              <a:t>МУНИЦИПАЛЬНАЯ ПРОГРАММА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Narrow" pitchFamily="34" charset="0"/>
              </a:rPr>
              <a:t>«Кластерный </a:t>
            </a:r>
            <a:r>
              <a:rPr lang="ru-RU" sz="2800" b="1" dirty="0">
                <a:solidFill>
                  <a:schemeClr val="tx1"/>
                </a:solidFill>
                <a:latin typeface="Arial Narrow" pitchFamily="34" charset="0"/>
              </a:rPr>
              <a:t>подход в управлении развитием школ с низкими результатами обучения и работающих в сложных социальных условиях как способ повышения качества </a:t>
            </a:r>
            <a:r>
              <a:rPr lang="ru-RU" sz="2800" b="1" dirty="0" smtClean="0">
                <a:solidFill>
                  <a:schemeClr val="tx1"/>
                </a:solidFill>
                <a:latin typeface="Arial Narrow" pitchFamily="34" charset="0"/>
              </a:rPr>
              <a:t>образования»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" y="2"/>
            <a:ext cx="2177715" cy="1925052"/>
            <a:chOff x="7289" y="1016"/>
            <a:chExt cx="2588" cy="2706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5129" name="Picture 3" descr="j041048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5131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32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5133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5134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5128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  <p:sp>
        <p:nvSpPr>
          <p:cNvPr id="9219" name="TextBox 14"/>
          <p:cNvSpPr txBox="1">
            <a:spLocks noChangeArrowheads="1"/>
          </p:cNvSpPr>
          <p:nvPr/>
        </p:nvSpPr>
        <p:spPr bwMode="auto">
          <a:xfrm>
            <a:off x="350922" y="1582153"/>
            <a:ext cx="102870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Arial Narrow" pitchFamily="34" charset="0"/>
              </a:rPr>
              <a:t>  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   </a:t>
            </a:r>
            <a:r>
              <a:rPr lang="ru-RU" sz="2400" b="1" u="sng" dirty="0">
                <a:solidFill>
                  <a:schemeClr val="tx1"/>
                </a:solidFill>
                <a:latin typeface="Arial Narrow" pitchFamily="34" charset="0"/>
              </a:rPr>
              <a:t>ЗАДАЧИ: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	1) создание модели повышения качества образования, построенной на основе кластерного подхода: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 использование кластерного подхода в оценке деятельности школ;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 формирование образовательных кластеров;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  вовлечение успешных школ в процесс обмена опытом через различные формы поддержки профессионального развития руководящих и педагогических  кадров  школ с низкими результатами обучения и функционирующих в сложных социальных условиях;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	2) разработка и внедрение эффективных механизмов управления и методической поддержки школ на основе кластерного взаимодействия учреждений муниципалитета;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 	3) разработка нормативных документов и методических материалов при организации образовательных кластеров;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	4) распространение лучших практик успешных учреждений в школах, имеющих низкие образовательные результаты и работающих в сложных социальных условиях;</a:t>
            </a:r>
          </a:p>
          <a:p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	4) профессиональный рост руководящих и педагогических кадров школ с низкими результатами обучения и функционирующих в сложных социальных условиях.</a:t>
            </a: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68442" y="228597"/>
            <a:ext cx="1183907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chemeClr val="tx1"/>
                </a:solidFill>
                <a:latin typeface="Arial Narrow" pitchFamily="34" charset="0"/>
              </a:rPr>
              <a:t>ЦЕЛЬ ПРОГРАММЫ:</a:t>
            </a:r>
          </a:p>
          <a:p>
            <a:pPr algn="ctr"/>
            <a:r>
              <a:rPr lang="ru-RU" sz="800" dirty="0" smtClean="0">
                <a:solidFill>
                  <a:schemeClr val="tx1"/>
                </a:solidFill>
                <a:latin typeface="Arial Narrow" pitchFamily="34" charset="0"/>
              </a:rPr>
              <a:t>м</a:t>
            </a:r>
            <a:r>
              <a:rPr lang="ru-RU" sz="2400" dirty="0">
                <a:solidFill>
                  <a:schemeClr val="tx1"/>
                </a:solidFill>
                <a:latin typeface="Arial Narrow" pitchFamily="34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sz="2400" dirty="0">
                <a:solidFill>
                  <a:schemeClr val="tx1"/>
                </a:solidFill>
                <a:latin typeface="Arial Narrow" pitchFamily="34" charset="0"/>
              </a:rPr>
              <a:t>повышение качества образования в школах с низкими результатами обучения и функционирующих в сложных социальных условиях на основе кластерного подхода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-142875"/>
            <a:ext cx="12192000" cy="582613"/>
          </a:xfrm>
        </p:spPr>
        <p:txBody>
          <a:bodyPr>
            <a:normAutofit fontScale="90000"/>
          </a:bodyPr>
          <a:lstStyle/>
          <a:p>
            <a:r>
              <a:rPr lang="ru-RU" sz="3600" b="1" u="sng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Формирование и функционирование кластера</a:t>
            </a:r>
            <a:br>
              <a:rPr lang="ru-RU" sz="3200" b="1" smtClean="0">
                <a:latin typeface="Arial Narrow" pitchFamily="34" charset="0"/>
                <a:cs typeface="Times New Roman" pitchFamily="18" charset="0"/>
              </a:rPr>
            </a:br>
            <a:endParaRPr lang="ru-RU" sz="3200" b="1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8767233" y="-684213"/>
            <a:ext cx="10145184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90459" y="642918"/>
          <a:ext cx="11620581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8767233" y="3068638"/>
            <a:ext cx="10145184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0246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-142875"/>
            <a:ext cx="12192000" cy="582613"/>
          </a:xfrm>
        </p:spPr>
        <p:txBody>
          <a:bodyPr>
            <a:normAutofit fontScale="90000"/>
          </a:bodyPr>
          <a:lstStyle/>
          <a:p>
            <a:r>
              <a:rPr lang="ru-RU" sz="3600" b="1" u="sng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Формирование и функционирование кластера</a:t>
            </a:r>
            <a:br>
              <a:rPr lang="ru-RU" sz="3200" b="1" smtClean="0">
                <a:latin typeface="Arial Narrow" pitchFamily="34" charset="0"/>
                <a:cs typeface="Times New Roman" pitchFamily="18" charset="0"/>
              </a:rPr>
            </a:br>
            <a:endParaRPr lang="ru-RU" sz="3200" b="1" smtClean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767233" y="-684213"/>
            <a:ext cx="10145184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8767233" y="3068638"/>
            <a:ext cx="10145184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1269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1143001" y="785814"/>
            <a:ext cx="752475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1 этап: идентификация школ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952464" y="1397000"/>
          <a:ext cx="10287072" cy="4889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524001" y="0"/>
            <a:ext cx="9285817" cy="611188"/>
          </a:xfrm>
        </p:spPr>
        <p:txBody>
          <a:bodyPr/>
          <a:lstStyle/>
          <a:p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Показатели кластеризации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85712" y="857232"/>
          <a:ext cx="11620589" cy="5429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7068">
                  <a:extLst>
                    <a:ext uri="{9D8B030D-6E8A-4147-A177-3AD203B41FA5}"/>
                  </a:extLst>
                </a:gridCol>
                <a:gridCol w="532243">
                  <a:extLst>
                    <a:ext uri="{9D8B030D-6E8A-4147-A177-3AD203B41FA5}"/>
                  </a:extLst>
                </a:gridCol>
                <a:gridCol w="532243"/>
                <a:gridCol w="558501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557791"/>
                <a:gridCol w="557791"/>
                <a:gridCol w="557791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464825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464825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557791">
                  <a:extLst>
                    <a:ext uri="{9D8B030D-6E8A-4147-A177-3AD203B41FA5}"/>
                  </a:extLst>
                </a:gridCol>
                <a:gridCol w="464825">
                  <a:extLst>
                    <a:ext uri="{9D8B030D-6E8A-4147-A177-3AD203B41FA5}"/>
                  </a:extLst>
                </a:gridCol>
                <a:gridCol w="464825">
                  <a:extLst>
                    <a:ext uri="{9D8B030D-6E8A-4147-A177-3AD203B41FA5}"/>
                  </a:extLst>
                </a:gridCol>
                <a:gridCol w="464825">
                  <a:extLst>
                    <a:ext uri="{9D8B030D-6E8A-4147-A177-3AD203B41FA5}"/>
                  </a:extLst>
                </a:gridCol>
                <a:gridCol w="650708">
                  <a:extLst>
                    <a:ext uri="{9D8B030D-6E8A-4147-A177-3AD203B41FA5}"/>
                  </a:extLst>
                </a:gridCol>
              </a:tblGrid>
              <a:tr h="647213"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Статус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школ (малокомплектные М, условно малокомплектные УМ)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Кол-во  уч-ся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социального благополучия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% с 1,высшей категорией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Эффективность участия в олимпиадах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ВПР (% «5»)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782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Б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(общий)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Отсутствие «2» на ЕГЭ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% 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высокобалльников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Окружающий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мир 4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Биология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История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4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4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Средний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балл (общий)</a:t>
                      </a: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600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2292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857251" y="674688"/>
            <a:ext cx="10477500" cy="1111250"/>
          </a:xfrm>
        </p:spPr>
        <p:txBody>
          <a:bodyPr/>
          <a:lstStyle/>
          <a:p>
            <a:r>
              <a:rPr lang="ru-RU" sz="3200" b="1" smtClean="0">
                <a:latin typeface="Arial Narrow" pitchFamily="34" charset="0"/>
              </a:rPr>
              <a:t>Определение школ с проблемами в обучении </a:t>
            </a:r>
            <a:br>
              <a:rPr lang="ru-RU" sz="3200" b="1" smtClean="0">
                <a:latin typeface="Arial Narrow" pitchFamily="34" charset="0"/>
              </a:rPr>
            </a:br>
            <a:r>
              <a:rPr lang="ru-RU" sz="3200" b="1" smtClean="0">
                <a:latin typeface="Arial Narrow" pitchFamily="34" charset="0"/>
              </a:rPr>
              <a:t>на основе кластерного анализа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62251" y="2214563"/>
            <a:ext cx="1714500" cy="1143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---------------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00501" y="3357563"/>
            <a:ext cx="1714500" cy="135731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---------------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№8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38751" y="4714876"/>
            <a:ext cx="1714500" cy="135731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---------------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№14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№17</a:t>
            </a:r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952501" y="2571750"/>
            <a:ext cx="1809751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КЛАСТЕР  1</a:t>
            </a:r>
          </a:p>
        </p:txBody>
      </p:sp>
      <p:sp>
        <p:nvSpPr>
          <p:cNvPr id="13319" name="TextBox 9"/>
          <p:cNvSpPr txBox="1">
            <a:spLocks noChangeArrowheads="1"/>
          </p:cNvSpPr>
          <p:nvPr/>
        </p:nvSpPr>
        <p:spPr bwMode="auto">
          <a:xfrm>
            <a:off x="2190751" y="3929064"/>
            <a:ext cx="1809749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КЛАСТЕР  2</a:t>
            </a:r>
          </a:p>
        </p:txBody>
      </p:sp>
      <p:sp>
        <p:nvSpPr>
          <p:cNvPr id="13320" name="TextBox 10"/>
          <p:cNvSpPr txBox="1">
            <a:spLocks noChangeArrowheads="1"/>
          </p:cNvSpPr>
          <p:nvPr/>
        </p:nvSpPr>
        <p:spPr bwMode="auto">
          <a:xfrm>
            <a:off x="3429001" y="5214939"/>
            <a:ext cx="1809751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КЛАСТЕР  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77001" y="2643188"/>
            <a:ext cx="1714500" cy="135731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№13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№8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№10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№14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№17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4476752" y="2786064"/>
            <a:ext cx="2000249" cy="35718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5560219" y="3226594"/>
            <a:ext cx="1071562" cy="7620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5560219" y="3583782"/>
            <a:ext cx="1071563" cy="7620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2" idx="2"/>
          </p:cNvCxnSpPr>
          <p:nvPr/>
        </p:nvCxnSpPr>
        <p:spPr>
          <a:xfrm rot="5400000" flipH="1" flipV="1">
            <a:off x="6357938" y="4595813"/>
            <a:ext cx="1571625" cy="3810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6488907" y="4536283"/>
            <a:ext cx="1785937" cy="857249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9334501" y="2928939"/>
            <a:ext cx="1428751" cy="7143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АНАЛИЗ 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ПРИЧИН</a:t>
            </a:r>
          </a:p>
        </p:txBody>
      </p:sp>
      <p:sp>
        <p:nvSpPr>
          <p:cNvPr id="31" name="Стрелка влево 30"/>
          <p:cNvSpPr/>
          <p:nvPr/>
        </p:nvSpPr>
        <p:spPr>
          <a:xfrm>
            <a:off x="8191500" y="3143250"/>
            <a:ext cx="1143000" cy="28575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29" name="TextBox 31"/>
          <p:cNvSpPr txBox="1">
            <a:spLocks noChangeArrowheads="1"/>
          </p:cNvSpPr>
          <p:nvPr/>
        </p:nvSpPr>
        <p:spPr bwMode="auto">
          <a:xfrm>
            <a:off x="5429251" y="1857376"/>
            <a:ext cx="29418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ШКОЛЫ </a:t>
            </a:r>
          </a:p>
          <a:p>
            <a:pPr algn="ctr"/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С  ПРОБЛЕМАМИ ОБУЧЕНИЯ</a:t>
            </a:r>
          </a:p>
        </p:txBody>
      </p:sp>
      <p:sp>
        <p:nvSpPr>
          <p:cNvPr id="13330" name="TextBox 32"/>
          <p:cNvSpPr txBox="1">
            <a:spLocks noChangeArrowheads="1"/>
          </p:cNvSpPr>
          <p:nvPr/>
        </p:nvSpPr>
        <p:spPr bwMode="auto">
          <a:xfrm>
            <a:off x="1238251" y="0"/>
            <a:ext cx="752474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2 этап: кластеризация</a:t>
            </a:r>
          </a:p>
        </p:txBody>
      </p:sp>
      <p:sp>
        <p:nvSpPr>
          <p:cNvPr id="13331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57251" y="674688"/>
            <a:ext cx="10477500" cy="1111250"/>
          </a:xfrm>
        </p:spPr>
        <p:txBody>
          <a:bodyPr/>
          <a:lstStyle/>
          <a:p>
            <a:r>
              <a:rPr lang="ru-RU" sz="3200" b="1" smtClean="0">
                <a:latin typeface="Arial Narrow" pitchFamily="34" charset="0"/>
              </a:rPr>
              <a:t>Определение школ-лидеров </a:t>
            </a:r>
            <a:br>
              <a:rPr lang="ru-RU" sz="3200" b="1" smtClean="0">
                <a:latin typeface="Arial Narrow" pitchFamily="34" charset="0"/>
              </a:rPr>
            </a:br>
            <a:r>
              <a:rPr lang="ru-RU" sz="3200" b="1" smtClean="0">
                <a:latin typeface="Arial Narrow" pitchFamily="34" charset="0"/>
              </a:rPr>
              <a:t>на основе кластерного анализа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62251" y="2214563"/>
            <a:ext cx="1714500" cy="1143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---------------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00501" y="3357563"/>
            <a:ext cx="1714500" cy="135731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---------------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№8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38751" y="4714876"/>
            <a:ext cx="1714500" cy="135731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---------------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№14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№17</a:t>
            </a:r>
          </a:p>
        </p:txBody>
      </p:sp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952501" y="2571750"/>
            <a:ext cx="1809751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КЛАСТЕР  1</a:t>
            </a: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2190751" y="3929064"/>
            <a:ext cx="1809749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КЛАСТЕР  2</a:t>
            </a: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3429001" y="5214939"/>
            <a:ext cx="1809751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КЛАСТЕР  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77001" y="2643188"/>
            <a:ext cx="1714500" cy="135731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№1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Школа №2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4476752" y="2357439"/>
            <a:ext cx="2000249" cy="428625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715000" y="3143250"/>
            <a:ext cx="762000" cy="3571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715000" y="3429000"/>
            <a:ext cx="762000" cy="3571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6310314" y="4071938"/>
            <a:ext cx="714375" cy="57150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6750844" y="4202908"/>
            <a:ext cx="1071563" cy="666749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9334501" y="2928939"/>
            <a:ext cx="1428751" cy="7143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АНАЛИЗ </a:t>
            </a: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ПРИЧИН</a:t>
            </a:r>
          </a:p>
        </p:txBody>
      </p:sp>
      <p:sp>
        <p:nvSpPr>
          <p:cNvPr id="31" name="Стрелка влево 30"/>
          <p:cNvSpPr/>
          <p:nvPr/>
        </p:nvSpPr>
        <p:spPr>
          <a:xfrm>
            <a:off x="8191500" y="3143250"/>
            <a:ext cx="1143000" cy="28575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53" name="TextBox 31"/>
          <p:cNvSpPr txBox="1">
            <a:spLocks noChangeArrowheads="1"/>
          </p:cNvSpPr>
          <p:nvPr/>
        </p:nvSpPr>
        <p:spPr bwMode="auto">
          <a:xfrm>
            <a:off x="6000751" y="2143125"/>
            <a:ext cx="19223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chemeClr val="tx1"/>
                </a:solidFill>
                <a:latin typeface="Arial Narrow" pitchFamily="34" charset="0"/>
              </a:rPr>
              <a:t>ШКОЛЫ -ЛИДЕРЫ</a:t>
            </a:r>
          </a:p>
        </p:txBody>
      </p:sp>
      <p:sp>
        <p:nvSpPr>
          <p:cNvPr id="14354" name="TextBox 32"/>
          <p:cNvSpPr txBox="1">
            <a:spLocks noChangeArrowheads="1"/>
          </p:cNvSpPr>
          <p:nvPr/>
        </p:nvSpPr>
        <p:spPr bwMode="auto">
          <a:xfrm>
            <a:off x="1238251" y="0"/>
            <a:ext cx="752474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2 этап: кластеризация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476752" y="2643189"/>
            <a:ext cx="2000249" cy="428625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6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952500" y="642938"/>
            <a:ext cx="10287000" cy="1143000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Определение школ с проблемами </a:t>
            </a:r>
            <a:br>
              <a:rPr lang="ru-RU" sz="3200" b="1" smtClean="0">
                <a:latin typeface="Arial Narrow" pitchFamily="34" charset="0"/>
                <a:cs typeface="Times New Roman" pitchFamily="18" charset="0"/>
              </a:rPr>
            </a:br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в обучении  на основе кластерного анализа </a:t>
            </a:r>
            <a:r>
              <a:rPr lang="ru-RU" sz="3200" b="1" u="sng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u="sng" smtClean="0">
                <a:latin typeface="Times New Roman" pitchFamily="18" charset="0"/>
                <a:cs typeface="Times New Roman" pitchFamily="18" charset="0"/>
              </a:rPr>
            </a:br>
            <a:endParaRPr lang="ru-RU" sz="3200" b="1" u="sng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</p:nvPr>
        </p:nvGraphicFramePr>
        <p:xfrm>
          <a:off x="476211" y="1597172"/>
          <a:ext cx="11337560" cy="4666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9273">
                  <a:extLst>
                    <a:ext uri="{9D8B030D-6E8A-4147-A177-3AD203B41FA5}"/>
                  </a:extLst>
                </a:gridCol>
                <a:gridCol w="3708975">
                  <a:extLst>
                    <a:ext uri="{9D8B030D-6E8A-4147-A177-3AD203B41FA5}"/>
                  </a:extLst>
                </a:gridCol>
                <a:gridCol w="1504597">
                  <a:extLst>
                    <a:ext uri="{9D8B030D-6E8A-4147-A177-3AD203B41FA5}"/>
                  </a:extLst>
                </a:gridCol>
                <a:gridCol w="2433491">
                  <a:extLst>
                    <a:ext uri="{9D8B030D-6E8A-4147-A177-3AD203B41FA5}"/>
                  </a:extLst>
                </a:gridCol>
                <a:gridCol w="2381224">
                  <a:extLst>
                    <a:ext uri="{9D8B030D-6E8A-4147-A177-3AD203B41FA5}"/>
                  </a:extLst>
                </a:gridCol>
              </a:tblGrid>
              <a:tr h="119650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№ОО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Статус школ (малокомплектные М, условно малокомплектные УМ)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Кол-во  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уч-ся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Итого 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низких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Итого высоких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1140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64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432216" y="0"/>
          <a:ext cx="5759784" cy="8136648"/>
        </p:xfrm>
        <a:graphic>
          <a:graphicData uri="http://schemas.openxmlformats.org/presentationml/2006/ole">
            <p:oleObj spid="_x0000_s44034" name="Acrobat Document" r:id="rId3" imgW="5676900" imgH="8020050" progId="AcroExch.Document.7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6410" y="926432"/>
            <a:ext cx="608797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ПИСЬМО РИМЦ от 31.08.17 года № 435</a:t>
            </a:r>
          </a:p>
          <a:p>
            <a:r>
              <a:rPr lang="ru-RU" dirty="0" smtClean="0"/>
              <a:t>«О программах перехода в эффективный режим функционирования»</a:t>
            </a:r>
          </a:p>
          <a:p>
            <a:endParaRPr lang="ru-RU" dirty="0" smtClean="0"/>
          </a:p>
          <a:p>
            <a:r>
              <a:rPr lang="ru-RU" sz="2000" b="1" dirty="0" smtClean="0"/>
              <a:t>Срок предоставления: </a:t>
            </a:r>
          </a:p>
          <a:p>
            <a:pPr>
              <a:buFontTx/>
              <a:buChar char="-"/>
            </a:pPr>
            <a:r>
              <a:rPr lang="ru-RU" sz="2000" dirty="0" smtClean="0"/>
              <a:t>до 15.09.2017 года школы № 2,8,10,12,13,14,16,17</a:t>
            </a:r>
          </a:p>
          <a:p>
            <a:pPr>
              <a:buFontTx/>
              <a:buChar char="-"/>
            </a:pPr>
            <a:r>
              <a:rPr lang="ru-RU" sz="2000" dirty="0" smtClean="0"/>
              <a:t>до 10.11.17 года школы №1,3,4,5,6,7,9,11,15,18,19,21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r>
              <a:rPr lang="ru-RU" sz="2000" b="1" dirty="0" smtClean="0">
                <a:solidFill>
                  <a:srgbClr val="FF0000"/>
                </a:solidFill>
              </a:rPr>
              <a:t>Не предоставили: </a:t>
            </a:r>
            <a:r>
              <a:rPr lang="ru-RU" sz="2000" dirty="0" smtClean="0"/>
              <a:t>№ 1,3,6,7,9,11,15,18,19,21</a:t>
            </a:r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90460" y="1572578"/>
          <a:ext cx="11811082" cy="5142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8257">
                  <a:extLst>
                    <a:ext uri="{9D8B030D-6E8A-4147-A177-3AD203B41FA5}"/>
                  </a:extLst>
                </a:gridCol>
                <a:gridCol w="4857784">
                  <a:extLst>
                    <a:ext uri="{9D8B030D-6E8A-4147-A177-3AD203B41FA5}"/>
                  </a:extLst>
                </a:gridCol>
                <a:gridCol w="1238259">
                  <a:extLst>
                    <a:ext uri="{9D8B030D-6E8A-4147-A177-3AD203B41FA5}"/>
                  </a:extLst>
                </a:gridCol>
                <a:gridCol w="2095515">
                  <a:extLst>
                    <a:ext uri="{9D8B030D-6E8A-4147-A177-3AD203B41FA5}"/>
                  </a:extLst>
                </a:gridCol>
                <a:gridCol w="2381267">
                  <a:extLst>
                    <a:ext uri="{9D8B030D-6E8A-4147-A177-3AD203B41FA5}"/>
                  </a:extLst>
                </a:gridCol>
              </a:tblGrid>
              <a:tr h="92869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Статус школ (малокомплектные М, условно малокомплектные УМ)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Кол-во  уч-ся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Итого  низких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Итого высоких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581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ВСОШ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75" marR="4397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952500" y="642938"/>
            <a:ext cx="10287000" cy="1143000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Определение школ с проблемами </a:t>
            </a:r>
            <a:br>
              <a:rPr lang="ru-RU" sz="3200" b="1" smtClean="0">
                <a:latin typeface="Arial Narrow" pitchFamily="34" charset="0"/>
                <a:cs typeface="Times New Roman" pitchFamily="18" charset="0"/>
              </a:rPr>
            </a:br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в обучении  на основе кластерного анализа </a:t>
            </a:r>
            <a:r>
              <a:rPr lang="ru-RU" sz="3200" b="1" u="sng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u="sng" smtClean="0">
                <a:latin typeface="Times New Roman" pitchFamily="18" charset="0"/>
                <a:cs typeface="Times New Roman" pitchFamily="18" charset="0"/>
              </a:rPr>
            </a:br>
            <a:endParaRPr lang="ru-RU" sz="3200" b="1" u="sng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333500" y="642938"/>
            <a:ext cx="10001251" cy="539750"/>
          </a:xfrm>
        </p:spPr>
        <p:txBody>
          <a:bodyPr/>
          <a:lstStyle/>
          <a:p>
            <a:pPr algn="l" defTabSz="449263">
              <a:buClr>
                <a:srgbClr val="000000"/>
              </a:buClr>
              <a:buFont typeface="Times New Roman" pitchFamily="18" charset="0"/>
              <a:buNone/>
            </a:pPr>
            <a:r>
              <a:rPr lang="ru-RU" sz="2800" b="1" u="sng" smtClean="0">
                <a:latin typeface="Arial Narrow" pitchFamily="34" charset="0"/>
                <a:ea typeface="MS Gothic" pitchFamily="49" charset="-128"/>
                <a:cs typeface="Times New Roman" pitchFamily="18" charset="0"/>
              </a:rPr>
              <a:t>3 этап: установление функциональных связей</a:t>
            </a:r>
          </a:p>
        </p:txBody>
      </p:sp>
      <p:sp>
        <p:nvSpPr>
          <p:cNvPr id="17411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000" y="5072064"/>
            <a:ext cx="2286000" cy="64293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Школа-лидер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53000" y="2214563"/>
            <a:ext cx="2286000" cy="50006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ИРО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77251" y="5072064"/>
            <a:ext cx="2286000" cy="64293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Школа-лидер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53000" y="3143251"/>
            <a:ext cx="2286000" cy="50006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53000" y="4000501"/>
            <a:ext cx="2286000" cy="50006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РИМЦ</a:t>
            </a:r>
          </a:p>
        </p:txBody>
      </p:sp>
      <p:sp>
        <p:nvSpPr>
          <p:cNvPr id="13" name="Овал 12"/>
          <p:cNvSpPr/>
          <p:nvPr/>
        </p:nvSpPr>
        <p:spPr>
          <a:xfrm>
            <a:off x="4572000" y="4929188"/>
            <a:ext cx="3143251" cy="107156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 Narrow" pitchFamily="34" charset="0"/>
              </a:rPr>
              <a:t>Школа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 Narrow" pitchFamily="34" charset="0"/>
              </a:rPr>
              <a:t>с проблемами в обучении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5810252" y="2786063"/>
            <a:ext cx="476249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357313"/>
            <a:ext cx="2286000" cy="500062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ИРО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5810252" y="4572000"/>
            <a:ext cx="476249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810252" y="3714750"/>
            <a:ext cx="476249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5810252" y="1928813"/>
            <a:ext cx="476249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3905251" y="5286375"/>
            <a:ext cx="5715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>
            <a:off x="7810501" y="5286375"/>
            <a:ext cx="571500" cy="28575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25" name="TextBox 21"/>
          <p:cNvSpPr txBox="1">
            <a:spLocks noChangeArrowheads="1"/>
          </p:cNvSpPr>
          <p:nvPr/>
        </p:nvSpPr>
        <p:spPr bwMode="auto">
          <a:xfrm>
            <a:off x="1238252" y="1928813"/>
            <a:ext cx="23567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НАПРАВЛЕНИЯ </a:t>
            </a:r>
          </a:p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ВЗАИМОДЕЙСТВИЯ:</a:t>
            </a:r>
          </a:p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-диагностическое</a:t>
            </a:r>
          </a:p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-аналитическое</a:t>
            </a:r>
          </a:p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-методическое</a:t>
            </a:r>
          </a:p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-консультационное</a:t>
            </a:r>
          </a:p>
          <a:p>
            <a:pPr algn="ctr"/>
            <a:r>
              <a:rPr lang="ru-RU" sz="2000" b="1">
                <a:solidFill>
                  <a:schemeClr val="tx1"/>
                </a:solidFill>
                <a:latin typeface="Arial Narrow" pitchFamily="34" charset="0"/>
              </a:rPr>
              <a:t>-информационное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905751" y="2143126"/>
            <a:ext cx="2857500" cy="1857375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СОСТАВЛЕНИЕ</a:t>
            </a:r>
            <a:br>
              <a:rPr lang="ru-RU" b="1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ПРОГРАММ</a:t>
            </a:r>
            <a:br>
              <a:rPr lang="ru-RU" b="1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АДРЕСНОЙ ПОМОЩИ И</a:t>
            </a:r>
            <a:br>
              <a:rPr lang="ru-RU" b="1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ПОДДЕРЖКИ</a:t>
            </a:r>
          </a:p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ШКОЛ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095500" y="4286250"/>
            <a:ext cx="2286000" cy="6429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Школа-лидер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810500" y="4286250"/>
            <a:ext cx="2286000" cy="64293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Школа-лидер</a:t>
            </a:r>
          </a:p>
        </p:txBody>
      </p:sp>
      <p:sp>
        <p:nvSpPr>
          <p:cNvPr id="27" name="Стрелка вправо 26"/>
          <p:cNvSpPr/>
          <p:nvPr/>
        </p:nvSpPr>
        <p:spPr>
          <a:xfrm rot="2639428">
            <a:off x="4476751" y="4752975"/>
            <a:ext cx="5715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лево 28"/>
          <p:cNvSpPr/>
          <p:nvPr/>
        </p:nvSpPr>
        <p:spPr>
          <a:xfrm rot="19521690">
            <a:off x="7086601" y="4668838"/>
            <a:ext cx="571500" cy="28575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952501" y="500064"/>
            <a:ext cx="9285817" cy="682625"/>
          </a:xfrm>
        </p:spPr>
        <p:txBody>
          <a:bodyPr/>
          <a:lstStyle/>
          <a:p>
            <a:r>
              <a:rPr lang="ru-RU" sz="2800" b="1" u="sng" smtClean="0">
                <a:latin typeface="Arial Narrow" pitchFamily="34" charset="0"/>
              </a:rPr>
              <a:t>4 этап: реализация кластерного подхода</a:t>
            </a:r>
            <a:endParaRPr lang="ru-RU" sz="2800" u="sng" smtClean="0">
              <a:latin typeface="Arial Narrow" pitchFamily="34" charset="0"/>
            </a:endParaRPr>
          </a:p>
        </p:txBody>
      </p:sp>
      <p:sp>
        <p:nvSpPr>
          <p:cNvPr id="18435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238500" y="1214438"/>
            <a:ext cx="5715000" cy="461962"/>
          </a:xfrm>
          <a:prstGeom prst="rect">
            <a:avLst/>
          </a:prstGeom>
          <a:solidFill>
            <a:schemeClr val="bg2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Arial Narrow" pitchFamily="34" charset="0"/>
              </a:rPr>
              <a:t>Методическое сопровождение </a:t>
            </a:r>
          </a:p>
        </p:txBody>
      </p:sp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1524001" y="1895476"/>
            <a:ext cx="4000500" cy="46196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Arial Narrow" pitchFamily="34" charset="0"/>
              </a:rPr>
              <a:t>Инвариантная часть</a:t>
            </a:r>
          </a:p>
        </p:txBody>
      </p:sp>
      <p:sp>
        <p:nvSpPr>
          <p:cNvPr id="18438" name="TextBox 9"/>
          <p:cNvSpPr txBox="1">
            <a:spLocks noChangeArrowheads="1"/>
          </p:cNvSpPr>
          <p:nvPr/>
        </p:nvSpPr>
        <p:spPr bwMode="auto">
          <a:xfrm>
            <a:off x="6667500" y="2571751"/>
            <a:ext cx="3905251" cy="4616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Arial Narrow" pitchFamily="34" charset="0"/>
              </a:rPr>
              <a:t>Индивидуальный подход</a:t>
            </a:r>
          </a:p>
        </p:txBody>
      </p:sp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1428751" y="2571751"/>
            <a:ext cx="4000500" cy="4616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Arial Narrow" pitchFamily="34" charset="0"/>
              </a:rPr>
              <a:t>Каскадная модель обучения</a:t>
            </a:r>
          </a:p>
        </p:txBody>
      </p:sp>
      <p:sp>
        <p:nvSpPr>
          <p:cNvPr id="18440" name="TextBox 11"/>
          <p:cNvSpPr txBox="1">
            <a:spLocks noChangeArrowheads="1"/>
          </p:cNvSpPr>
          <p:nvPr/>
        </p:nvSpPr>
        <p:spPr bwMode="auto">
          <a:xfrm>
            <a:off x="6572251" y="1895476"/>
            <a:ext cx="4000500" cy="46196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tx1"/>
                </a:solidFill>
                <a:latin typeface="Arial Narrow" pitchFamily="34" charset="0"/>
              </a:rPr>
              <a:t>Вариативная часть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7715251" y="1643063"/>
            <a:ext cx="381000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000500" y="1643063"/>
            <a:ext cx="381000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3238500" y="2357438"/>
            <a:ext cx="381000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8382000" y="2357438"/>
            <a:ext cx="381000" cy="285750"/>
          </a:xfrm>
          <a:prstGeom prst="down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47751" y="4572001"/>
            <a:ext cx="1143000" cy="1000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оценка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76501" y="4572001"/>
            <a:ext cx="1714500" cy="1000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кластерный анализ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76751" y="4572001"/>
            <a:ext cx="1714500" cy="1000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выявление проблемных ОО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381751" y="4572001"/>
            <a:ext cx="1428749" cy="1000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анализ причин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001000" y="4572001"/>
            <a:ext cx="1524000" cy="1000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меры поддержки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810751" y="4572001"/>
            <a:ext cx="1333500" cy="1000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контроль</a:t>
            </a: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619252" y="5929314"/>
            <a:ext cx="8858249" cy="158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8" idx="2"/>
          </p:cNvCxnSpPr>
          <p:nvPr/>
        </p:nvCxnSpPr>
        <p:spPr>
          <a:xfrm rot="5400000" flipH="1" flipV="1">
            <a:off x="1439599" y="5751249"/>
            <a:ext cx="357187" cy="2117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23" idx="2"/>
          </p:cNvCxnSpPr>
          <p:nvPr/>
        </p:nvCxnSpPr>
        <p:spPr>
          <a:xfrm rot="5400000" flipH="1" flipV="1">
            <a:off x="10299965" y="5751249"/>
            <a:ext cx="357187" cy="2117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4" name="TextBox 30"/>
          <p:cNvSpPr txBox="1">
            <a:spLocks noChangeArrowheads="1"/>
          </p:cNvSpPr>
          <p:nvPr/>
        </p:nvSpPr>
        <p:spPr bwMode="auto">
          <a:xfrm>
            <a:off x="1619251" y="3643314"/>
            <a:ext cx="8953500" cy="769937"/>
          </a:xfrm>
          <a:prstGeom prst="rect">
            <a:avLst/>
          </a:prstGeom>
          <a:solidFill>
            <a:schemeClr val="bg2"/>
          </a:solidFill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tx1"/>
                </a:solidFill>
                <a:latin typeface="Arial Narrow" pitchFamily="34" charset="0"/>
              </a:rPr>
              <a:t>Управленческий цикл, ориентированный </a:t>
            </a:r>
          </a:p>
          <a:p>
            <a:pPr algn="ctr"/>
            <a:r>
              <a:rPr lang="ru-RU" sz="2200" b="1">
                <a:solidFill>
                  <a:schemeClr val="tx1"/>
                </a:solidFill>
                <a:latin typeface="Arial Narrow" pitchFamily="34" charset="0"/>
              </a:rPr>
              <a:t>на поддержку школ с проблемами в обучении</a:t>
            </a:r>
          </a:p>
        </p:txBody>
      </p:sp>
      <p:sp>
        <p:nvSpPr>
          <p:cNvPr id="32" name="Стрелка вправо 31"/>
          <p:cNvSpPr/>
          <p:nvPr/>
        </p:nvSpPr>
        <p:spPr>
          <a:xfrm>
            <a:off x="2190751" y="4572000"/>
            <a:ext cx="3810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4191000" y="4572000"/>
            <a:ext cx="3810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>
            <a:off x="6191251" y="4572000"/>
            <a:ext cx="3810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>
            <a:off x="9525000" y="4572000"/>
            <a:ext cx="3810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>
            <a:off x="7810500" y="4572000"/>
            <a:ext cx="381000" cy="28575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333501" y="571501"/>
            <a:ext cx="4635500" cy="428625"/>
          </a:xfrm>
        </p:spPr>
        <p:txBody>
          <a:bodyPr>
            <a:normAutofit fontScale="90000"/>
          </a:bodyPr>
          <a:lstStyle/>
          <a:p>
            <a:r>
              <a:rPr lang="ru-RU" sz="3200" b="1" u="sng" smtClean="0">
                <a:latin typeface="Arial Narrow" pitchFamily="34" charset="0"/>
              </a:rPr>
              <a:t>Темы совещаний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1071564"/>
          <a:ext cx="12192000" cy="3076575"/>
        </p:xfrm>
        <a:graphic>
          <a:graphicData uri="http://schemas.openxmlformats.org/drawingml/2006/table">
            <a:tbl>
              <a:tblPr/>
              <a:tblGrid>
                <a:gridCol w="1524000"/>
                <a:gridCol w="10668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сентябрь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«Современные технологии в деятельности коллектива образовательной организации как ресурс инновационного развития»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«Роль системно-деятельностного подхода в повышении качества образования»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декабрь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«Новые подходы к оцениванию образовательных результатов»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январь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«Искусство и инструменты эффективного преподавания»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февраль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«Диагностика профессиональной компетентности педагога как элемент системы управления качеством образования»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март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«Управление развитием кадрового потенциала образовательной организации»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апрель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«Школьные команды – инновации, творчество, качество»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485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47751" y="4643439"/>
            <a:ext cx="7905749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>
              <a:buClrTx/>
              <a:buSzTx/>
              <a:buFontTx/>
              <a:buNone/>
              <a:defRPr/>
            </a:pPr>
            <a:r>
              <a:rPr lang="ru-RU" sz="3200" b="1" u="sng" dirty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rPr>
              <a:t>Темы единых методических дней</a:t>
            </a:r>
          </a:p>
        </p:txBody>
      </p:sp>
      <p:graphicFrame>
        <p:nvGraphicFramePr>
          <p:cNvPr id="8" name="Содержимое 5"/>
          <p:cNvGraphicFramePr>
            <a:graphicFrameLocks noGrp="1"/>
          </p:cNvGraphicFramePr>
          <p:nvPr/>
        </p:nvGraphicFramePr>
        <p:xfrm>
          <a:off x="0" y="5173664"/>
          <a:ext cx="12192000" cy="1114425"/>
        </p:xfrm>
        <a:graphic>
          <a:graphicData uri="http://schemas.openxmlformats.org/drawingml/2006/table">
            <a:tbl>
              <a:tblPr/>
              <a:tblGrid>
                <a:gridCol w="1524000"/>
                <a:gridCol w="10668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август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</a:rPr>
                        <a:t>«Проектирование маршрута профессионального саморазвития педагога»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</a:rPr>
                        <a:t>«Деятельность учителя по проектированию и оцениванию современного урока»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март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«Роль темы самообразования в повышении качества преподавания»</a:t>
                      </a:r>
                    </a:p>
                  </a:txBody>
                  <a:tcPr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2348" y="2406316"/>
            <a:ext cx="10923587" cy="2294272"/>
          </a:xfr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СОВРЕМЕННЫЕ ПЕДАГОГИЧЕСКИЕ ТЕХНОЛОГИИ В ДЕЯТЕЛЬНОСТИ КОЛЛЕКТИВА ОБРАЗОВАТЕЛЬНОЙ ОРГАНИЗАЦИИ КАК РЕСУРС ИННОВАЦИОННОГО РАЗВИТИЯ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4343" name="TextBox 2"/>
          <p:cNvSpPr txBox="1">
            <a:spLocks noChangeArrowheads="1"/>
          </p:cNvSpPr>
          <p:nvPr/>
        </p:nvSpPr>
        <p:spPr bwMode="auto">
          <a:xfrm>
            <a:off x="6110288" y="4787811"/>
            <a:ext cx="51326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Практико-ориентированный семинар для заместителей директоров по МР (кураторов)</a:t>
            </a:r>
          </a:p>
          <a:p>
            <a:pPr algn="ctr"/>
            <a:r>
              <a:rPr lang="ru-RU" sz="2400" b="1" dirty="0" smtClean="0"/>
              <a:t>15.09.2017 года</a:t>
            </a:r>
          </a:p>
          <a:p>
            <a:pPr algn="r"/>
            <a:endParaRPr lang="ru-RU" sz="2400" b="1" dirty="0"/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4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830088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Проведите методическую учёбу со следующими этапами:</a:t>
            </a:r>
          </a:p>
          <a:p>
            <a:pPr marL="514350" indent="-514350">
              <a:buAutoNum type="arabicParenR"/>
            </a:pPr>
            <a:r>
              <a:rPr lang="ru-RU" dirty="0" smtClean="0"/>
              <a:t>Воспроизведение знаний.</a:t>
            </a:r>
            <a:br>
              <a:rPr lang="ru-RU" dirty="0" smtClean="0"/>
            </a:br>
            <a:r>
              <a:rPr lang="ru-RU" dirty="0" smtClean="0"/>
              <a:t>Что я знаю об этой технологии? </a:t>
            </a:r>
          </a:p>
          <a:p>
            <a:pPr marL="514350" indent="-514350">
              <a:buAutoNum type="arabicParenR"/>
            </a:pPr>
            <a:r>
              <a:rPr lang="ru-RU" dirty="0" smtClean="0"/>
              <a:t>Представление теоретических аспектов технологии.</a:t>
            </a:r>
          </a:p>
          <a:p>
            <a:pPr marL="514350" indent="-514350">
              <a:buAutoNum type="arabicParenR"/>
            </a:pPr>
            <a:r>
              <a:rPr lang="ru-RU" dirty="0" smtClean="0"/>
              <a:t>Практический опыт по технологии.</a:t>
            </a:r>
          </a:p>
          <a:p>
            <a:pPr marL="514350" indent="-514350"/>
            <a:r>
              <a:rPr lang="ru-RU" dirty="0" smtClean="0"/>
              <a:t>Рассмотрите традиционные и инновационные технологии</a:t>
            </a:r>
          </a:p>
          <a:p>
            <a:pPr marL="514350" indent="-514350"/>
            <a:r>
              <a:rPr lang="ru-RU" dirty="0" smtClean="0"/>
              <a:t>Запланируйте обратную связь: неделю знаний и применений определённой технологии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190500" y="357188"/>
          <a:ext cx="11906291" cy="6172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0248"/>
                <a:gridCol w="6096043"/>
              </a:tblGrid>
              <a:tr h="6172208">
                <a:tc>
                  <a:txBody>
                    <a:bodyPr/>
                    <a:lstStyle/>
                    <a:p>
                      <a:pPr algn="l">
                        <a:spcBef>
                          <a:spcPts val="0"/>
                        </a:spcBef>
                        <a:buFont typeface="Wingdings" pitchFamily="2" charset="2"/>
                        <a:buChar char="Ø"/>
                      </a:pPr>
                      <a:endParaRPr lang="ru-RU" sz="1800" b="1" dirty="0" smtClean="0">
                        <a:latin typeface="Arial Narrow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buFont typeface="Wingdings" pitchFamily="2" charset="2"/>
                        <a:buChar char="Ø"/>
                      </a:pPr>
                      <a:endParaRPr lang="ru-RU" sz="1800" b="1" dirty="0" smtClean="0">
                        <a:latin typeface="Arial Narrow" pitchFamily="34" charset="0"/>
                      </a:endParaRPr>
                    </a:p>
                    <a:p>
                      <a:pPr algn="l">
                        <a:spcBef>
                          <a:spcPts val="0"/>
                        </a:spcBef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наличие разработанной и апробированной модели управления качеством образования в муниципалитете на основе кластерного подхода;</a:t>
                      </a:r>
                    </a:p>
                    <a:p>
                      <a:pPr algn="l">
                        <a:spcBef>
                          <a:spcPts val="0"/>
                        </a:spcBef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наличие объективных критериев оценки деятельности школ, определяющих проблемы конкретного учреждения;</a:t>
                      </a:r>
                    </a:p>
                    <a:p>
                      <a:pPr algn="l">
                        <a:spcBef>
                          <a:spcPts val="0"/>
                        </a:spcBef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наличие разработанных нормативных, методических, измерительных материалов, способствующих установлению адресной помощи школам, взаимодействию образовательных организаций, распространению опыта работы успешных школ и педагогов;</a:t>
                      </a:r>
                    </a:p>
                    <a:p>
                      <a:pPr algn="l">
                        <a:spcBef>
                          <a:spcPts val="0"/>
                        </a:spcBef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latin typeface="Arial Narrow" pitchFamily="34" charset="0"/>
                        </a:rPr>
                        <a:t>установление эффективных профессиональных связей между образовательными организациями для обмена опытом работы.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>
                        <a:buFont typeface="Wingdings" pitchFamily="2" charset="2"/>
                        <a:buChar char="Ø"/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доля педагогических работников, имеющих квалификационные категории и принимающих активное участие в распространении собственного опыта работы через участие в профессиональных конкурсах, семинарах, мастер-классах и т.д.;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эффективное использование в образовательном процессе педагогических технологий, способствующих повышению качества образования;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банк данных методических материалов, способствующих  глубокому знанию содержания предмета и эффективному преподаванию предмета;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повышение в целом качества образования в муниципалитете по итогам проведения внешних оценочных процедур;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собственная положительная динамика результатов школ с низкими результатами обучения и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функционирующих в сложных социальных условиях.</a:t>
                      </a:r>
                    </a:p>
                  </a:txBody>
                  <a:tcPr marL="121920" marR="12192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90501" y="214313"/>
            <a:ext cx="4085167" cy="442912"/>
          </a:xfrm>
          <a:solidFill>
            <a:schemeClr val="bg2"/>
          </a:solidFill>
          <a:ln w="25400">
            <a:solidFill>
              <a:schemeClr val="bg1">
                <a:lumMod val="50000"/>
              </a:schemeClr>
            </a:solidFill>
          </a:ln>
        </p:spPr>
        <p:txBody>
          <a:bodyPr anchor="ctr">
            <a:noAutofit/>
          </a:bodyPr>
          <a:lstStyle/>
          <a:p>
            <a:pPr>
              <a:defRPr/>
            </a:pPr>
            <a:r>
              <a:rPr lang="ru-RU" b="1" dirty="0" smtClean="0">
                <a:latin typeface="Arial Narrow" pitchFamily="34" charset="0"/>
              </a:rPr>
              <a:t>Критерии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000751" y="214313"/>
            <a:ext cx="4085167" cy="474662"/>
          </a:xfrm>
          <a:prstGeom prst="rect">
            <a:avLst/>
          </a:prstGeom>
          <a:solidFill>
            <a:schemeClr val="bg2"/>
          </a:solidFill>
          <a:ln w="25400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>
              <a:buClrTx/>
              <a:buSzTx/>
              <a:buFontTx/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rPr>
              <a:t>Индикаторы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524000" y="-142875"/>
            <a:ext cx="9144000" cy="784225"/>
          </a:xfrm>
        </p:spPr>
        <p:txBody>
          <a:bodyPr/>
          <a:lstStyle/>
          <a:p>
            <a:r>
              <a:rPr lang="ru-RU" sz="3200" b="1" smtClean="0">
                <a:latin typeface="Arial Narrow" pitchFamily="34" charset="0"/>
                <a:cs typeface="Times New Roman" pitchFamily="18" charset="0"/>
              </a:rPr>
              <a:t>Проектируемые результаты:</a:t>
            </a:r>
          </a:p>
        </p:txBody>
      </p:sp>
      <p:sp>
        <p:nvSpPr>
          <p:cNvPr id="29699" name="Прямоугольник 4"/>
          <p:cNvSpPr>
            <a:spLocks noChangeArrowheads="1"/>
          </p:cNvSpPr>
          <p:nvPr/>
        </p:nvSpPr>
        <p:spPr bwMode="auto">
          <a:xfrm>
            <a:off x="381001" y="714375"/>
            <a:ext cx="11620500" cy="47089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b="1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создание муниципальной модели поддержки школ с низкими результатами обучения и школ, функционирующих в неблагоприятных социальных условиях, на основе кластерного подхода;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b="1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разработка эффективных механизмов управления качеством образовательных результатов в школах с проблемами обучения;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b="1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формирование муниципальной нормативно-правовой, информационно-методической базы, обеспечивающей эффективное межшкольное партнерство и сетевое взаимодействие школ с разным уровнем качества результатов обучения;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b="1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организация эффективной  методической поддержки школ с низкими результатами обучения и школ, функционирующих в неблагоприятных социальных условиях, в условиях реализации кластерного подхода;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b="1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повышение качества предоставляемых образовательных услуг и качества результата в муниципальном образовании за счет создания кластерной среды и перевода школ, показывающих низкие образовательные результаты, и школ, работающих в сложных социальных условиях, в эффективный режим функционирования</a:t>
            </a:r>
            <a:r>
              <a:rPr lang="ru-RU" sz="200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.</a:t>
            </a:r>
          </a:p>
          <a:p>
            <a:pPr marL="342900" indent="-342900" algn="just"/>
            <a:endParaRPr lang="ru-RU" sz="200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9700" name="Нижний колонтитул 2"/>
          <p:cNvSpPr txBox="1">
            <a:spLocks/>
          </p:cNvSpPr>
          <p:nvPr/>
        </p:nvSpPr>
        <p:spPr bwMode="auto">
          <a:xfrm>
            <a:off x="1" y="6421439"/>
            <a:ext cx="120015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>
                <a:latin typeface="Arial Narrow" pitchFamily="34" charset="0"/>
              </a:rPr>
              <a:t>Районный информационно-методический центр Павловского района, pavlrimc@mail.ru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404141" y="0"/>
          <a:ext cx="5579311" cy="8600838"/>
        </p:xfrm>
        <a:graphic>
          <a:graphicData uri="http://schemas.openxmlformats.org/presentationml/2006/ole">
            <p:oleObj spid="_x0000_s1026" name="Acrobat Document" r:id="rId3" imgW="5676900" imgH="8020050" progId="AcroExch.Document.7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6410" y="926432"/>
            <a:ext cx="6016455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ПИСЬМО РИМЦ от 15.09.17 года № 466</a:t>
            </a:r>
          </a:p>
          <a:p>
            <a:r>
              <a:rPr lang="ru-RU" dirty="0" smtClean="0"/>
              <a:t>«О создании методического пространства»</a:t>
            </a:r>
          </a:p>
          <a:p>
            <a:endParaRPr lang="ru-RU" dirty="0" smtClean="0"/>
          </a:p>
          <a:p>
            <a:r>
              <a:rPr lang="ru-RU" sz="2000" dirty="0" smtClean="0"/>
              <a:t>Срок предоставления: до 14.00 часов 22.09.2017 года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Не предоставили: </a:t>
            </a:r>
            <a:r>
              <a:rPr lang="ru-RU" sz="2000" dirty="0" smtClean="0"/>
              <a:t>№ 1, 12</a:t>
            </a:r>
            <a:endParaRPr lang="ru-RU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3"/>
            <a:ext cx="5045242" cy="4525963"/>
          </a:xfrm>
        </p:spPr>
        <p:txBody>
          <a:bodyPr>
            <a:normAutofit/>
          </a:bodyPr>
          <a:lstStyle/>
          <a:p>
            <a:pPr marL="0">
              <a:buNone/>
            </a:pPr>
            <a:r>
              <a:rPr lang="ru-RU" sz="2000" dirty="0" smtClean="0"/>
              <a:t>Письмо РИМЦ от 17.11.2017 года №633</a:t>
            </a:r>
          </a:p>
          <a:p>
            <a:pPr marL="0">
              <a:buNone/>
            </a:pPr>
            <a:r>
              <a:rPr lang="ru-RU" sz="2000" dirty="0" smtClean="0"/>
              <a:t>«О проведении мониторинга качества результатов обучения, качества преподавания, управления и школьной среды в рамках мероприятия 2.2 ФЦПРО 2016-2020 г.г.»</a:t>
            </a:r>
            <a:endParaRPr lang="ru-RU" sz="20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420184" y="0"/>
          <a:ext cx="5771816" cy="7717752"/>
        </p:xfrm>
        <a:graphic>
          <a:graphicData uri="http://schemas.openxmlformats.org/presentationml/2006/ole">
            <p:oleObj spid="_x0000_s5122" name="Acrobat Document" r:id="rId3" imgW="5676900" imgH="8020050" progId="AcroExch.Document.7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191141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73779" y="1732547"/>
            <a:ext cx="3970421" cy="4932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188368" y="0"/>
          <a:ext cx="6509083" cy="7965033"/>
        </p:xfrm>
        <a:graphic>
          <a:graphicData uri="http://schemas.openxmlformats.org/presentationml/2006/ole">
            <p:oleObj spid="_x0000_s3074" name="Acrobat Document" r:id="rId3" imgW="5676900" imgH="8020050" progId="AcroExch.Document.7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консультационных пунктов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Консультационный пункт по информатике 11 класс (10-11 класс) среда, 16.00-18.00, СОШ №2</a:t>
            </a:r>
          </a:p>
          <a:p>
            <a:r>
              <a:rPr lang="ru-RU" dirty="0" smtClean="0"/>
              <a:t>Консультационные пункты для «группы риска» на базе школ (единый план, усиленный контроль)</a:t>
            </a:r>
          </a:p>
          <a:p>
            <a:pPr>
              <a:buNone/>
            </a:pPr>
            <a:r>
              <a:rPr lang="ru-RU" u="sng" dirty="0" err="1" smtClean="0"/>
              <a:t>Тьюторы</a:t>
            </a:r>
            <a:r>
              <a:rPr lang="ru-RU" u="sng" dirty="0" smtClean="0"/>
              <a:t> </a:t>
            </a:r>
            <a:r>
              <a:rPr lang="ru-RU" dirty="0" smtClean="0"/>
              <a:t>определяют темы, распределяют между педагогами.</a:t>
            </a:r>
          </a:p>
          <a:p>
            <a:pPr>
              <a:buNone/>
            </a:pPr>
            <a:r>
              <a:rPr lang="ru-RU" u="sng" dirty="0" smtClean="0"/>
              <a:t>Педагоги</a:t>
            </a:r>
            <a:r>
              <a:rPr lang="ru-RU" dirty="0" smtClean="0"/>
              <a:t> готовят материалы по теме: методическое представление темы, подбор опорных дидактических материалов, шаблонов решённых заданий, задания и ответы к ним.</a:t>
            </a:r>
          </a:p>
          <a:p>
            <a:r>
              <a:rPr lang="ru-RU" dirty="0" smtClean="0"/>
              <a:t>Консультационные пункты для мотивированных учащихся после репетиционных экзаменов 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191141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73779" y="1732547"/>
            <a:ext cx="3970421" cy="4932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395661" y="2875548"/>
            <a:ext cx="204537" cy="3128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20238" y="2779300"/>
            <a:ext cx="786077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Цель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5270" y="2334131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1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5480" y="3424996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1607" y="4539923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>
            <a:stCxn id="10" idx="3"/>
            <a:endCxn id="14" idx="1"/>
          </p:cNvCxnSpPr>
          <p:nvPr/>
        </p:nvCxnSpPr>
        <p:spPr>
          <a:xfrm flipV="1">
            <a:off x="2406315" y="2568747"/>
            <a:ext cx="368955" cy="4451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3"/>
            <a:endCxn id="19" idx="1"/>
          </p:cNvCxnSpPr>
          <p:nvPr/>
        </p:nvCxnSpPr>
        <p:spPr>
          <a:xfrm>
            <a:off x="2406315" y="3013916"/>
            <a:ext cx="449165" cy="6456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3"/>
            <a:endCxn id="20" idx="0"/>
          </p:cNvCxnSpPr>
          <p:nvPr/>
        </p:nvCxnSpPr>
        <p:spPr>
          <a:xfrm>
            <a:off x="2406315" y="3013916"/>
            <a:ext cx="188489" cy="15260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191141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73779" y="1732547"/>
            <a:ext cx="3970421" cy="4932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395661" y="2875548"/>
            <a:ext cx="204537" cy="3128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20238" y="2779300"/>
            <a:ext cx="786077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Цель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5270" y="2334131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1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5480" y="3424996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1607" y="4539923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>
            <a:stCxn id="10" idx="3"/>
            <a:endCxn id="14" idx="1"/>
          </p:cNvCxnSpPr>
          <p:nvPr/>
        </p:nvCxnSpPr>
        <p:spPr>
          <a:xfrm flipV="1">
            <a:off x="2406315" y="2568747"/>
            <a:ext cx="368955" cy="4451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3"/>
            <a:endCxn id="19" idx="1"/>
          </p:cNvCxnSpPr>
          <p:nvPr/>
        </p:nvCxnSpPr>
        <p:spPr>
          <a:xfrm>
            <a:off x="2406315" y="3013916"/>
            <a:ext cx="449165" cy="6456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3"/>
            <a:endCxn id="20" idx="0"/>
          </p:cNvCxnSpPr>
          <p:nvPr/>
        </p:nvCxnSpPr>
        <p:spPr>
          <a:xfrm>
            <a:off x="2406315" y="3013916"/>
            <a:ext cx="188489" cy="15260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3252523" y="4531899"/>
            <a:ext cx="1728551" cy="88231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22280" y="3445046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4364" y="2358193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3705726" y="2466475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3052011" y="4652210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3793958" y="3685673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191141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73779" y="1732547"/>
            <a:ext cx="3970421" cy="4932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395661" y="2875548"/>
            <a:ext cx="204537" cy="3128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20238" y="2779300"/>
            <a:ext cx="786077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Цель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5270" y="2334131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1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5480" y="3424996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1607" y="4539923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>
            <a:stCxn id="10" idx="3"/>
            <a:endCxn id="14" idx="1"/>
          </p:cNvCxnSpPr>
          <p:nvPr/>
        </p:nvCxnSpPr>
        <p:spPr>
          <a:xfrm flipV="1">
            <a:off x="2406315" y="2568747"/>
            <a:ext cx="368955" cy="4451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3"/>
            <a:endCxn id="19" idx="1"/>
          </p:cNvCxnSpPr>
          <p:nvPr/>
        </p:nvCxnSpPr>
        <p:spPr>
          <a:xfrm>
            <a:off x="2406315" y="3013916"/>
            <a:ext cx="449165" cy="6456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3"/>
            <a:endCxn id="20" idx="0"/>
          </p:cNvCxnSpPr>
          <p:nvPr/>
        </p:nvCxnSpPr>
        <p:spPr>
          <a:xfrm>
            <a:off x="2406315" y="3013916"/>
            <a:ext cx="188489" cy="15260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915396" y="4078757"/>
            <a:ext cx="1203157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процесса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935449" y="5554648"/>
            <a:ext cx="1183105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результата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71284" y="2422358"/>
            <a:ext cx="1187115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условий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38" name="Прямая со стрелкой 37"/>
          <p:cNvCxnSpPr>
            <a:stCxn id="6" idx="1"/>
            <a:endCxn id="26" idx="3"/>
          </p:cNvCxnSpPr>
          <p:nvPr/>
        </p:nvCxnSpPr>
        <p:spPr>
          <a:xfrm rot="10800000">
            <a:off x="10058399" y="2703098"/>
            <a:ext cx="657742" cy="21656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6" idx="1"/>
          </p:cNvCxnSpPr>
          <p:nvPr/>
        </p:nvCxnSpPr>
        <p:spPr>
          <a:xfrm rot="10800000" flipV="1">
            <a:off x="10106529" y="2919663"/>
            <a:ext cx="609613" cy="11710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6" idx="1"/>
          </p:cNvCxnSpPr>
          <p:nvPr/>
        </p:nvCxnSpPr>
        <p:spPr>
          <a:xfrm rot="10800000" flipV="1">
            <a:off x="10094497" y="2919664"/>
            <a:ext cx="621645" cy="2662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3252523" y="4531899"/>
            <a:ext cx="1728551" cy="88231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22280" y="3445046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4364" y="2358193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3705726" y="2466475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3052011" y="4652210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3793958" y="3685673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191141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73779" y="1732547"/>
            <a:ext cx="3970421" cy="4932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395661" y="2875548"/>
            <a:ext cx="204537" cy="3128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20238" y="2779300"/>
            <a:ext cx="786077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Цель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5270" y="2334131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1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5480" y="3424996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1607" y="4539923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>
            <a:stCxn id="10" idx="3"/>
            <a:endCxn id="14" idx="1"/>
          </p:cNvCxnSpPr>
          <p:nvPr/>
        </p:nvCxnSpPr>
        <p:spPr>
          <a:xfrm flipV="1">
            <a:off x="2406315" y="2568747"/>
            <a:ext cx="368955" cy="4451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3"/>
            <a:endCxn id="19" idx="1"/>
          </p:cNvCxnSpPr>
          <p:nvPr/>
        </p:nvCxnSpPr>
        <p:spPr>
          <a:xfrm>
            <a:off x="2406315" y="3013916"/>
            <a:ext cx="449165" cy="6456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3"/>
            <a:endCxn id="20" idx="0"/>
          </p:cNvCxnSpPr>
          <p:nvPr/>
        </p:nvCxnSpPr>
        <p:spPr>
          <a:xfrm>
            <a:off x="2406315" y="3013916"/>
            <a:ext cx="188489" cy="15260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915396" y="4078757"/>
            <a:ext cx="1203157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процесса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935449" y="5554648"/>
            <a:ext cx="1183105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результата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71284" y="2422358"/>
            <a:ext cx="1187115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условий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33146" y="2009276"/>
            <a:ext cx="2213815" cy="1612229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Рабочие программы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КТП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Кабинеты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Оборудование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Кадры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Режимные моменты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063915" y="3717756"/>
            <a:ext cx="2719138" cy="144379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Состояние преподавания 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предмета, курса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дополнительных занятий, 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внеурочной деятельности,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консультаций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051882" y="5281863"/>
            <a:ext cx="2755232" cy="1106906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КДР, МКР, АКР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ВПР, НИКО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комплексные работы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репетиционные экзамены</a:t>
            </a:r>
          </a:p>
        </p:txBody>
      </p:sp>
      <p:cxnSp>
        <p:nvCxnSpPr>
          <p:cNvPr id="38" name="Прямая со стрелкой 37"/>
          <p:cNvCxnSpPr>
            <a:stCxn id="6" idx="1"/>
            <a:endCxn id="26" idx="3"/>
          </p:cNvCxnSpPr>
          <p:nvPr/>
        </p:nvCxnSpPr>
        <p:spPr>
          <a:xfrm rot="10800000">
            <a:off x="10058399" y="2703098"/>
            <a:ext cx="657742" cy="21656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6" idx="1"/>
          </p:cNvCxnSpPr>
          <p:nvPr/>
        </p:nvCxnSpPr>
        <p:spPr>
          <a:xfrm rot="10800000" flipV="1">
            <a:off x="10106529" y="2919663"/>
            <a:ext cx="609613" cy="11710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6" idx="1"/>
          </p:cNvCxnSpPr>
          <p:nvPr/>
        </p:nvCxnSpPr>
        <p:spPr>
          <a:xfrm rot="10800000" flipV="1">
            <a:off x="10094497" y="2919664"/>
            <a:ext cx="621645" cy="2662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трелка влево 44"/>
          <p:cNvSpPr/>
          <p:nvPr/>
        </p:nvSpPr>
        <p:spPr>
          <a:xfrm>
            <a:off x="8650705" y="2586789"/>
            <a:ext cx="240632" cy="276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лево 45"/>
          <p:cNvSpPr/>
          <p:nvPr/>
        </p:nvSpPr>
        <p:spPr>
          <a:xfrm>
            <a:off x="8650705" y="4114800"/>
            <a:ext cx="240632" cy="276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лево 46"/>
          <p:cNvSpPr/>
          <p:nvPr/>
        </p:nvSpPr>
        <p:spPr>
          <a:xfrm>
            <a:off x="8698831" y="5642811"/>
            <a:ext cx="240632" cy="276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252523" y="4531899"/>
            <a:ext cx="1728551" cy="88231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22280" y="3445046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4364" y="2358193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3705726" y="2466475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3052011" y="4652210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3793958" y="3685673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191141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73779" y="1732547"/>
            <a:ext cx="3970421" cy="4932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трелка вправо 8"/>
          <p:cNvSpPr/>
          <p:nvPr/>
        </p:nvSpPr>
        <p:spPr>
          <a:xfrm>
            <a:off x="1395661" y="2875548"/>
            <a:ext cx="204537" cy="3128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620238" y="2779300"/>
            <a:ext cx="786077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Цель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5270" y="2334131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1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5480" y="3424996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1607" y="4539923"/>
            <a:ext cx="906393" cy="46923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Задача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23" name="Прямая со стрелкой 22"/>
          <p:cNvCxnSpPr>
            <a:stCxn id="10" idx="3"/>
            <a:endCxn id="14" idx="1"/>
          </p:cNvCxnSpPr>
          <p:nvPr/>
        </p:nvCxnSpPr>
        <p:spPr>
          <a:xfrm flipV="1">
            <a:off x="2406315" y="2568747"/>
            <a:ext cx="368955" cy="4451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3"/>
            <a:endCxn id="19" idx="1"/>
          </p:cNvCxnSpPr>
          <p:nvPr/>
        </p:nvCxnSpPr>
        <p:spPr>
          <a:xfrm>
            <a:off x="2406315" y="3013916"/>
            <a:ext cx="449165" cy="6456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0" idx="3"/>
            <a:endCxn id="20" idx="0"/>
          </p:cNvCxnSpPr>
          <p:nvPr/>
        </p:nvCxnSpPr>
        <p:spPr>
          <a:xfrm>
            <a:off x="2406315" y="3013916"/>
            <a:ext cx="188489" cy="152600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8915396" y="4078757"/>
            <a:ext cx="1203157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процесса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935449" y="5554648"/>
            <a:ext cx="1183105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результата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71284" y="2422358"/>
            <a:ext cx="1187115" cy="561478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Контроль условий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33146" y="2009276"/>
            <a:ext cx="2213815" cy="1612229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Рабочие программы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КТП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Кабинеты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Оборудование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Кадры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Режимные моменты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063915" y="3717756"/>
            <a:ext cx="2719138" cy="144379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Состояние преподавания 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предмета, курса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дополнительных занятий, 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внеурочной деятельности,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консультаций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051882" y="5281863"/>
            <a:ext cx="2755232" cy="1106906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КДР, МКР, АКР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ВПР, НИКО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комплексные работы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репетиционные экзамены</a:t>
            </a:r>
          </a:p>
        </p:txBody>
      </p:sp>
      <p:cxnSp>
        <p:nvCxnSpPr>
          <p:cNvPr id="38" name="Прямая со стрелкой 37"/>
          <p:cNvCxnSpPr>
            <a:stCxn id="6" idx="1"/>
            <a:endCxn id="26" idx="3"/>
          </p:cNvCxnSpPr>
          <p:nvPr/>
        </p:nvCxnSpPr>
        <p:spPr>
          <a:xfrm rot="10800000">
            <a:off x="10058399" y="2703098"/>
            <a:ext cx="657742" cy="21656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6" idx="1"/>
          </p:cNvCxnSpPr>
          <p:nvPr/>
        </p:nvCxnSpPr>
        <p:spPr>
          <a:xfrm rot="10800000" flipV="1">
            <a:off x="10106529" y="2919663"/>
            <a:ext cx="609613" cy="117107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6" idx="1"/>
          </p:cNvCxnSpPr>
          <p:nvPr/>
        </p:nvCxnSpPr>
        <p:spPr>
          <a:xfrm rot="10800000" flipV="1">
            <a:off x="10094497" y="2919664"/>
            <a:ext cx="621645" cy="26629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трелка влево 44"/>
          <p:cNvSpPr/>
          <p:nvPr/>
        </p:nvSpPr>
        <p:spPr>
          <a:xfrm>
            <a:off x="8650705" y="2586789"/>
            <a:ext cx="240632" cy="276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лево 45"/>
          <p:cNvSpPr/>
          <p:nvPr/>
        </p:nvSpPr>
        <p:spPr>
          <a:xfrm>
            <a:off x="8650705" y="4114800"/>
            <a:ext cx="240632" cy="276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лево 46"/>
          <p:cNvSpPr/>
          <p:nvPr/>
        </p:nvSpPr>
        <p:spPr>
          <a:xfrm>
            <a:off x="8698831" y="5642811"/>
            <a:ext cx="240632" cy="27672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252523" y="4531899"/>
            <a:ext cx="1728551" cy="882312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3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22280" y="3445046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4364" y="2358193"/>
            <a:ext cx="1728551" cy="581521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1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Мероприятие 2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3705726" y="2466475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3052011" y="4652210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3793958" y="3685673"/>
            <a:ext cx="252663" cy="2165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 стрелкой 36"/>
          <p:cNvCxnSpPr>
            <a:stCxn id="30" idx="3"/>
          </p:cNvCxnSpPr>
          <p:nvPr/>
        </p:nvCxnSpPr>
        <p:spPr>
          <a:xfrm>
            <a:off x="5682915" y="2648954"/>
            <a:ext cx="850232" cy="100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0" idx="3"/>
          </p:cNvCxnSpPr>
          <p:nvPr/>
        </p:nvCxnSpPr>
        <p:spPr>
          <a:xfrm>
            <a:off x="5682915" y="2648954"/>
            <a:ext cx="669759" cy="1092867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6200000" flipH="1">
            <a:off x="4570997" y="3813007"/>
            <a:ext cx="2564731" cy="39704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618747" y="3836069"/>
            <a:ext cx="469232" cy="14036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5618747" y="3031958"/>
            <a:ext cx="878306" cy="840206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6200000" flipH="1">
            <a:off x="4697329" y="4781550"/>
            <a:ext cx="2336130" cy="42110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981073" y="4894849"/>
            <a:ext cx="1094874" cy="1403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4957011" y="3429001"/>
            <a:ext cx="1588168" cy="14197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stCxn id="28" idx="3"/>
          </p:cNvCxnSpPr>
          <p:nvPr/>
        </p:nvCxnSpPr>
        <p:spPr>
          <a:xfrm>
            <a:off x="4981074" y="4973055"/>
            <a:ext cx="1118937" cy="54944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69"/>
            <a:ext cx="12043611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Narrow" pitchFamily="34" charset="0"/>
              </a:rPr>
              <a:t>Отражение в ВШК </a:t>
            </a:r>
            <a:r>
              <a:rPr lang="ru-RU" sz="2800" b="1" dirty="0" smtClean="0"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 перехода школы в эффективный режим функционирования 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31370" y="1263307"/>
            <a:ext cx="32004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ПРОБЛЕМЫ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459" y="2322095"/>
            <a:ext cx="1335505" cy="127534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Программа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6141" y="2281990"/>
            <a:ext cx="1335505" cy="127534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503950" y="1708484"/>
            <a:ext cx="3537283" cy="5654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918158" y="1708484"/>
            <a:ext cx="3826042" cy="51735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73102" y="4098759"/>
            <a:ext cx="2085488" cy="1820778"/>
          </a:xfrm>
          <a:prstGeom prst="rect">
            <a:avLst/>
          </a:prstGeom>
          <a:solidFill>
            <a:srgbClr val="66FF66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программы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87388" y="4138853"/>
            <a:ext cx="1552075" cy="938464"/>
          </a:xfrm>
          <a:prstGeom prst="rect">
            <a:avLst/>
          </a:prstGeom>
          <a:solidFill>
            <a:srgbClr val="66FF66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Результат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ВШК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13" name="Прямая со стрелкой 12"/>
          <p:cNvCxnSpPr>
            <a:endCxn id="9" idx="0"/>
          </p:cNvCxnSpPr>
          <p:nvPr/>
        </p:nvCxnSpPr>
        <p:spPr>
          <a:xfrm>
            <a:off x="1491916" y="3200400"/>
            <a:ext cx="3023930" cy="89835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2" idx="0"/>
          </p:cNvCxnSpPr>
          <p:nvPr/>
        </p:nvCxnSpPr>
        <p:spPr>
          <a:xfrm rot="10800000" flipV="1">
            <a:off x="8163427" y="2971789"/>
            <a:ext cx="2520619" cy="11670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</TotalTime>
  <Words>1565</Words>
  <Application>Microsoft Office PowerPoint</Application>
  <PresentationFormat>Произвольный</PresentationFormat>
  <Paragraphs>500</Paragraphs>
  <Slides>31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Acrobat Document</vt:lpstr>
      <vt:lpstr>ПОДГОТОВКА К ГИА</vt:lpstr>
      <vt:lpstr>Слайд 2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 </vt:lpstr>
      <vt:lpstr>Отражение в ВШК Программы перехода школы в эффективный режим функционирования</vt:lpstr>
      <vt:lpstr>Слайд 12</vt:lpstr>
      <vt:lpstr>Слайд 13</vt:lpstr>
      <vt:lpstr> Формирование и функционирование кластера </vt:lpstr>
      <vt:lpstr> Формирование и функционирование кластера </vt:lpstr>
      <vt:lpstr>Показатели кластеризации</vt:lpstr>
      <vt:lpstr>Определение школ с проблемами в обучении  на основе кластерного анализа </vt:lpstr>
      <vt:lpstr>Определение школ-лидеров  на основе кластерного анализа </vt:lpstr>
      <vt:lpstr>Определение школ с проблемами  в обучении  на основе кластерного анализа  </vt:lpstr>
      <vt:lpstr>Определение школ с проблемами  в обучении  на основе кластерного анализа  </vt:lpstr>
      <vt:lpstr>3 этап: установление функциональных связей</vt:lpstr>
      <vt:lpstr>4 этап: реализация кластерного подхода</vt:lpstr>
      <vt:lpstr>Темы совещаний</vt:lpstr>
      <vt:lpstr>СОВРЕМЕННЫЕ ПЕДАГОГИЧЕСКИЕ ТЕХНОЛОГИИ В ДЕЯТЕЛЬНОСТИ КОЛЛЕКТИВА ОБРАЗОВАТЕЛЬНОЙ ОРГАНИЗАЦИИ КАК РЕСУРС ИННОВАЦИОННОГО РАЗВИТИЯ</vt:lpstr>
      <vt:lpstr>Домашнее задание</vt:lpstr>
      <vt:lpstr>Критерии</vt:lpstr>
      <vt:lpstr>Проектируемые результаты:</vt:lpstr>
      <vt:lpstr>Слайд 28</vt:lpstr>
      <vt:lpstr>Слайд 29</vt:lpstr>
      <vt:lpstr>Слайд 30</vt:lpstr>
      <vt:lpstr>Создание консультационных пунктов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 реализации модели</dc:title>
  <dc:creator>Патрикова Т.С.</dc:creator>
  <cp:lastModifiedBy>1</cp:lastModifiedBy>
  <cp:revision>103</cp:revision>
  <cp:lastPrinted>2015-11-25T08:32:21Z</cp:lastPrinted>
  <dcterms:created xsi:type="dcterms:W3CDTF">2015-11-25T06:45:57Z</dcterms:created>
  <dcterms:modified xsi:type="dcterms:W3CDTF">2017-11-23T21:27:20Z</dcterms:modified>
</cp:coreProperties>
</file>