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071678"/>
            <a:ext cx="7772400" cy="27348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Методический семинар</a:t>
            </a:r>
            <a:r>
              <a:rPr lang="ru-RU" b="1" dirty="0" smtClean="0">
                <a:solidFill>
                  <a:srgbClr val="00B050"/>
                </a:solidFill>
              </a:rPr>
              <a:t>: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4000" dirty="0" smtClean="0"/>
              <a:t>«</a:t>
            </a:r>
            <a:r>
              <a:rPr lang="ru-RU" sz="4000" dirty="0" smtClean="0"/>
              <a:t>Профессиональная компетентность учителя – главный ресурс качества образовательного процесса»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4941168"/>
            <a:ext cx="38884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 Narrow" pitchFamily="34" charset="0"/>
              </a:rPr>
              <a:t>Заместитель </a:t>
            </a:r>
            <a:r>
              <a:rPr lang="ru-RU" sz="2000" b="1" dirty="0" smtClean="0">
                <a:latin typeface="Arial Narrow" pitchFamily="34" charset="0"/>
              </a:rPr>
              <a:t>директора по </a:t>
            </a:r>
            <a:r>
              <a:rPr lang="ru-RU" sz="2000" b="1" dirty="0" smtClean="0">
                <a:latin typeface="Arial Narrow" pitchFamily="34" charset="0"/>
              </a:rPr>
              <a:t>УР </a:t>
            </a:r>
          </a:p>
          <a:p>
            <a:r>
              <a:rPr lang="ru-RU" sz="2000" b="1" dirty="0" smtClean="0">
                <a:solidFill>
                  <a:prstClr val="black"/>
                </a:solidFill>
                <a:latin typeface="Arial Narrow" pitchFamily="34" charset="0"/>
              </a:rPr>
              <a:t>МБОУ </a:t>
            </a:r>
            <a:r>
              <a:rPr lang="ru-RU" sz="2000" b="1" dirty="0" smtClean="0">
                <a:solidFill>
                  <a:prstClr val="black"/>
                </a:solidFill>
                <a:latin typeface="Arial Narrow" pitchFamily="34" charset="0"/>
              </a:rPr>
              <a:t>СОШ </a:t>
            </a:r>
            <a:r>
              <a:rPr lang="ru-RU" sz="2000" b="1" dirty="0" smtClean="0">
                <a:solidFill>
                  <a:prstClr val="black"/>
                </a:solidFill>
                <a:latin typeface="Arial Narrow" pitchFamily="34" charset="0"/>
              </a:rPr>
              <a:t>№ 5</a:t>
            </a:r>
          </a:p>
          <a:p>
            <a:r>
              <a:rPr lang="ru-RU" sz="2000" b="1" dirty="0" err="1" smtClean="0">
                <a:latin typeface="Arial Narrow" pitchFamily="34" charset="0"/>
              </a:rPr>
              <a:t>Максюкова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smtClean="0">
                <a:latin typeface="Arial Narrow" pitchFamily="34" charset="0"/>
              </a:rPr>
              <a:t>О.Б.,</a:t>
            </a:r>
          </a:p>
          <a:p>
            <a:r>
              <a:rPr lang="ru-RU" sz="2000" b="1" dirty="0" smtClean="0">
                <a:latin typeface="Arial Narrow" pitchFamily="34" charset="0"/>
              </a:rPr>
              <a:t>член рабочей </a:t>
            </a:r>
            <a:r>
              <a:rPr lang="ru-RU" sz="2000" b="1" dirty="0" smtClean="0">
                <a:latin typeface="Arial Narrow" pitchFamily="34" charset="0"/>
              </a:rPr>
              <a:t>группы </a:t>
            </a:r>
            <a:r>
              <a:rPr lang="ru-RU" sz="2000" b="1" dirty="0" smtClean="0">
                <a:latin typeface="Arial Narrow" pitchFamily="34" charset="0"/>
              </a:rPr>
              <a:t> </a:t>
            </a:r>
            <a:r>
              <a:rPr lang="ru-RU" sz="2000" b="1" dirty="0" smtClean="0">
                <a:latin typeface="Arial Narrow" pitchFamily="34" charset="0"/>
              </a:rPr>
              <a:t>проекта  2.2</a:t>
            </a:r>
            <a:endParaRPr lang="ru-RU" sz="2000" b="1" dirty="0" smtClean="0">
              <a:latin typeface="Arial Narrow" pitchFamily="34" charset="0"/>
            </a:endParaRPr>
          </a:p>
          <a:p>
            <a:endParaRPr lang="ru-RU" sz="2000" b="1" dirty="0">
              <a:latin typeface="Arial Narrow" pitchFamily="34" charset="0"/>
            </a:endParaRP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205422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242"/>
                </a:solidFill>
              </a:rPr>
              <a:t>План семинара</a:t>
            </a:r>
            <a:endParaRPr lang="ru-RU" b="1" dirty="0">
              <a:solidFill>
                <a:srgbClr val="00924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96752"/>
            <a:ext cx="8075240" cy="492941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1. Организационно-мобилизационный этап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1.1.  «Погружение»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1.2.  Цель и задачи семинара</a:t>
            </a:r>
          </a:p>
          <a:p>
            <a:pPr>
              <a:buNone/>
            </a:pPr>
            <a:endParaRPr lang="ru-RU" sz="2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2. Актуализация теоретических знаний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2.1.  Ключевые профессионально-педагогические компетенции</a:t>
            </a:r>
          </a:p>
          <a:p>
            <a:pPr>
              <a:buNone/>
            </a:pPr>
            <a:endParaRPr lang="ru-RU" sz="2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3. Информационный этап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3.1.  Сущность профессиональной управленческой компетентности  педагога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3.2.  Содержание профессионально-педагогических компетенций</a:t>
            </a:r>
          </a:p>
          <a:p>
            <a:pPr>
              <a:buNone/>
            </a:pPr>
            <a:endParaRPr lang="ru-RU" sz="2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4. Практическая часть</a:t>
            </a:r>
          </a:p>
          <a:p>
            <a:pPr>
              <a:buNone/>
            </a:pPr>
            <a:r>
              <a:rPr lang="ru-RU" sz="2000" dirty="0" smtClean="0">
                <a:latin typeface="Arial Narrow" pitchFamily="34" charset="0"/>
              </a:rPr>
              <a:t>4.1.Самооценка профессионально-педагогических компетенций</a:t>
            </a:r>
          </a:p>
          <a:p>
            <a:pPr>
              <a:buNone/>
            </a:pPr>
            <a:endParaRPr lang="ru-RU" sz="2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ru-RU" sz="2000" b="1" dirty="0" smtClean="0">
                <a:latin typeface="Arial Narrow" pitchFamily="34" charset="0"/>
              </a:rPr>
              <a:t>5. Подведение итогов. </a:t>
            </a:r>
            <a:r>
              <a:rPr lang="ru-RU" sz="2000" b="1" dirty="0" smtClean="0">
                <a:latin typeface="Arial Narrow" pitchFamily="34" charset="0"/>
              </a:rPr>
              <a:t>Рекомендации.</a:t>
            </a:r>
            <a:endParaRPr lang="ru-RU" sz="2000" b="1" dirty="0" smtClean="0">
              <a:latin typeface="Arial Narrow" pitchFamily="34" charset="0"/>
            </a:endParaRPr>
          </a:p>
          <a:p>
            <a:pPr>
              <a:buNone/>
            </a:pPr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242"/>
                </a:solidFill>
              </a:rPr>
              <a:t>Погружение</a:t>
            </a:r>
            <a:endParaRPr lang="ru-RU" b="1" dirty="0">
              <a:solidFill>
                <a:srgbClr val="00924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Качество образования - это  не только соответствие знаний обучающихся государственным стандартам, но и успешное функционирование самого учебного заведения, а также деятельность каждого педагога и администратора в направлении обеспечения качества образовательных услуг.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242"/>
                </a:solidFill>
              </a:rPr>
              <a:t>Информационный этап</a:t>
            </a:r>
            <a:endParaRPr lang="ru-RU" b="1" dirty="0">
              <a:solidFill>
                <a:srgbClr val="00924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/>
              <a:t>Главный  принцип управления образовательным процессом:</a:t>
            </a:r>
          </a:p>
          <a:p>
            <a:pPr>
              <a:buNone/>
            </a:pPr>
            <a:r>
              <a:rPr lang="ru-RU" dirty="0" smtClean="0"/>
              <a:t>    целью управленческой деятельности на каждом уровне управления является создание условий теми, кто управляет, для успешной деятельности тех, кем управляют.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9242"/>
                </a:solidFill>
              </a:rPr>
              <a:t>Практическая часть</a:t>
            </a:r>
            <a:endParaRPr lang="ru-RU" b="1" dirty="0">
              <a:solidFill>
                <a:srgbClr val="00924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17" y="1285860"/>
          <a:ext cx="8644000" cy="48350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8947"/>
                <a:gridCol w="1384526"/>
                <a:gridCol w="1482877"/>
                <a:gridCol w="660263"/>
                <a:gridCol w="565007"/>
                <a:gridCol w="578001"/>
                <a:gridCol w="714379"/>
              </a:tblGrid>
              <a:tr h="867754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kern="1200" dirty="0" smtClean="0">
                          <a:latin typeface="Arial Narrow" pitchFamily="34" charset="0"/>
                        </a:rPr>
                        <a:t>Информационная карта мониторинга профессиональных компетенций и организационных ресурсов учителя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511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kern="1200" dirty="0" smtClean="0">
                          <a:latin typeface="Arial Narrow" pitchFamily="34" charset="0"/>
                        </a:rPr>
                        <a:t>Характеристики, определяющие успешность учителя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Апрель 2016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Апрель 2017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Апрель 2018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378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Самооценка 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Экспертная оценка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502747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</a:rPr>
                        <a:t>Предметно-методологическая компетентность: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- знания </a:t>
                      </a:r>
                      <a:r>
                        <a:rPr lang="ru-RU" sz="2000" dirty="0">
                          <a:latin typeface="Arial Narrow" pitchFamily="34" charset="0"/>
                        </a:rPr>
                        <a:t>в области преподаваемого 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предмета;</a:t>
                      </a:r>
                      <a:endParaRPr lang="ru-RU" sz="2000" dirty="0">
                        <a:latin typeface="Arial Narrow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- ориентация </a:t>
                      </a:r>
                      <a:r>
                        <a:rPr lang="ru-RU" sz="2000" dirty="0">
                          <a:latin typeface="Arial Narrow" pitchFamily="34" charset="0"/>
                        </a:rPr>
                        <a:t>в современных исследованиях по 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предмету;</a:t>
                      </a:r>
                      <a:endParaRPr lang="ru-RU" sz="2000" dirty="0">
                        <a:latin typeface="Arial Narrow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- владение </a:t>
                      </a:r>
                      <a:r>
                        <a:rPr lang="ru-RU" sz="2000" dirty="0">
                          <a:latin typeface="Arial Narrow" pitchFamily="34" charset="0"/>
                        </a:rPr>
                        <a:t>методиками преподавания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4930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242"/>
                </a:solidFill>
              </a:rPr>
              <a:t>Эффект семинара</a:t>
            </a:r>
            <a:endParaRPr lang="ru-RU" b="1" dirty="0">
              <a:solidFill>
                <a:srgbClr val="00924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•	повышение уровня теоретических знаний  и управленческой компетенции учителей;</a:t>
            </a:r>
          </a:p>
          <a:p>
            <a:pPr>
              <a:buNone/>
            </a:pPr>
            <a:r>
              <a:rPr lang="ru-RU" dirty="0" smtClean="0"/>
              <a:t>•	овладение практическими умениями, необходимыми  при осуществлении анализа образовательного процесса;</a:t>
            </a:r>
          </a:p>
          <a:p>
            <a:pPr>
              <a:buNone/>
            </a:pPr>
            <a:r>
              <a:rPr lang="ru-RU" dirty="0" smtClean="0"/>
              <a:t>•	карта профессионального саморазвития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195</Words>
  <Application>Microsoft Office PowerPoint</Application>
  <PresentationFormat>Экран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Методический семинар: «Профессиональная компетентность учителя – главный ресурс качества образовательного процесса» </vt:lpstr>
      <vt:lpstr>План семинара</vt:lpstr>
      <vt:lpstr>Погружение</vt:lpstr>
      <vt:lpstr>Информационный этап</vt:lpstr>
      <vt:lpstr>Практическая часть</vt:lpstr>
      <vt:lpstr>Эффект семинара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Методический семинар:</dc:title>
  <dc:creator>PC</dc:creator>
  <cp:lastModifiedBy>1</cp:lastModifiedBy>
  <cp:revision>9</cp:revision>
  <dcterms:created xsi:type="dcterms:W3CDTF">2017-05-18T04:48:25Z</dcterms:created>
  <dcterms:modified xsi:type="dcterms:W3CDTF">2017-05-19T07:00:01Z</dcterms:modified>
</cp:coreProperties>
</file>