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4" r:id="rId8"/>
    <p:sldId id="263" r:id="rId9"/>
    <p:sldId id="261" r:id="rId10"/>
    <p:sldId id="262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7" r:id="rId20"/>
    <p:sldId id="278" r:id="rId21"/>
    <p:sldId id="274" r:id="rId22"/>
    <p:sldId id="275" r:id="rId23"/>
    <p:sldId id="276" r:id="rId24"/>
    <p:sldId id="279" r:id="rId2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4923-720C-4872-8364-13FFCF9969CB}" type="datetimeFigureOut">
              <a:rPr lang="ru-RU" smtClean="0"/>
              <a:pPr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A728F-9215-4AB2-9527-84943038C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86046"/>
            <a:ext cx="7772400" cy="195740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Предварительные итоги государственной итоговой аттестации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5143512"/>
            <a:ext cx="2700334" cy="1209668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Совещание директоров</a:t>
            </a:r>
          </a:p>
          <a:p>
            <a:r>
              <a:rPr lang="ru-RU" dirty="0">
                <a:solidFill>
                  <a:schemeClr val="tx1"/>
                </a:solidFill>
              </a:rPr>
              <a:t>12.07.201</a:t>
            </a:r>
            <a:r>
              <a:rPr lang="en-US" dirty="0">
                <a:solidFill>
                  <a:schemeClr val="tx1"/>
                </a:solidFill>
              </a:rPr>
              <a:t>9</a:t>
            </a:r>
            <a:r>
              <a:rPr lang="ru-RU" dirty="0">
                <a:solidFill>
                  <a:schemeClr val="tx1"/>
                </a:solidFill>
              </a:rPr>
              <a:t> года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информатика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70,00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83,00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69,13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55,80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+ 13,33</a:t>
                      </a: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60,4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58,6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5359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1, 2, 5, 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71000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8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83б. </a:t>
            </a:r>
            <a:r>
              <a:rPr lang="ru-RU" sz="2000" dirty="0" err="1">
                <a:latin typeface="Arial Narrow" pitchFamily="34" charset="0"/>
              </a:rPr>
              <a:t>Чабанец</a:t>
            </a:r>
            <a:r>
              <a:rPr lang="ru-RU" sz="2000" dirty="0">
                <a:latin typeface="Arial Narrow" pitchFamily="34" charset="0"/>
              </a:rPr>
              <a:t> А. СОШ №5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Максюкова</a:t>
            </a:r>
            <a:r>
              <a:rPr lang="ru-RU" sz="2000" dirty="0">
                <a:latin typeface="Arial Narrow" pitchFamily="34" charset="0"/>
              </a:rPr>
              <a:t> О.Б.), </a:t>
            </a:r>
          </a:p>
          <a:p>
            <a:r>
              <a:rPr lang="ru-RU" sz="2000" dirty="0">
                <a:latin typeface="Arial Narrow" pitchFamily="34" charset="0"/>
              </a:rPr>
              <a:t>81 б. Лавринов А.(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Воронина С.В.) СОШ №11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история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- 16,5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75,4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+7,1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+19,2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-4,5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58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34,7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+11,2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43,7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57,4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</a:t>
                      </a: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56,2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55,2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6488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3, 8, 9, 10, 11, 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51 выпускник. Порог не преодолели </a:t>
            </a:r>
            <a:r>
              <a:rPr lang="ru-RU" sz="2400" dirty="0">
                <a:latin typeface="Arial Narrow" pitchFamily="34" charset="0"/>
              </a:rPr>
              <a:t>–6 </a:t>
            </a:r>
            <a:r>
              <a:rPr lang="ru-RU" sz="2400" dirty="0" err="1">
                <a:latin typeface="Arial Narrow" pitchFamily="34" charset="0"/>
              </a:rPr>
              <a:t>чел.</a:t>
            </a:r>
            <a:r>
              <a:rPr lang="ru-RU" sz="2000" dirty="0" err="1">
                <a:latin typeface="Arial Narrow" pitchFamily="34" charset="0"/>
              </a:rPr>
              <a:t>СОШ</a:t>
            </a:r>
            <a:r>
              <a:rPr lang="ru-RU" sz="2000" dirty="0">
                <a:latin typeface="Arial Narrow" pitchFamily="34" charset="0"/>
              </a:rPr>
              <a:t> №1(1),6(1),7(2),14 (1),ВСОШ(1)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98б. </a:t>
            </a:r>
            <a:r>
              <a:rPr lang="ru-RU" sz="2000" dirty="0" err="1">
                <a:latin typeface="Arial Narrow" pitchFamily="34" charset="0"/>
              </a:rPr>
              <a:t>Гострая</a:t>
            </a:r>
            <a:r>
              <a:rPr lang="ru-RU" sz="2000" dirty="0">
                <a:latin typeface="Arial Narrow" pitchFamily="34" charset="0"/>
              </a:rPr>
              <a:t> И. СОШ №2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Филобок</a:t>
            </a:r>
            <a:r>
              <a:rPr lang="ru-RU" sz="2000" dirty="0">
                <a:latin typeface="Arial Narrow" pitchFamily="34" charset="0"/>
              </a:rPr>
              <a:t> Е.И.), </a:t>
            </a:r>
          </a:p>
          <a:p>
            <a:r>
              <a:rPr lang="ru-RU" sz="2000" dirty="0">
                <a:latin typeface="Arial Narrow" pitchFamily="34" charset="0"/>
              </a:rPr>
              <a:t>Степаненко М.СОШ №11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Дмитренко</a:t>
            </a:r>
            <a:r>
              <a:rPr lang="ru-RU" sz="2000" dirty="0">
                <a:latin typeface="Arial Narrow" pitchFamily="34" charset="0"/>
              </a:rPr>
              <a:t> И.Н.)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география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50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- 8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58,1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52,8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+ 5,3</a:t>
                      </a: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61,5 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62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4809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9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</a:p>
          <a:p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74 б. Левина М. СОШ №4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Левина Л.В.)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обществознание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48,2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47,9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+0,3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53,8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67,6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67,1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+0,5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65,3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- 0,3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56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57,5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-9,5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-1,5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+9,5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-1,6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-11,5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47,3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+11,2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- 2,3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56,5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+0,5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57,3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57,1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6065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4, 5, 8, 11, 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136 выпускников. Порог не преодолели </a:t>
            </a:r>
            <a:r>
              <a:rPr lang="ru-RU" sz="2400" dirty="0">
                <a:latin typeface="Arial Narrow" pitchFamily="34" charset="0"/>
              </a:rPr>
              <a:t>–19 </a:t>
            </a:r>
            <a:r>
              <a:rPr lang="ru-RU" sz="2400" dirty="0" err="1">
                <a:latin typeface="Arial Narrow" pitchFamily="34" charset="0"/>
              </a:rPr>
              <a:t>чел.</a:t>
            </a:r>
            <a:r>
              <a:rPr lang="ru-RU" sz="2000" dirty="0" err="1">
                <a:latin typeface="Arial Narrow" pitchFamily="34" charset="0"/>
              </a:rPr>
              <a:t>СОШ</a:t>
            </a:r>
            <a:r>
              <a:rPr lang="ru-RU" sz="2000" dirty="0">
                <a:latin typeface="Arial Narrow" pitchFamily="34" charset="0"/>
              </a:rPr>
              <a:t> №1,2,3,6,7,11,12,13,14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100б. </a:t>
            </a:r>
            <a:r>
              <a:rPr lang="ru-RU" sz="2000" dirty="0" err="1">
                <a:latin typeface="Arial Narrow" pitchFamily="34" charset="0"/>
              </a:rPr>
              <a:t>Гострая</a:t>
            </a:r>
            <a:r>
              <a:rPr lang="ru-RU" sz="2000" dirty="0">
                <a:latin typeface="Arial Narrow" pitchFamily="34" charset="0"/>
              </a:rPr>
              <a:t> И. СОШ №2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Фоменко Е.В.), </a:t>
            </a:r>
          </a:p>
          <a:p>
            <a:r>
              <a:rPr lang="ru-RU" sz="2000" dirty="0" err="1">
                <a:latin typeface="Arial Narrow" pitchFamily="34" charset="0"/>
              </a:rPr>
              <a:t>Зякун</a:t>
            </a:r>
            <a:r>
              <a:rPr lang="ru-RU" sz="2000" dirty="0">
                <a:latin typeface="Arial Narrow" pitchFamily="34" charset="0"/>
              </a:rPr>
              <a:t> М. СОШ №9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Кравченко Т.В.)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биология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- 7,5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+18,3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63,6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+ 2,4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- 3,1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+ 3,6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+ 10,6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-17,2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50,7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+15,3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+23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- 6,2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+22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53,84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+0,74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59,62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58,2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5373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3, 4, 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785794"/>
            <a:ext cx="9358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73 выпускника. Порог не преодолели </a:t>
            </a:r>
            <a:r>
              <a:rPr lang="ru-RU" sz="2400" dirty="0">
                <a:latin typeface="Arial Narrow" pitchFamily="34" charset="0"/>
              </a:rPr>
              <a:t>–8 </a:t>
            </a:r>
            <a:r>
              <a:rPr lang="ru-RU" sz="2400" dirty="0" err="1">
                <a:latin typeface="Arial Narrow" pitchFamily="34" charset="0"/>
              </a:rPr>
              <a:t>чел.</a:t>
            </a:r>
            <a:r>
              <a:rPr lang="ru-RU" sz="2000" dirty="0" err="1">
                <a:latin typeface="Arial Narrow" pitchFamily="34" charset="0"/>
              </a:rPr>
              <a:t>СОШ</a:t>
            </a:r>
            <a:r>
              <a:rPr lang="ru-RU" sz="2000" dirty="0">
                <a:latin typeface="Arial Narrow" pitchFamily="34" charset="0"/>
              </a:rPr>
              <a:t> №1(3), 6(2),7(1),12(1),13(1)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94б. Гончарова А. СОШ №3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Курилова Е.Г.), </a:t>
            </a:r>
          </a:p>
          <a:p>
            <a:r>
              <a:rPr lang="ru-RU" sz="2000" dirty="0">
                <a:latin typeface="Arial Narrow" pitchFamily="34" charset="0"/>
              </a:rPr>
              <a:t>90б. Андреева Ю.СОШ №2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Потурнак Е.Ю.)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Основной государственный экзамен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русский язык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882478"/>
          <a:ext cx="8644000" cy="447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+ 2,33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+ 5,4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31,03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29,1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+1,93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30,6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+ 2,43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+3,1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25,53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- 2,23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+1,19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25,53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+ 1,47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30,47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27,08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+3,39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20,31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</a:t>
                      </a:r>
                      <a:r>
                        <a:rPr lang="ru-RU" sz="2000" baseline="0" dirty="0">
                          <a:latin typeface="Arial Narrow" pitchFamily="34" charset="0"/>
                        </a:rPr>
                        <a:t> 1,69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28,98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- 0,28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- 2,5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+ 1,63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25,69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+ 0,11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25,49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+0,81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22,11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+ 6,89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28,85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- 0,75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23,22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+ 4,78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- 4,5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29,37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27,2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+0,74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28,8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28,5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6488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1, 2, 3, 5, 11, 12, 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785794"/>
            <a:ext cx="87154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554 выпускника. Порог не преодолели </a:t>
            </a:r>
            <a:r>
              <a:rPr lang="ru-RU" sz="2400" dirty="0">
                <a:latin typeface="Arial Narrow" pitchFamily="34" charset="0"/>
              </a:rPr>
              <a:t>–15 </a:t>
            </a:r>
            <a:r>
              <a:rPr lang="ru-RU" sz="2400" dirty="0" err="1">
                <a:latin typeface="Arial Narrow" pitchFamily="34" charset="0"/>
              </a:rPr>
              <a:t>чел.</a:t>
            </a:r>
            <a:r>
              <a:rPr lang="ru-RU" sz="2000" dirty="0" err="1">
                <a:latin typeface="Arial Narrow" pitchFamily="34" charset="0"/>
              </a:rPr>
              <a:t>СОШ</a:t>
            </a:r>
            <a:r>
              <a:rPr lang="ru-RU" sz="2000" dirty="0">
                <a:latin typeface="Arial Narrow" pitchFamily="34" charset="0"/>
              </a:rPr>
              <a:t> №4,5,6,8,10,12,13,15. </a:t>
            </a:r>
          </a:p>
          <a:p>
            <a:r>
              <a:rPr lang="ru-RU" sz="2000" dirty="0">
                <a:latin typeface="Arial Narrow" pitchFamily="34" charset="0"/>
              </a:rPr>
              <a:t>После пересдачи сдали </a:t>
            </a:r>
            <a:r>
              <a:rPr lang="ru-RU" sz="2000" b="1" dirty="0">
                <a:latin typeface="Arial Narrow" pitchFamily="34" charset="0"/>
              </a:rPr>
              <a:t>ВСЕ.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</a:t>
            </a:r>
            <a:r>
              <a:rPr lang="ru-RU" sz="2000" dirty="0">
                <a:latin typeface="Arial Narrow" pitchFamily="34" charset="0"/>
              </a:rPr>
              <a:t>37-39 б. – 58 чел.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литература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785926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23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14,4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-8,6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223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16,3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- 2,42</a:t>
                      </a: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15,2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14,85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4668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1, 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785794"/>
            <a:ext cx="8715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13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</a:t>
            </a:r>
            <a:r>
              <a:rPr lang="ru-RU" sz="2000" dirty="0">
                <a:latin typeface="Arial Narrow" pitchFamily="34" charset="0"/>
              </a:rPr>
              <a:t>22 б. </a:t>
            </a:r>
            <a:r>
              <a:rPr lang="ru-RU" sz="2000" dirty="0" err="1">
                <a:latin typeface="Arial Narrow" pitchFamily="34" charset="0"/>
              </a:rPr>
              <a:t>Шулико</a:t>
            </a:r>
            <a:r>
              <a:rPr lang="ru-RU" sz="2000" dirty="0">
                <a:latin typeface="Arial Narrow" pitchFamily="34" charset="0"/>
              </a:rPr>
              <a:t> В. СОШ №2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Подсекина И.И.)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английский язык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785926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56,5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23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78,8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54,3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+24,5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</a:t>
                      </a:r>
                    </a:p>
                  </a:txBody>
                  <a:tcPr marL="6223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-5</a:t>
                      </a: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56,1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53,3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507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1, 2, 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785794"/>
            <a:ext cx="8715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9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</a:t>
            </a:r>
            <a:r>
              <a:rPr lang="ru-RU" sz="2000" dirty="0">
                <a:latin typeface="Arial Narrow" pitchFamily="34" charset="0"/>
              </a:rPr>
              <a:t>62 б. Алексеев А. СОШ №2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Панченко Л.В.)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физика 2017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20,13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- 4,87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18,50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 - 2,5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28,39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24,71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+3,68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35,00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15,90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16,17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16,43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</a:t>
                      </a:r>
                      <a:r>
                        <a:rPr lang="ru-RU" sz="2000" baseline="0" dirty="0">
                          <a:latin typeface="Arial Narrow" pitchFamily="34" charset="0"/>
                        </a:rPr>
                        <a:t> 0,26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15,75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 - 7,25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13,63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</a:t>
                      </a:r>
                      <a:r>
                        <a:rPr lang="ru-RU" sz="2000" baseline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 0,87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21,02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19,25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1,77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23,4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20,6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4809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59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Единый государственный экзамен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информатика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16,67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18,57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- 1,9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16,80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16,57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+ 0,23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14,80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7,17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+ 7,63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15,40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7,79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+ 7,61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14,16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- 0,84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+ 0,25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+ 3,67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12,29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+ 0,71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15,49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11,57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3,92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13,5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13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677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1, 2, 3, 5, 6, 10, 11, 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55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география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19,9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+4,1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25,1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17,8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+7,3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23,7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+1,9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18,7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16,8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+1,9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19,3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-8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13,2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-4,8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+1,5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20,3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-1,8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18,8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24,3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-5,5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20,5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-7,5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16,2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+5,6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+4,3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18,8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+2,3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21,4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19,4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57958"/>
            <a:ext cx="5500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4, 11, 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239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обществознание 2017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+7,5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21,7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27,7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25,6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21,6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33,3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+10,8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21,5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24,9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26,5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25,6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16,3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+6,3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+10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25,3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21,6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+3,7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26,9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23,7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6629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1, 2, 5, 11, 12, 16, 21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405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история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+16,3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22,8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18,9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- 0,8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23,3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+9,6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19,5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+7,7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16,8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+6,9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23,6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20,5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4879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30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ОГЭ биология 201</a:t>
            </a:r>
            <a:r>
              <a:rPr lang="en-US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500174"/>
          <a:ext cx="8644000" cy="45249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21,5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25,9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+ 3,9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29,9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28,7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- 4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28,4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17,5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20,3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- 2,8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15,8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+ 7,2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27,7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25,9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20,4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16,6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+ 3,8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23,1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24,2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+ 4,8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25,2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+ 2,7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19,3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21,3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- 2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24,5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24,5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26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22,5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16,7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+ 5,8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26,9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23,7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+ 3,2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20,2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+ 7,8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23,1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+</a:t>
                      </a:r>
                      <a:r>
                        <a:rPr lang="ru-RU" sz="2000" b="1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0,6</a:t>
                      </a:r>
                      <a:endParaRPr lang="ru-RU" sz="2000" b="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223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25,8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24,12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15082"/>
            <a:ext cx="7475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3, 5, 10, 11, 16, 18, 19, 21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" y="895633"/>
            <a:ext cx="8715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234 выпускника. Порог преодолели </a:t>
            </a:r>
            <a:r>
              <a:rPr lang="ru-RU" sz="2400" dirty="0">
                <a:latin typeface="Arial Narrow" pitchFamily="34" charset="0"/>
              </a:rPr>
              <a:t>все. </a:t>
            </a: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русский язык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28802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65,04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- 4,96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66,4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72,6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- 6,2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79,19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81,2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- 2,01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73,35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- 3,65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72,03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75,2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- 3,12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69,64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73,9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- 4,26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58,13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+0,63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76,09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+4,39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58.63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67,9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- 9,27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73,05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77,8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- 4,75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79,14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+7,84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70,43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76,8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- 6,37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+0,3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69,63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66,5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+3,13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65,75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+5,95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73,75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+1,95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63,55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+8,75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70,83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73,1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-2,27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73,88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75,1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24921"/>
            <a:ext cx="5091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5, 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8180445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277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До 39 </a:t>
            </a:r>
            <a:r>
              <a:rPr lang="ru-RU" sz="2000" dirty="0">
                <a:latin typeface="Arial Narrow" pitchFamily="34" charset="0"/>
              </a:rPr>
              <a:t>баллов – 1 чел., от </a:t>
            </a:r>
            <a:r>
              <a:rPr lang="ru-RU" sz="2000" b="1" dirty="0">
                <a:latin typeface="Arial Narrow" pitchFamily="34" charset="0"/>
              </a:rPr>
              <a:t>80 до 100 </a:t>
            </a:r>
            <a:r>
              <a:rPr lang="ru-RU" sz="2000" dirty="0">
                <a:latin typeface="Arial Narrow" pitchFamily="34" charset="0"/>
              </a:rPr>
              <a:t>баллов – 77 чел., </a:t>
            </a:r>
            <a:r>
              <a:rPr lang="ru-RU" sz="2000" b="1" dirty="0">
                <a:latin typeface="Arial Narrow" pitchFamily="34" charset="0"/>
              </a:rPr>
              <a:t>выше 90 </a:t>
            </a:r>
            <a:r>
              <a:rPr lang="ru-RU" sz="2000" dirty="0">
                <a:latin typeface="Arial Narrow" pitchFamily="34" charset="0"/>
              </a:rPr>
              <a:t>баллов – 21 чел., </a:t>
            </a:r>
          </a:p>
          <a:p>
            <a:r>
              <a:rPr lang="ru-RU" sz="2000" b="1" dirty="0">
                <a:latin typeface="Arial Narrow" pitchFamily="34" charset="0"/>
              </a:rPr>
              <a:t>100 баллов </a:t>
            </a:r>
            <a:r>
              <a:rPr lang="ru-RU" sz="2000" dirty="0">
                <a:latin typeface="Arial Narrow" pitchFamily="34" charset="0"/>
              </a:rPr>
              <a:t>– 1 чел. СОШ №11 Степаненко 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русский язык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2" y="1428736"/>
          <a:ext cx="8215372" cy="18595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3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Класс, литер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Ф.И.О. учителя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12э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В(С)ОШ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Рекутина Т.Б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82,7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Якимцева В. Н.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80,56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Подсекина И.И.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79,14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Балабас Л.Н.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78,1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Метченко Г.Н.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14480" y="928670"/>
            <a:ext cx="5579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/>
              <a:t>Самый высокий средний балл показали классы: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857356" y="3357562"/>
            <a:ext cx="5416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/>
              <a:t>Самый низкий средний балл показали классы:</a:t>
            </a:r>
            <a:endParaRPr lang="ru-RU" sz="2000" dirty="0"/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571472" y="4071942"/>
          <a:ext cx="8215372" cy="1874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3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5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Класс, литер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ОО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Средний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Ф.И.О. учителя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58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Шершнева В.Д.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58,13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Щеголихина Л.М.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58.62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Сахно Т.А.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7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В(С)ОШ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61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Рекутина Т.Б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В(С)ОШ 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62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Рекутина Т.Б.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литература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28802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59,25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-2,45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58,33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-9,67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+20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62,8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-2,5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60,8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64,9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324921"/>
            <a:ext cx="4668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6, 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6405921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10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82 СОШ №6 </a:t>
            </a:r>
            <a:r>
              <a:rPr lang="ru-RU" sz="2000" dirty="0" err="1">
                <a:latin typeface="Arial Narrow" pitchFamily="34" charset="0"/>
              </a:rPr>
              <a:t>Пашко</a:t>
            </a:r>
            <a:r>
              <a:rPr lang="ru-RU" sz="2000" dirty="0">
                <a:latin typeface="Arial Narrow" pitchFamily="34" charset="0"/>
              </a:rPr>
              <a:t> Е.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Изотова Г.Н.), </a:t>
            </a:r>
          </a:p>
          <a:p>
            <a:r>
              <a:rPr lang="ru-RU" sz="2000" dirty="0">
                <a:latin typeface="Arial Narrow" pitchFamily="34" charset="0"/>
              </a:rPr>
              <a:t>72 СОШ №2 Касьян В.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Метченко Г.Н.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иностранный язык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2000240"/>
          <a:ext cx="4322000" cy="264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АНГЛИЙСКИЙ</a:t>
                      </a: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80,33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69,9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+10,43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+11,67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72,5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63,5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66,5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67,5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53" y="4857760"/>
            <a:ext cx="43576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по англ.яз. </a:t>
            </a:r>
          </a:p>
          <a:p>
            <a:r>
              <a:rPr lang="ru-RU" sz="2000" b="1" dirty="0">
                <a:latin typeface="Arial Narrow" pitchFamily="34" charset="0"/>
              </a:rPr>
              <a:t>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ВСОШ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818685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7 выпускников (5 чел. – англ. яз, 1 чел. – нем.яз., 1 чел. – франц. яз. </a:t>
            </a:r>
          </a:p>
          <a:p>
            <a:r>
              <a:rPr lang="ru-RU" sz="2000" dirty="0">
                <a:latin typeface="Arial Narrow" pitchFamily="34" charset="0"/>
              </a:rPr>
              <a:t>Порог преодолели </a:t>
            </a:r>
            <a:r>
              <a:rPr lang="ru-RU" sz="2400" dirty="0">
                <a:latin typeface="Arial Narrow" pitchFamily="34" charset="0"/>
              </a:rPr>
              <a:t>все.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95 СОШ № 2 </a:t>
            </a:r>
            <a:r>
              <a:rPr lang="ru-RU" sz="2000" dirty="0" err="1">
                <a:latin typeface="Arial Narrow" pitchFamily="34" charset="0"/>
              </a:rPr>
              <a:t>Гострая</a:t>
            </a:r>
            <a:r>
              <a:rPr lang="ru-RU" sz="2000" dirty="0">
                <a:latin typeface="Arial Narrow" pitchFamily="34" charset="0"/>
              </a:rPr>
              <a:t> И.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Зайцева Л.Н.)</a:t>
            </a:r>
          </a:p>
          <a:p>
            <a:endParaRPr lang="ru-RU" dirty="0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4822000" y="2071678"/>
          <a:ext cx="4322000" cy="190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НЕМЕЦКИЙ</a:t>
                      </a: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73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73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86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70,1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4822000" y="4214818"/>
          <a:ext cx="4322000" cy="190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ФРАНЦУЗСКИЙ</a:t>
                      </a: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77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+8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- </a:t>
                      </a:r>
                      <a:r>
                        <a:rPr lang="ru-RU" sz="2000" b="1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81,4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математика база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2039004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+ 0,03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3,94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- 0,26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+ 0,05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+ 0,11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4,55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- 0,05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- 0,05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,06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- 0,24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4,13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3,8 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+ 0,33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</a:t>
                      </a:r>
                      <a:r>
                        <a:rPr lang="ru-RU" sz="2000" baseline="0" dirty="0">
                          <a:latin typeface="Arial Narrow" pitchFamily="34" charset="0"/>
                        </a:rPr>
                        <a:t> 0,05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- 0,45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3,82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- 0,78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+ 1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3,64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- 0,36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- 0,45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4,60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4,2 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+ 0,4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4,75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+ 0,75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4,38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- 0,02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3,70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 Narrow" pitchFamily="34" charset="0"/>
                        </a:rPr>
                        <a:t>+ 0,2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4,28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- 0,02</a:t>
                      </a: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4,4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4,4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182045"/>
            <a:ext cx="677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1, 2, 3, 5, 8, 11, 12, 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785794"/>
            <a:ext cx="93583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268 выпускников. </a:t>
            </a:r>
          </a:p>
          <a:p>
            <a:r>
              <a:rPr lang="ru-RU" sz="2000" dirty="0">
                <a:latin typeface="Arial Narrow" pitchFamily="34" charset="0"/>
              </a:rPr>
              <a:t>Порог не преодолели </a:t>
            </a:r>
            <a:r>
              <a:rPr lang="ru-RU" sz="2400" dirty="0">
                <a:latin typeface="Arial Narrow" pitchFamily="34" charset="0"/>
              </a:rPr>
              <a:t>– 7 </a:t>
            </a:r>
            <a:r>
              <a:rPr lang="ru-RU" sz="2000" dirty="0">
                <a:latin typeface="Arial Narrow" pitchFamily="34" charset="0"/>
              </a:rPr>
              <a:t>чел. СОШ№ 2 (1), 7(2), 13(1), 14(2), В(С)ОШ(1)  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dirty="0">
                <a:latin typeface="Arial Narrow" pitchFamily="34" charset="0"/>
              </a:rPr>
              <a:t>Из них в группе риска – 1 чел. (СОШ № 7)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математика профиль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967566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45,80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- 0,8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39,09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- 13,41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57,40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64</a:t>
                      </a: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,1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- 6,7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52,45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56,0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- 3,55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49,57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- 2,83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41,44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- 6,36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40,00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38,4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</a:t>
                      </a:r>
                      <a:r>
                        <a:rPr lang="ru-RU" sz="2000" baseline="0" dirty="0">
                          <a:latin typeface="Arial Narrow" pitchFamily="34" charset="0"/>
                        </a:rPr>
                        <a:t> 1,6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52,33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+ 12,83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58,60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+ 16,1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28,5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+ 15,5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37,21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- 15,29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82,00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+ 43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27,67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- 17,13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46,3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+ 14,7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45,56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43,6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</a:t>
                      </a:r>
                      <a:r>
                        <a:rPr lang="ru-RU" sz="2000" baseline="0" dirty="0">
                          <a:latin typeface="Arial Narrow" pitchFamily="34" charset="0"/>
                        </a:rPr>
                        <a:t> 1,96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44,67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37,8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+ 6,87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39,20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- 4,8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47,60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50,9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- 3,3</a:t>
                      </a:r>
                    </a:p>
                  </a:txBody>
                  <a:tcPr marL="68580" marR="68580" marT="0" marB="0"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49,7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50,3 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(2016)</a:t>
                      </a: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7304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5, 11, 13, 15, 16, ВСОШ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71470" y="785794"/>
            <a:ext cx="93583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191 выпускник. Порог не преодолели </a:t>
            </a:r>
            <a:r>
              <a:rPr lang="ru-RU" sz="2400" dirty="0">
                <a:latin typeface="Arial Narrow" pitchFamily="34" charset="0"/>
              </a:rPr>
              <a:t>–21 </a:t>
            </a:r>
            <a:r>
              <a:rPr lang="ru-RU" sz="2000" dirty="0">
                <a:latin typeface="Arial Narrow" pitchFamily="34" charset="0"/>
              </a:rPr>
              <a:t>чел. СОШ№1,2,3,4,6,7,9,10,11,12,13,14 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dirty="0">
                <a:latin typeface="Arial Narrow" pitchFamily="34" charset="0"/>
              </a:rPr>
              <a:t>Из них в группе риска – 2 чел. (СОШ №3,11)</a:t>
            </a:r>
          </a:p>
          <a:p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90б. </a:t>
            </a:r>
            <a:r>
              <a:rPr lang="ru-RU" sz="2000" dirty="0" err="1">
                <a:latin typeface="Arial Narrow" pitchFamily="34" charset="0"/>
              </a:rPr>
              <a:t>Гуркова</a:t>
            </a:r>
            <a:r>
              <a:rPr lang="ru-RU" sz="2000" dirty="0">
                <a:latin typeface="Arial Narrow" pitchFamily="34" charset="0"/>
              </a:rPr>
              <a:t> Т.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 err="1">
                <a:latin typeface="Arial Narrow" pitchFamily="34" charset="0"/>
              </a:rPr>
              <a:t>Верин-Галицкая</a:t>
            </a:r>
            <a:r>
              <a:rPr lang="ru-RU" sz="2000" dirty="0">
                <a:latin typeface="Arial Narrow" pitchFamily="34" charset="0"/>
              </a:rPr>
              <a:t> Н.С.)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5080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/>
              <a:t>ЕГЭ физика 201</a:t>
            </a:r>
            <a:r>
              <a:rPr lang="en-US" dirty="0"/>
              <a:t>9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0" y="1714488"/>
          <a:ext cx="8644000" cy="410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05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№ОО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2016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 Narrow" pitchFamily="34" charset="0"/>
                        </a:rPr>
                        <a:t>Динамика</a:t>
                      </a: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49,67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- 3,03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- 10,8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55,80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58,1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- 2,3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54,78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50,6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 + 4,18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48,39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- 2,91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49,50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55,4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- 5,9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49,75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+ 7,05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49,33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46,0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+ 3,33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60,33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49,6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+ 10,73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61,00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+ 18,7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48,25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51,3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- 3,05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79,00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45,0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+ 34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42,00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48,0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+ 4</a:t>
                      </a: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71,00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39,0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+</a:t>
                      </a:r>
                      <a:r>
                        <a:rPr lang="ru-RU" sz="2000" baseline="0" dirty="0">
                          <a:latin typeface="Arial Narrow" pitchFamily="34" charset="0"/>
                        </a:rPr>
                        <a:t> 32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40,0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44,00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52,0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- 8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44,0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Arial Narrow" pitchFamily="34" charset="0"/>
                        </a:rPr>
                        <a:t>ИТОГО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51,93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51,9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</a:rPr>
                        <a:t> + 0,03</a:t>
                      </a: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latin typeface="Arial Narrow" pitchFamily="34" charset="0"/>
                        </a:rPr>
                        <a:t>Край –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53,86</a:t>
                      </a:r>
                      <a:r>
                        <a:rPr lang="ru-RU" sz="2000" b="0" kern="1200" baseline="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(2017),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52,7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(2016)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072206"/>
            <a:ext cx="6206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Arial Narrow" pitchFamily="34" charset="0"/>
              </a:rPr>
              <a:t>Выше краевого показателя школы </a:t>
            </a:r>
            <a:r>
              <a:rPr lang="ru-RU" sz="2400" b="1" dirty="0">
                <a:solidFill>
                  <a:srgbClr val="FF0000"/>
                </a:solidFill>
                <a:latin typeface="Arial Narrow" pitchFamily="34" charset="0"/>
              </a:rPr>
              <a:t>№ 2, 5, 8, 11, 14, 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785794"/>
            <a:ext cx="8714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Сдавали – 55 выпускников. Порог преодолели </a:t>
            </a:r>
            <a:r>
              <a:rPr lang="ru-RU" sz="2400" dirty="0">
                <a:latin typeface="Arial Narrow" pitchFamily="34" charset="0"/>
              </a:rPr>
              <a:t>все.</a:t>
            </a:r>
            <a:br>
              <a:rPr lang="ru-RU" sz="2000" dirty="0">
                <a:latin typeface="Arial Narrow" pitchFamily="34" charset="0"/>
              </a:rPr>
            </a:br>
            <a:r>
              <a:rPr lang="ru-RU" sz="2000" b="1" dirty="0">
                <a:latin typeface="Arial Narrow" pitchFamily="34" charset="0"/>
              </a:rPr>
              <a:t>Высокие баллы – </a:t>
            </a:r>
            <a:r>
              <a:rPr lang="ru-RU" sz="2000" dirty="0">
                <a:latin typeface="Arial Narrow" pitchFamily="34" charset="0"/>
              </a:rPr>
              <a:t>80б. </a:t>
            </a:r>
            <a:r>
              <a:rPr lang="ru-RU" sz="2000" dirty="0" err="1"/>
              <a:t>Гуркова</a:t>
            </a:r>
            <a:r>
              <a:rPr lang="ru-RU" sz="2000" dirty="0"/>
              <a:t> Т.</a:t>
            </a:r>
            <a:r>
              <a:rPr lang="ru-RU" sz="2000" dirty="0">
                <a:latin typeface="Arial Narrow" pitchFamily="34" charset="0"/>
              </a:rPr>
              <a:t>, 72 </a:t>
            </a:r>
            <a:r>
              <a:rPr lang="ru-RU" sz="2000" dirty="0" err="1">
                <a:latin typeface="Arial Narrow" pitchFamily="34" charset="0"/>
              </a:rPr>
              <a:t>б.</a:t>
            </a:r>
            <a:r>
              <a:rPr lang="ru-RU" sz="2000" dirty="0" err="1"/>
              <a:t>Уренков</a:t>
            </a:r>
            <a:r>
              <a:rPr lang="ru-RU" sz="2000" dirty="0"/>
              <a:t> А.</a:t>
            </a:r>
            <a:r>
              <a:rPr lang="ru-RU" sz="2000" dirty="0">
                <a:latin typeface="Arial Narrow" pitchFamily="34" charset="0"/>
              </a:rPr>
              <a:t> (</a:t>
            </a:r>
            <a:r>
              <a:rPr lang="ru-RU" sz="2000" dirty="0" err="1">
                <a:latin typeface="Arial Narrow" pitchFamily="34" charset="0"/>
              </a:rPr>
              <a:t>уч-ль</a:t>
            </a:r>
            <a:r>
              <a:rPr lang="ru-RU" sz="2000" dirty="0">
                <a:latin typeface="Arial Narrow" pitchFamily="34" charset="0"/>
              </a:rPr>
              <a:t> </a:t>
            </a:r>
            <a:r>
              <a:rPr lang="ru-RU" sz="2000" dirty="0"/>
              <a:t>Романова Т.Х.</a:t>
            </a:r>
            <a:r>
              <a:rPr lang="ru-RU" sz="2000" dirty="0">
                <a:latin typeface="Arial Narrow" pitchFamily="34" charset="0"/>
              </a:rPr>
              <a:t>) СОШ №15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3017</Words>
  <Application>Microsoft Office PowerPoint</Application>
  <PresentationFormat>Экран (4:3)</PresentationFormat>
  <Paragraphs>1508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Arial Narrow</vt:lpstr>
      <vt:lpstr>Calibri</vt:lpstr>
      <vt:lpstr>Тема Office</vt:lpstr>
      <vt:lpstr>Предварительные итоги государственной итоговой аттестации</vt:lpstr>
      <vt:lpstr>Единый государственный экзамен</vt:lpstr>
      <vt:lpstr>ЕГЭ русский язык 2019</vt:lpstr>
      <vt:lpstr>ЕГЭ русский язык 2019</vt:lpstr>
      <vt:lpstr>ЕГЭ литература 2019</vt:lpstr>
      <vt:lpstr>ЕГЭ иностранный язык 2019</vt:lpstr>
      <vt:lpstr>ЕГЭ математика база 2019</vt:lpstr>
      <vt:lpstr>ЕГЭ математика профиль 2019</vt:lpstr>
      <vt:lpstr>ЕГЭ физика 2019</vt:lpstr>
      <vt:lpstr>ЕГЭ информатика 2019</vt:lpstr>
      <vt:lpstr>ЕГЭ история 2019</vt:lpstr>
      <vt:lpstr>ЕГЭ география 2019</vt:lpstr>
      <vt:lpstr>ЕГЭ обществознание 2019</vt:lpstr>
      <vt:lpstr>ЕГЭ биология 2019</vt:lpstr>
      <vt:lpstr>Основной государственный экзамен</vt:lpstr>
      <vt:lpstr>ОГЭ русский язык 2019</vt:lpstr>
      <vt:lpstr>ОГЭ литература 2019</vt:lpstr>
      <vt:lpstr>ОГЭ английский язык 2019</vt:lpstr>
      <vt:lpstr>ОГЭ физика 2017</vt:lpstr>
      <vt:lpstr>ОГЭ информатика 2019</vt:lpstr>
      <vt:lpstr>ОГЭ география 2019</vt:lpstr>
      <vt:lpstr>ОГЭ обществознание 2017</vt:lpstr>
      <vt:lpstr>ОГЭ история 2019</vt:lpstr>
      <vt:lpstr>ОГЭ биология 2019</vt:lpstr>
    </vt:vector>
  </TitlesOfParts>
  <Company>admin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государственной итоговой аттестации</dc:title>
  <dc:creator>1</dc:creator>
  <cp:lastModifiedBy>Ольга Воронина</cp:lastModifiedBy>
  <cp:revision>4</cp:revision>
  <cp:lastPrinted>2017-08-07T13:48:12Z</cp:lastPrinted>
  <dcterms:created xsi:type="dcterms:W3CDTF">2017-07-12T05:10:57Z</dcterms:created>
  <dcterms:modified xsi:type="dcterms:W3CDTF">2021-07-16T12:24:06Z</dcterms:modified>
</cp:coreProperties>
</file>