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  <p:sldId id="261" r:id="rId7"/>
    <p:sldId id="262" r:id="rId8"/>
    <p:sldId id="263" r:id="rId9"/>
    <p:sldId id="264" r:id="rId10"/>
    <p:sldId id="279" r:id="rId11"/>
    <p:sldId id="280" r:id="rId12"/>
    <p:sldId id="282" r:id="rId13"/>
    <p:sldId id="283" r:id="rId14"/>
    <p:sldId id="265" r:id="rId15"/>
    <p:sldId id="266" r:id="rId16"/>
    <p:sldId id="273" r:id="rId17"/>
    <p:sldId id="274" r:id="rId18"/>
    <p:sldId id="275" r:id="rId19"/>
    <p:sldId id="276" r:id="rId20"/>
    <p:sldId id="267" r:id="rId21"/>
    <p:sldId id="278" r:id="rId22"/>
    <p:sldId id="281" r:id="rId23"/>
    <p:sldId id="269" r:id="rId24"/>
    <p:sldId id="268" r:id="rId25"/>
    <p:sldId id="270" r:id="rId26"/>
    <p:sldId id="272" r:id="rId27"/>
    <p:sldId id="271" r:id="rId28"/>
    <p:sldId id="277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5F53A-A494-47EA-805B-1EFED0D50424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CD1D5-C0A1-476F-9B99-20A72DFE7F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5F53A-A494-47EA-805B-1EFED0D50424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CD1D5-C0A1-476F-9B99-20A72DFE7F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5F53A-A494-47EA-805B-1EFED0D50424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CD1D5-C0A1-476F-9B99-20A72DFE7F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5F53A-A494-47EA-805B-1EFED0D50424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CD1D5-C0A1-476F-9B99-20A72DFE7F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5F53A-A494-47EA-805B-1EFED0D50424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CD1D5-C0A1-476F-9B99-20A72DFE7F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5F53A-A494-47EA-805B-1EFED0D50424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CD1D5-C0A1-476F-9B99-20A72DFE7F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5F53A-A494-47EA-805B-1EFED0D50424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CD1D5-C0A1-476F-9B99-20A72DFE7F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5F53A-A494-47EA-805B-1EFED0D50424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CD1D5-C0A1-476F-9B99-20A72DFE7F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5F53A-A494-47EA-805B-1EFED0D50424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CD1D5-C0A1-476F-9B99-20A72DFE7F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5F53A-A494-47EA-805B-1EFED0D50424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CD1D5-C0A1-476F-9B99-20A72DFE7F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5F53A-A494-47EA-805B-1EFED0D50424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CD1D5-C0A1-476F-9B99-20A72DFE7F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15F53A-A494-47EA-805B-1EFED0D50424}" type="datetimeFigureOut">
              <a:rPr lang="ru-RU" smtClean="0"/>
              <a:pPr/>
              <a:t>28.04.2017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ACD1D5-C0A1-476F-9B99-20A72DFE7FF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370145"/>
          </a:xfrm>
          <a:ln w="50800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ru-RU" dirty="0" smtClean="0"/>
              <a:t>Результаты оценочных процедур. Оценка работы с детьми «группы риска»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7686" y="5357826"/>
            <a:ext cx="4471974" cy="1138230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Совещание директоров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19.04.17 года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868346"/>
          </a:xfrm>
        </p:spPr>
        <p:txBody>
          <a:bodyPr/>
          <a:lstStyle/>
          <a:p>
            <a:r>
              <a:rPr lang="ru-RU" dirty="0" smtClean="0"/>
              <a:t>11 класс 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1406" y="857232"/>
          <a:ext cx="8972520" cy="5699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95420"/>
                <a:gridCol w="1495420"/>
                <a:gridCol w="1495420"/>
                <a:gridCol w="1387177"/>
                <a:gridCol w="1603663"/>
                <a:gridCol w="1495420"/>
              </a:tblGrid>
              <a:tr h="642942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</a:t>
                      </a:r>
                      <a:r>
                        <a:rPr lang="ru-RU" sz="1800" b="1" baseline="0" dirty="0" smtClean="0">
                          <a:latin typeface="Arial Narrow" pitchFamily="34" charset="0"/>
                        </a:rPr>
                        <a:t> ОО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История 24.03.17/53б.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Общество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31.03.17/62б.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Биология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07.04.17/61б.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Химия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25.03.17/60б.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География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24.03.17/44б.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2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3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3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4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5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6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7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8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9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10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Кол-во участников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52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128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78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24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796908"/>
          </a:xfrm>
        </p:spPr>
        <p:txBody>
          <a:bodyPr/>
          <a:lstStyle/>
          <a:p>
            <a:r>
              <a:rPr lang="ru-RU" dirty="0" smtClean="0"/>
              <a:t>11 класс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714356"/>
          <a:ext cx="8929717" cy="6065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88286"/>
                <a:gridCol w="1654986"/>
                <a:gridCol w="1428760"/>
                <a:gridCol w="1500198"/>
                <a:gridCol w="1369201"/>
                <a:gridCol w="148828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№</a:t>
                      </a:r>
                      <a:r>
                        <a:rPr lang="ru-RU" sz="1800" baseline="0" dirty="0" smtClean="0">
                          <a:latin typeface="Arial Narrow" pitchFamily="34" charset="0"/>
                        </a:rPr>
                        <a:t> ОО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История 24.03.17/53б.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Общество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31.03.17/62б.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Биология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07.04.17/61б.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Химия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25.03.17/60б.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География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24.03.17/44б.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12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3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13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14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15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16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17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ВСОШ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Arial Narrow" pitchFamily="34" charset="0"/>
                        </a:rPr>
                        <a:t>Кол-во «2»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5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3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5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0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Arial Narrow" pitchFamily="34" charset="0"/>
                        </a:rPr>
                        <a:t>Средний балл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28,8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30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30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27,2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25,8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Arial Narrow" pitchFamily="34" charset="0"/>
                        </a:rPr>
                        <a:t>Высокий балл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Штомпель Е. №7, Степаненко М. №11,</a:t>
                      </a:r>
                      <a:r>
                        <a:rPr lang="ru-RU" sz="1800" b="1" baseline="0" dirty="0" smtClean="0">
                          <a:latin typeface="Arial Narrow" pitchFamily="34" charset="0"/>
                        </a:rPr>
                        <a:t> 53б.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Степаненко М.,</a:t>
                      </a:r>
                      <a:r>
                        <a:rPr lang="ru-RU" sz="1800" b="1" baseline="0" dirty="0" smtClean="0">
                          <a:latin typeface="Arial Narrow" pitchFamily="34" charset="0"/>
                        </a:rPr>
                        <a:t> №11, 56б.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Андреева Ю.</a:t>
                      </a:r>
                    </a:p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№2, 57б.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err="1" smtClean="0">
                          <a:latin typeface="Arial Narrow" pitchFamily="34" charset="0"/>
                        </a:rPr>
                        <a:t>Лямин</a:t>
                      </a:r>
                      <a:r>
                        <a:rPr lang="ru-RU" sz="1800" b="1" dirty="0" smtClean="0">
                          <a:latin typeface="Arial Narrow" pitchFamily="34" charset="0"/>
                        </a:rPr>
                        <a:t> В., №5, 54б.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Левина М.</a:t>
                      </a:r>
                    </a:p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№4,36б. 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Arial Narrow" pitchFamily="34" charset="0"/>
                        </a:rPr>
                        <a:t>Низкий балл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№1,4,6,10,</a:t>
                      </a:r>
                    </a:p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ВСОШ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№1,3,6,7,8,10,12,15,ВСОШ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№1,10,12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№1,7,11,12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№10,12 (18б.)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868346"/>
          </a:xfrm>
        </p:spPr>
        <p:txBody>
          <a:bodyPr/>
          <a:lstStyle/>
          <a:p>
            <a:r>
              <a:rPr lang="ru-RU" dirty="0" smtClean="0"/>
              <a:t>11 класс 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214546" y="857232"/>
          <a:ext cx="3071834" cy="53622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95420"/>
                <a:gridCol w="1576414"/>
              </a:tblGrid>
              <a:tr h="642942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</a:t>
                      </a:r>
                      <a:r>
                        <a:rPr lang="ru-RU" sz="1800" b="1" baseline="0" dirty="0" smtClean="0">
                          <a:latin typeface="Arial Narrow" pitchFamily="34" charset="0"/>
                        </a:rPr>
                        <a:t> ОО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Физика</a:t>
                      </a:r>
                    </a:p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31.03.17/50б.</a:t>
                      </a:r>
                      <a:endParaRPr lang="ru-RU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2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3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4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5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6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7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8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9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10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Кол-во участников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53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796908"/>
          </a:xfrm>
        </p:spPr>
        <p:txBody>
          <a:bodyPr/>
          <a:lstStyle/>
          <a:p>
            <a:r>
              <a:rPr lang="ru-RU" dirty="0" smtClean="0"/>
              <a:t>11 класс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000232" y="714356"/>
          <a:ext cx="3143272" cy="5257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88286"/>
                <a:gridCol w="165498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№</a:t>
                      </a:r>
                      <a:r>
                        <a:rPr lang="ru-RU" sz="1800" baseline="0" dirty="0" smtClean="0">
                          <a:latin typeface="Arial Narrow" pitchFamily="34" charset="0"/>
                        </a:rPr>
                        <a:t> ОО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Физика</a:t>
                      </a:r>
                    </a:p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31.03.17/50б.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12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13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14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15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16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17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ВСОШ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Arial Narrow" pitchFamily="34" charset="0"/>
                        </a:rPr>
                        <a:t>Кол-во «2»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0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Arial Narrow" pitchFamily="34" charset="0"/>
                        </a:rPr>
                        <a:t>Средний балл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23,53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Arial Narrow" pitchFamily="34" charset="0"/>
                        </a:rPr>
                        <a:t>Высокий балл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Дворецкий А.</a:t>
                      </a:r>
                    </a:p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№2, 49б.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Arial Narrow" pitchFamily="34" charset="0"/>
                        </a:rPr>
                        <a:t>Низкий балл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6429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9 класс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1480" y="642918"/>
          <a:ext cx="8686800" cy="6101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57248"/>
                <a:gridCol w="1285884"/>
                <a:gridCol w="1800268"/>
                <a:gridCol w="1447800"/>
                <a:gridCol w="1447800"/>
                <a:gridCol w="1447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</a:t>
                      </a:r>
                      <a:r>
                        <a:rPr lang="ru-RU" sz="1800" b="1" baseline="0" dirty="0" smtClean="0">
                          <a:latin typeface="Arial Narrow" pitchFamily="34" charset="0"/>
                        </a:rPr>
                        <a:t> ОО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Физика 11.02.17/40б.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Информатика</a:t>
                      </a:r>
                    </a:p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11.02.17/32б.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Химия</a:t>
                      </a:r>
                    </a:p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04.03.17/34б.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Русский</a:t>
                      </a:r>
                    </a:p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23.12.16/39б.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Русский</a:t>
                      </a:r>
                    </a:p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22.02.17/39б.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2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3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4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3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5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6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7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3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8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9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10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3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12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13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Кол-во участников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51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39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55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517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516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796908"/>
          </a:xfrm>
        </p:spPr>
        <p:txBody>
          <a:bodyPr/>
          <a:lstStyle/>
          <a:p>
            <a:r>
              <a:rPr lang="ru-RU" dirty="0" smtClean="0"/>
              <a:t>9 класс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4" y="714356"/>
          <a:ext cx="8715433" cy="5527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4444"/>
                <a:gridCol w="1357322"/>
                <a:gridCol w="1500198"/>
                <a:gridCol w="1428760"/>
                <a:gridCol w="1571636"/>
                <a:gridCol w="1643073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№</a:t>
                      </a:r>
                      <a:r>
                        <a:rPr lang="ru-RU" sz="1800" baseline="0" dirty="0" smtClean="0">
                          <a:latin typeface="Arial Narrow" pitchFamily="34" charset="0"/>
                        </a:rPr>
                        <a:t> ОО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Физика 11.02.17/40б.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Информатика</a:t>
                      </a:r>
                    </a:p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11.02.17/32б.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Химия</a:t>
                      </a:r>
                    </a:p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04.03.17/34б.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Русский</a:t>
                      </a:r>
                    </a:p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23.12.16/39б.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Русский</a:t>
                      </a:r>
                    </a:p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22.02.17/39б.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14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15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16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17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18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 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19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21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Arial Narrow" pitchFamily="34" charset="0"/>
                        </a:rPr>
                        <a:t>Кол-во «2»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3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4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16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9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Arial Narrow" pitchFamily="34" charset="0"/>
                        </a:rPr>
                        <a:t>Средний балл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14,37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10,46</a:t>
                      </a:r>
                      <a:r>
                        <a:rPr lang="ru-RU" sz="1800" b="1" baseline="0" dirty="0" smtClean="0">
                          <a:latin typeface="Arial Narrow" pitchFamily="34" charset="0"/>
                        </a:rPr>
                        <a:t> б.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20,6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26,67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28,4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Arial Narrow" pitchFamily="34" charset="0"/>
                        </a:rPr>
                        <a:t>Высокий балл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err="1" smtClean="0">
                          <a:latin typeface="Arial Narrow" pitchFamily="34" charset="0"/>
                        </a:rPr>
                        <a:t>Фомашин</a:t>
                      </a:r>
                      <a:r>
                        <a:rPr lang="ru-RU" sz="1800" b="1" dirty="0" smtClean="0">
                          <a:latin typeface="Arial Narrow" pitchFamily="34" charset="0"/>
                        </a:rPr>
                        <a:t> И., 35б., №2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Черкашин Ю., </a:t>
                      </a:r>
                    </a:p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 б., №2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Arial Narrow" pitchFamily="34" charset="0"/>
                        </a:rPr>
                        <a:t>Барабанов Н., 33 б., №11</a:t>
                      </a: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7 чел.: 1 из №1, 6 из №2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10чел. по 39 б.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Arial Narrow" pitchFamily="34" charset="0"/>
                        </a:rPr>
                        <a:t>Низкий балл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 8, 10, 13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№3, 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№2, 12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latin typeface="Arial Narrow" pitchFamily="34" charset="0"/>
                        </a:rPr>
                        <a:t>№1,2,3,4,6,7,10,13,14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№2,6,8,10,13,14,17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6429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9 класс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1480" y="642918"/>
          <a:ext cx="8686800" cy="6101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57248"/>
                <a:gridCol w="1428760"/>
                <a:gridCol w="1657392"/>
                <a:gridCol w="1447800"/>
                <a:gridCol w="1447800"/>
                <a:gridCol w="1447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</a:t>
                      </a:r>
                      <a:r>
                        <a:rPr lang="ru-RU" sz="1800" b="1" baseline="0" dirty="0" smtClean="0">
                          <a:latin typeface="Arial Narrow" pitchFamily="34" charset="0"/>
                        </a:rPr>
                        <a:t> ОО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Биология</a:t>
                      </a:r>
                    </a:p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26.11.16/46б.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Биология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11.02.17/46б.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История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11.02.17/44б.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err="1" smtClean="0">
                          <a:latin typeface="Arial Narrow" pitchFamily="34" charset="0"/>
                        </a:rPr>
                        <a:t>Матем</a:t>
                      </a:r>
                      <a:r>
                        <a:rPr lang="ru-RU" sz="1800" b="1" dirty="0" smtClean="0">
                          <a:latin typeface="Arial Narrow" pitchFamily="34" charset="0"/>
                        </a:rPr>
                        <a:t>.</a:t>
                      </a:r>
                    </a:p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19.11.16/32б.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err="1" smtClean="0">
                          <a:latin typeface="Arial Narrow" pitchFamily="34" charset="0"/>
                        </a:rPr>
                        <a:t>Матем</a:t>
                      </a:r>
                      <a:r>
                        <a:rPr lang="ru-RU" sz="1800" b="1" dirty="0" smtClean="0">
                          <a:latin typeface="Arial Narrow" pitchFamily="34" charset="0"/>
                        </a:rPr>
                        <a:t>.</a:t>
                      </a:r>
                    </a:p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18.02.17/32б.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2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9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3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10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6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4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3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5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6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4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7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3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3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8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5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6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9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3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3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9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10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22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12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8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12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6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5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13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3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3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12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8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Кол-во участников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213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214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25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Arial Narrow" pitchFamily="34" charset="0"/>
                        </a:rPr>
                        <a:t>544</a:t>
                      </a:r>
                    </a:p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521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796908"/>
          </a:xfrm>
        </p:spPr>
        <p:txBody>
          <a:bodyPr/>
          <a:lstStyle/>
          <a:p>
            <a:r>
              <a:rPr lang="ru-RU" dirty="0" smtClean="0"/>
              <a:t>9 класс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4" y="714356"/>
          <a:ext cx="8715433" cy="5801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4444"/>
                <a:gridCol w="1357322"/>
                <a:gridCol w="1500198"/>
                <a:gridCol w="1428760"/>
                <a:gridCol w="1643074"/>
                <a:gridCol w="1571635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№</a:t>
                      </a:r>
                      <a:r>
                        <a:rPr lang="ru-RU" sz="1800" baseline="0" dirty="0" smtClean="0">
                          <a:latin typeface="Arial Narrow" pitchFamily="34" charset="0"/>
                        </a:rPr>
                        <a:t> ОО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Биология</a:t>
                      </a:r>
                    </a:p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26.11.16/46б.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Биология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11.02.17/46б.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История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11.02.17/44б.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err="1" smtClean="0">
                          <a:latin typeface="Arial Narrow" pitchFamily="34" charset="0"/>
                        </a:rPr>
                        <a:t>Матем</a:t>
                      </a:r>
                      <a:r>
                        <a:rPr lang="ru-RU" sz="1800" b="1" dirty="0" smtClean="0">
                          <a:latin typeface="Arial Narrow" pitchFamily="34" charset="0"/>
                        </a:rPr>
                        <a:t>.</a:t>
                      </a:r>
                    </a:p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19.11.16/32б.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err="1" smtClean="0">
                          <a:latin typeface="Arial Narrow" pitchFamily="34" charset="0"/>
                        </a:rPr>
                        <a:t>Матем</a:t>
                      </a:r>
                      <a:r>
                        <a:rPr lang="ru-RU" sz="1800" b="1" dirty="0" smtClean="0">
                          <a:latin typeface="Arial Narrow" pitchFamily="34" charset="0"/>
                        </a:rPr>
                        <a:t>.</a:t>
                      </a:r>
                    </a:p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18.02.17/32б.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14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4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15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3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6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13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16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17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3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5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4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18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19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21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Arial Narrow" pitchFamily="34" charset="0"/>
                        </a:rPr>
                        <a:t>Кол-во «2»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20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8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146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77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Arial Narrow" pitchFamily="34" charset="0"/>
                        </a:rPr>
                        <a:t>Средний балл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20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19,4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18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11,17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12,97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Arial Narrow" pitchFamily="34" charset="0"/>
                        </a:rPr>
                        <a:t>Высокий балл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Огиенко А., </a:t>
                      </a:r>
                    </a:p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37б., №10</a:t>
                      </a: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Забора А., 36б., №2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Пятина А., </a:t>
                      </a:r>
                    </a:p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34 б., №3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err="1" smtClean="0">
                          <a:latin typeface="Arial Narrow" pitchFamily="34" charset="0"/>
                        </a:rPr>
                        <a:t>Лелюх</a:t>
                      </a:r>
                      <a:r>
                        <a:rPr lang="ru-RU" sz="1800" b="1" dirty="0" smtClean="0">
                          <a:latin typeface="Arial Narrow" pitchFamily="34" charset="0"/>
                        </a:rPr>
                        <a:t> Н., </a:t>
                      </a:r>
                    </a:p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27б., №2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Голуб</a:t>
                      </a:r>
                      <a:r>
                        <a:rPr lang="ru-RU" b="1" baseline="0" dirty="0" smtClean="0">
                          <a:latin typeface="Arial Narrow" pitchFamily="34" charset="0"/>
                        </a:rPr>
                        <a:t> О., 27б., №11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Arial Narrow" pitchFamily="34" charset="0"/>
                        </a:rPr>
                        <a:t>Низкий балл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№1,2,3,5,6,8,9,11,12,13,14,15,18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№2,3,5,7,9,11,12,13,15,18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№3,8,10,17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№1,2,3,4,5,6,7,8,9,10,11,12,13,14,</a:t>
                      </a:r>
                    </a:p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15,17,18</a:t>
                      </a: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№1,2,3,4,5,6,7,8,9,10,12,13,14,15,17,18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6429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9 класс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881113" y="642918"/>
          <a:ext cx="7477101" cy="6101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98601"/>
                <a:gridCol w="1344605"/>
                <a:gridCol w="1843055"/>
                <a:gridCol w="1495420"/>
                <a:gridCol w="149542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</a:t>
                      </a:r>
                      <a:r>
                        <a:rPr lang="ru-RU" sz="1800" b="1" baseline="0" dirty="0" smtClean="0">
                          <a:latin typeface="Arial Narrow" pitchFamily="34" charset="0"/>
                        </a:rPr>
                        <a:t> ОО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err="1" smtClean="0">
                          <a:latin typeface="Arial Narrow" pitchFamily="34" charset="0"/>
                        </a:rPr>
                        <a:t>Ин.язык</a:t>
                      </a:r>
                      <a:endParaRPr lang="ru-RU" b="1" dirty="0" smtClean="0">
                        <a:latin typeface="Arial Narrow" pitchFamily="34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03.03.17/55б.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География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04.03.17/32б.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Литература</a:t>
                      </a:r>
                    </a:p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11.03.17/23б.</a:t>
                      </a:r>
                      <a:endParaRPr lang="ru-RU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Обществ-е</a:t>
                      </a:r>
                      <a:endParaRPr lang="ru-RU" b="1" dirty="0" smtClean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11.03.17/39б.</a:t>
                      </a:r>
                      <a:endParaRPr lang="ru-RU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2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3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3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5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4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3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7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5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6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5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7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4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8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3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9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3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10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7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12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6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13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3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Кол-во участников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9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235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9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384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796908"/>
          </a:xfrm>
        </p:spPr>
        <p:txBody>
          <a:bodyPr/>
          <a:lstStyle/>
          <a:p>
            <a:r>
              <a:rPr lang="ru-RU" dirty="0" smtClean="0"/>
              <a:t>9 класс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00102" y="714356"/>
          <a:ext cx="7143798" cy="5801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4444"/>
                <a:gridCol w="1285884"/>
                <a:gridCol w="1571636"/>
                <a:gridCol w="1571636"/>
                <a:gridCol w="150019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№</a:t>
                      </a:r>
                      <a:r>
                        <a:rPr lang="ru-RU" sz="1800" baseline="0" dirty="0" smtClean="0">
                          <a:latin typeface="Arial Narrow" pitchFamily="34" charset="0"/>
                        </a:rPr>
                        <a:t> ОО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err="1" smtClean="0">
                          <a:latin typeface="Arial Narrow" pitchFamily="34" charset="0"/>
                        </a:rPr>
                        <a:t>Ин.язык</a:t>
                      </a:r>
                      <a:endParaRPr lang="ru-RU" b="1" dirty="0" smtClean="0">
                        <a:latin typeface="Arial Narrow" pitchFamily="34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03.03.17/55б.</a:t>
                      </a:r>
                      <a:endParaRPr lang="ru-RU" sz="1800" b="1" dirty="0" smtClean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География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04.03.17/32б.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Литература</a:t>
                      </a:r>
                    </a:p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11.03.17/23б.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Обществ-е</a:t>
                      </a:r>
                      <a:endParaRPr lang="ru-RU" b="1" dirty="0" smtClean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11.03.17/39б.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14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15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16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17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3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18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19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21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Arial Narrow" pitchFamily="34" charset="0"/>
                        </a:rPr>
                        <a:t>Кол-во «2»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27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0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49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Arial Narrow" pitchFamily="34" charset="0"/>
                        </a:rPr>
                        <a:t>Средний балл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27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18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16,56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Arial Narrow" pitchFamily="34" charset="0"/>
                        </a:rPr>
                        <a:t>Высокий балл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err="1" smtClean="0">
                          <a:latin typeface="Arial Narrow" pitchFamily="34" charset="0"/>
                        </a:rPr>
                        <a:t>Теркун</a:t>
                      </a:r>
                      <a:r>
                        <a:rPr lang="ru-RU" sz="1800" b="1" dirty="0" smtClean="0">
                          <a:latin typeface="Arial Narrow" pitchFamily="34" charset="0"/>
                        </a:rPr>
                        <a:t> В., </a:t>
                      </a:r>
                    </a:p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37б., №11</a:t>
                      </a: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err="1" smtClean="0">
                          <a:latin typeface="Arial Narrow" pitchFamily="34" charset="0"/>
                        </a:rPr>
                        <a:t>Пушенко</a:t>
                      </a:r>
                      <a:r>
                        <a:rPr lang="ru-RU" b="1" dirty="0" smtClean="0">
                          <a:latin typeface="Arial Narrow" pitchFamily="34" charset="0"/>
                        </a:rPr>
                        <a:t> К., 32б., №4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err="1" smtClean="0">
                          <a:latin typeface="Arial Narrow" pitchFamily="34" charset="0"/>
                        </a:rPr>
                        <a:t>Ампилогова</a:t>
                      </a:r>
                      <a:r>
                        <a:rPr lang="ru-RU" b="1" dirty="0" smtClean="0">
                          <a:latin typeface="Arial Narrow" pitchFamily="34" charset="0"/>
                        </a:rPr>
                        <a:t> К., 23б., №2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err="1" smtClean="0">
                          <a:latin typeface="Arial Narrow" pitchFamily="34" charset="0"/>
                        </a:rPr>
                        <a:t>Теркун</a:t>
                      </a:r>
                      <a:r>
                        <a:rPr lang="ru-RU" b="1" dirty="0" smtClean="0">
                          <a:latin typeface="Arial Narrow" pitchFamily="34" charset="0"/>
                        </a:rPr>
                        <a:t> В., </a:t>
                      </a:r>
                    </a:p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38б., №11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Arial Narrow" pitchFamily="34" charset="0"/>
                        </a:rPr>
                        <a:t>Низкий балл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№9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№1,2,3,4,5,7,</a:t>
                      </a:r>
                    </a:p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10, 12,14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№1,2,3,4,6,7,8,9,10,13,14,15,17,</a:t>
                      </a:r>
                    </a:p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18,19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Устная олимпиада по математике, 23.03.17 года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Количество участников – 90 чел.</a:t>
            </a:r>
          </a:p>
          <a:p>
            <a:pPr>
              <a:buNone/>
            </a:pPr>
            <a:r>
              <a:rPr lang="ru-RU" dirty="0" smtClean="0"/>
              <a:t>Школы № 1, </a:t>
            </a:r>
            <a:r>
              <a:rPr lang="ru-RU" b="1" dirty="0" smtClean="0">
                <a:solidFill>
                  <a:srgbClr val="FF0000"/>
                </a:solidFill>
              </a:rPr>
              <a:t>2</a:t>
            </a:r>
            <a:r>
              <a:rPr lang="ru-RU" dirty="0" smtClean="0"/>
              <a:t>, 3, 4, </a:t>
            </a:r>
            <a:r>
              <a:rPr lang="ru-RU" b="1" dirty="0" smtClean="0">
                <a:solidFill>
                  <a:srgbClr val="FF0000"/>
                </a:solidFill>
              </a:rPr>
              <a:t>8, 10, 12, 13</a:t>
            </a:r>
          </a:p>
          <a:p>
            <a:pPr>
              <a:buNone/>
            </a:pPr>
            <a:r>
              <a:rPr lang="ru-RU" dirty="0" smtClean="0"/>
              <a:t>Перешли порог:</a:t>
            </a:r>
          </a:p>
          <a:p>
            <a:pPr>
              <a:buFontTx/>
              <a:buChar char="-"/>
            </a:pPr>
            <a:r>
              <a:rPr lang="ru-RU" dirty="0" smtClean="0"/>
              <a:t>с первого подхода – 25 чел.</a:t>
            </a:r>
          </a:p>
          <a:p>
            <a:pPr>
              <a:buFontTx/>
              <a:buChar char="-"/>
            </a:pPr>
            <a:r>
              <a:rPr lang="ru-RU" dirty="0"/>
              <a:t>с</a:t>
            </a:r>
            <a:r>
              <a:rPr lang="ru-RU" dirty="0" smtClean="0"/>
              <a:t>о второго подхода – 34 чел.</a:t>
            </a:r>
          </a:p>
          <a:p>
            <a:pPr>
              <a:buFontTx/>
              <a:buChar char="-"/>
            </a:pPr>
            <a:r>
              <a:rPr lang="ru-RU" dirty="0"/>
              <a:t>с</a:t>
            </a:r>
            <a:r>
              <a:rPr lang="ru-RU" dirty="0" smtClean="0"/>
              <a:t> третьего подхода – 11 чел.</a:t>
            </a:r>
          </a:p>
          <a:p>
            <a:pPr>
              <a:buNone/>
            </a:pPr>
            <a:r>
              <a:rPr lang="ru-RU" dirty="0" smtClean="0"/>
              <a:t>Общее количество прошедших порог по итогам 3-х подходов – </a:t>
            </a:r>
            <a:r>
              <a:rPr lang="ru-RU" b="1" dirty="0" smtClean="0"/>
              <a:t>70 чел.</a:t>
            </a:r>
            <a:endParaRPr lang="ru-RU" b="1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42900"/>
            <a:ext cx="8229600" cy="796908"/>
          </a:xfrm>
        </p:spPr>
        <p:txBody>
          <a:bodyPr/>
          <a:lstStyle/>
          <a:p>
            <a:r>
              <a:rPr lang="ru-RU" dirty="0" smtClean="0"/>
              <a:t>Учащиеся, получившие «2»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642918"/>
          <a:ext cx="9001156" cy="6101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96979"/>
                <a:gridCol w="798490"/>
                <a:gridCol w="4605455"/>
                <a:gridCol w="200023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Предмет</a:t>
                      </a:r>
                      <a:endParaRPr lang="ru-RU" sz="17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Класс</a:t>
                      </a:r>
                      <a:endParaRPr lang="ru-RU" sz="17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Ф.И.О.</a:t>
                      </a:r>
                      <a:r>
                        <a:rPr lang="ru-RU" sz="1700" b="1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учащихся</a:t>
                      </a:r>
                      <a:endParaRPr lang="ru-RU" sz="17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«Группа риска»</a:t>
                      </a:r>
                      <a:endParaRPr lang="ru-RU" sz="17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Физика</a:t>
                      </a:r>
                    </a:p>
                    <a:p>
                      <a:r>
                        <a:rPr lang="ru-RU" sz="17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11.02.17</a:t>
                      </a:r>
                      <a:endParaRPr lang="ru-RU" sz="17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9</a:t>
                      </a:r>
                      <a:endParaRPr lang="ru-RU" sz="17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Ужва</a:t>
                      </a:r>
                      <a:r>
                        <a:rPr lang="ru-RU" sz="17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А. №8, </a:t>
                      </a:r>
                      <a:r>
                        <a:rPr lang="ru-RU" sz="170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Синчуков</a:t>
                      </a:r>
                      <a:r>
                        <a:rPr lang="ru-RU" sz="17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Н. №10, </a:t>
                      </a:r>
                      <a:r>
                        <a:rPr lang="ru-RU" sz="170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Азатян</a:t>
                      </a:r>
                      <a:r>
                        <a:rPr lang="ru-RU" sz="17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А. №13</a:t>
                      </a:r>
                      <a:endParaRPr lang="ru-RU" sz="17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нет</a:t>
                      </a:r>
                      <a:endParaRPr lang="ru-RU" sz="17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Информатика</a:t>
                      </a:r>
                    </a:p>
                    <a:p>
                      <a:r>
                        <a:rPr lang="ru-RU" sz="17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11.02.17</a:t>
                      </a:r>
                      <a:endParaRPr lang="ru-RU" sz="17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9</a:t>
                      </a:r>
                      <a:endParaRPr lang="ru-RU" sz="17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Чувашев К. №3, Алания М. №7,</a:t>
                      </a:r>
                      <a:r>
                        <a:rPr lang="ru-RU" sz="17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Коваленко Н. №7, Петров Р. №7</a:t>
                      </a:r>
                      <a:endParaRPr lang="ru-RU" sz="17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нет</a:t>
                      </a:r>
                      <a:endParaRPr lang="ru-RU" sz="17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Химия</a:t>
                      </a:r>
                    </a:p>
                    <a:p>
                      <a:r>
                        <a:rPr lang="ru-RU" sz="17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04.03.17</a:t>
                      </a:r>
                      <a:endParaRPr lang="ru-RU" sz="17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9</a:t>
                      </a:r>
                      <a:endParaRPr lang="ru-RU" sz="17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Шишкина Н.№2,</a:t>
                      </a:r>
                      <a:r>
                        <a:rPr lang="ru-RU" sz="17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Марченко Е. № 12</a:t>
                      </a:r>
                      <a:endParaRPr lang="ru-RU" sz="17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нет</a:t>
                      </a:r>
                      <a:endParaRPr lang="ru-RU" sz="17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История </a:t>
                      </a:r>
                    </a:p>
                    <a:p>
                      <a:r>
                        <a:rPr lang="ru-RU" sz="17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11.02.17</a:t>
                      </a:r>
                      <a:endParaRPr lang="ru-RU" sz="17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9</a:t>
                      </a:r>
                      <a:endParaRPr lang="ru-RU" sz="17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Губрий</a:t>
                      </a:r>
                      <a:r>
                        <a:rPr lang="ru-RU" sz="17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Д.</a:t>
                      </a:r>
                      <a:r>
                        <a:rPr lang="ru-RU" sz="17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№3, Бондарь Н. №10, Новикова В. №10, Ермаков А. №17, Муратова А. №8, Савченко А. №3, </a:t>
                      </a:r>
                      <a:r>
                        <a:rPr lang="ru-RU" sz="1700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Штурмак</a:t>
                      </a:r>
                      <a:r>
                        <a:rPr lang="ru-RU" sz="17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 В. №17, Лизунов В. №17</a:t>
                      </a:r>
                      <a:endParaRPr lang="ru-RU" sz="17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Бондарь Н. </a:t>
                      </a:r>
                      <a:r>
                        <a:rPr lang="ru-RU" sz="17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№10</a:t>
                      </a:r>
                      <a:endParaRPr lang="ru-RU" sz="17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70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Ин.язык</a:t>
                      </a:r>
                      <a:endParaRPr lang="ru-RU" sz="1700" dirty="0" smtClean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  <a:p>
                      <a:r>
                        <a:rPr lang="ru-RU" sz="17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03.03.17</a:t>
                      </a:r>
                      <a:endParaRPr lang="ru-RU" sz="17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9</a:t>
                      </a:r>
                      <a:endParaRPr lang="ru-RU" sz="17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Тимченко </a:t>
                      </a:r>
                      <a:r>
                        <a:rPr lang="ru-RU" sz="1700" b="0" i="0" u="none" strike="noStrike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В.</a:t>
                      </a:r>
                      <a:r>
                        <a:rPr lang="ru-RU" sz="1700" b="0" i="0" u="none" strike="noStrike" baseline="0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 №9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ru-RU" sz="1700" b="0" i="0" u="none" strike="noStrike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Тимченко В.</a:t>
                      </a:r>
                      <a:endParaRPr lang="ru-RU" sz="17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Биология</a:t>
                      </a:r>
                    </a:p>
                    <a:p>
                      <a:r>
                        <a:rPr lang="ru-RU" sz="17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11.02.17</a:t>
                      </a:r>
                      <a:endParaRPr lang="ru-RU" sz="17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9</a:t>
                      </a:r>
                      <a:endParaRPr lang="ru-RU" sz="17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700" b="0" i="0" u="none" strike="noStrike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Поздняков</a:t>
                      </a:r>
                      <a:r>
                        <a:rPr lang="ru-RU" sz="1700" b="0" i="0" u="none" strike="noStrike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А. №2, Бочкарев Д.№3, Кравчук А. №3, Андрющенко Н. №5, </a:t>
                      </a:r>
                      <a:r>
                        <a:rPr lang="ru-RU" sz="1700" b="0" i="0" u="none" strike="noStrike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Браткова</a:t>
                      </a:r>
                      <a:r>
                        <a:rPr lang="ru-RU" sz="1700" b="0" i="0" u="none" strike="noStrike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А. №7, </a:t>
                      </a:r>
                      <a:r>
                        <a:rPr lang="ru-RU" sz="1700" b="0" i="0" u="none" strike="noStrike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Кулигин</a:t>
                      </a:r>
                      <a:r>
                        <a:rPr lang="ru-RU" sz="1700" b="0" i="0" u="none" strike="noStrike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А. №9, </a:t>
                      </a:r>
                      <a:r>
                        <a:rPr lang="ru-RU" sz="1700" b="0" i="0" u="none" strike="noStrike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Околодько</a:t>
                      </a:r>
                      <a:r>
                        <a:rPr lang="ru-RU" sz="1700" b="0" i="0" u="none" strike="noStrike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А. №9, </a:t>
                      </a:r>
                      <a:r>
                        <a:rPr lang="ru-RU" sz="1700" b="0" i="0" u="none" strike="noStrike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Прядко</a:t>
                      </a:r>
                      <a:r>
                        <a:rPr lang="ru-RU" sz="1700" b="0" i="0" u="none" strike="noStrike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В. №9, Фоменко А. №11, Платонов А. №12, </a:t>
                      </a:r>
                      <a:r>
                        <a:rPr lang="ru-RU" sz="1700" b="0" i="0" u="none" strike="noStrike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Батыченко</a:t>
                      </a:r>
                      <a:r>
                        <a:rPr lang="ru-RU" sz="1700" b="0" i="0" u="none" strike="noStrike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Н. №13, Канищева В. №13, Павлова Т. №13, Горбачев В. №15, </a:t>
                      </a:r>
                      <a:r>
                        <a:rPr lang="ru-RU" sz="1700" b="0" i="0" u="none" strike="noStrike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Караяниди</a:t>
                      </a:r>
                      <a:r>
                        <a:rPr lang="ru-RU" sz="1700" b="0" i="0" u="none" strike="noStrike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М. №15, Ким Э. №15, Морозов Д. №15, Петренко В. №15, Тимофеев А. №15, </a:t>
                      </a:r>
                      <a:r>
                        <a:rPr lang="ru-RU" sz="1700" b="0" i="0" u="none" strike="noStrike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Логвинова</a:t>
                      </a:r>
                      <a:r>
                        <a:rPr lang="ru-RU" sz="1700" b="0" i="0" u="none" strike="noStrike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А. № 18</a:t>
                      </a:r>
                      <a:endParaRPr lang="ru-RU" sz="1700" b="0" i="0" u="none" strike="noStrike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r>
                        <a:rPr lang="ru-RU" sz="1700" b="0" i="0" u="none" strike="noStrike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Платонов А. №12, Горбачев В. №15, </a:t>
                      </a:r>
                      <a:r>
                        <a:rPr lang="ru-RU" sz="1700" b="0" i="0" u="none" strike="noStrike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Караяниди</a:t>
                      </a:r>
                      <a:r>
                        <a:rPr lang="ru-RU" sz="1700" b="0" i="0" u="none" strike="noStrike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М. №15, Ким Э. №15, Тимофеев А. №15, Бочкарев Д.№3, </a:t>
                      </a:r>
                      <a:r>
                        <a:rPr lang="ru-RU" sz="1700" b="0" i="0" u="none" strike="noStrike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Кулигин</a:t>
                      </a:r>
                      <a:r>
                        <a:rPr lang="ru-RU" sz="1700" b="0" i="0" u="none" strike="noStrike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А. №9, </a:t>
                      </a:r>
                      <a:r>
                        <a:rPr lang="ru-RU" sz="1700" b="0" i="0" u="none" strike="noStrike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Околодько</a:t>
                      </a:r>
                      <a:r>
                        <a:rPr lang="ru-RU" sz="1700" b="0" i="0" u="none" strike="noStrike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А. №9, </a:t>
                      </a:r>
                      <a:r>
                        <a:rPr lang="ru-RU" sz="1700" b="0" i="0" u="none" strike="noStrike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Логвинова</a:t>
                      </a:r>
                      <a:r>
                        <a:rPr lang="ru-RU" sz="1700" b="0" i="0" u="none" strike="noStrike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А. № 18</a:t>
                      </a:r>
                      <a:endParaRPr lang="ru-RU" sz="17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42900"/>
            <a:ext cx="8229600" cy="796908"/>
          </a:xfrm>
        </p:spPr>
        <p:txBody>
          <a:bodyPr/>
          <a:lstStyle/>
          <a:p>
            <a:r>
              <a:rPr lang="ru-RU" dirty="0" smtClean="0"/>
              <a:t>Учащиеся, получившие «2»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714356"/>
          <a:ext cx="9001156" cy="6040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14512"/>
                <a:gridCol w="680957"/>
                <a:gridCol w="2605191"/>
                <a:gridCol w="40004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Предмет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Класс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Ф.И.О.</a:t>
                      </a:r>
                      <a:r>
                        <a:rPr lang="ru-RU" sz="1500" b="1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учащихся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«Группа риска»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География </a:t>
                      </a:r>
                    </a:p>
                    <a:p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04.03.17</a:t>
                      </a:r>
                      <a:endParaRPr lang="ru-RU" sz="15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9</a:t>
                      </a:r>
                      <a:endParaRPr lang="ru-RU" sz="15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Ильясова В. №1, Панова А. №2, </a:t>
                      </a:r>
                      <a:r>
                        <a:rPr lang="ru-RU" sz="150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Бакуменко</a:t>
                      </a:r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А. №2, Денисенко Д. №3, Ровная В. №3, Ровная А. №3, Цветков Д. №3, </a:t>
                      </a:r>
                      <a:r>
                        <a:rPr lang="ru-RU" sz="150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Яхно</a:t>
                      </a:r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Т. №3, </a:t>
                      </a:r>
                      <a:r>
                        <a:rPr lang="ru-RU" sz="150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Аликина</a:t>
                      </a:r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Д. №4, Дубровин В. №4, </a:t>
                      </a:r>
                      <a:r>
                        <a:rPr lang="ru-RU" sz="150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Мякота</a:t>
                      </a:r>
                      <a:r>
                        <a:rPr lang="ru-RU" sz="15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А №4, Сыроватко Э. №5, </a:t>
                      </a:r>
                      <a:r>
                        <a:rPr lang="ru-RU" sz="1500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Преверзев</a:t>
                      </a:r>
                      <a:r>
                        <a:rPr lang="ru-RU" sz="15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А. №7, Мурашко Д. №10, </a:t>
                      </a:r>
                      <a:r>
                        <a:rPr lang="ru-RU" sz="1500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Сархадова</a:t>
                      </a:r>
                      <a:r>
                        <a:rPr lang="ru-RU" sz="15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Ж. №10, </a:t>
                      </a:r>
                      <a:r>
                        <a:rPr lang="ru-RU" sz="1500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Драган</a:t>
                      </a:r>
                      <a:r>
                        <a:rPr lang="ru-RU" sz="15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А. №10, </a:t>
                      </a:r>
                      <a:r>
                        <a:rPr lang="ru-RU" sz="1500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Вусатый</a:t>
                      </a:r>
                      <a:r>
                        <a:rPr lang="ru-RU" sz="15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Д. №10, </a:t>
                      </a:r>
                      <a:r>
                        <a:rPr lang="ru-RU" sz="1500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Синоженко</a:t>
                      </a:r>
                      <a:r>
                        <a:rPr lang="ru-RU" sz="15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Н. №10, Черкашин А. №10, Сычева Н. №10, </a:t>
                      </a:r>
                      <a:r>
                        <a:rPr lang="ru-RU" sz="1500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Пикула</a:t>
                      </a:r>
                      <a:r>
                        <a:rPr lang="ru-RU" sz="15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А. №12, Ткаченко О. №12, Пусть Д. №12, </a:t>
                      </a:r>
                      <a:r>
                        <a:rPr lang="ru-RU" sz="1500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Поддубская</a:t>
                      </a:r>
                      <a:r>
                        <a:rPr lang="ru-RU" sz="15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И. №12, Кисиль К. №12, </a:t>
                      </a:r>
                      <a:r>
                        <a:rPr lang="ru-RU" sz="1500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Дудунова</a:t>
                      </a:r>
                      <a:r>
                        <a:rPr lang="ru-RU" sz="15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Я. №12, Ткаченко Н. №14</a:t>
                      </a:r>
                      <a:endParaRPr lang="ru-RU" sz="15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Дубровин В. №4, </a:t>
                      </a:r>
                      <a:r>
                        <a:rPr lang="ru-RU" sz="15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Сыроватко Э. №5, </a:t>
                      </a:r>
                      <a:r>
                        <a:rPr lang="ru-RU" sz="1500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Драган</a:t>
                      </a:r>
                      <a:r>
                        <a:rPr lang="ru-RU" sz="15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А. №10, </a:t>
                      </a:r>
                      <a:r>
                        <a:rPr lang="ru-RU" sz="1500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Синоженко</a:t>
                      </a:r>
                      <a:r>
                        <a:rPr lang="ru-RU" sz="15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Н. №10, Ткаченко Н. №14</a:t>
                      </a:r>
                      <a:endParaRPr lang="ru-RU" sz="15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Обществознание</a:t>
                      </a:r>
                    </a:p>
                    <a:p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11.03.17</a:t>
                      </a:r>
                      <a:endParaRPr lang="ru-RU" sz="15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9</a:t>
                      </a:r>
                      <a:endParaRPr lang="ru-RU" sz="15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 чел.-№1, 3 чел.-№2, 1 чел.-№3,  7чел.-№4,  5чел.-№6,  4чел.-№7, 3чел.-№8,  4чел.-№9, 11чел.-№10, 3чел.-№13,</a:t>
                      </a:r>
                      <a:r>
                        <a:rPr lang="ru-RU" sz="15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1чел.-№14, 1чел.-№15, 3чел.-№17, 1чел.-№18, 1чел.-№19</a:t>
                      </a:r>
                      <a:endParaRPr lang="ru-RU" sz="15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Денисенко Д.№3,</a:t>
                      </a:r>
                      <a:r>
                        <a:rPr lang="ru-RU" sz="15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</a:t>
                      </a:r>
                      <a:r>
                        <a:rPr lang="ru-RU" sz="150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Аликина</a:t>
                      </a:r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Д. №4,</a:t>
                      </a:r>
                      <a:r>
                        <a:rPr lang="ru-RU" sz="15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</a:t>
                      </a:r>
                      <a:r>
                        <a:rPr lang="ru-RU" sz="150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Буркин</a:t>
                      </a:r>
                      <a:r>
                        <a:rPr lang="ru-RU" sz="15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А. №4, Дубровин В. №4, Дубровский Ю. №4, Лопатко Д. №4, Орлова А. №4, Коваленко Н. №7,Петров Р. №7, Хачатурян А. №8, </a:t>
                      </a:r>
                      <a:r>
                        <a:rPr lang="ru-RU" sz="1500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Тюньков</a:t>
                      </a:r>
                      <a:r>
                        <a:rPr lang="ru-RU" sz="15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Н. №8, </a:t>
                      </a:r>
                      <a:r>
                        <a:rPr lang="ru-RU" sz="1500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Околодько</a:t>
                      </a:r>
                      <a:r>
                        <a:rPr lang="ru-RU" sz="15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А.№9, Хвостик Е.№9, Нурпеисов С. №10, Шевченко А.№10,  </a:t>
                      </a:r>
                      <a:r>
                        <a:rPr lang="ru-RU" sz="1500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Драган</a:t>
                      </a:r>
                      <a:r>
                        <a:rPr lang="ru-RU" sz="15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А. №10, </a:t>
                      </a:r>
                      <a:r>
                        <a:rPr lang="ru-RU" sz="1500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Сархадова</a:t>
                      </a:r>
                      <a:r>
                        <a:rPr lang="ru-RU" sz="15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Ж. №10,  </a:t>
                      </a:r>
                      <a:r>
                        <a:rPr lang="ru-RU" sz="1500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Вусатый</a:t>
                      </a:r>
                      <a:r>
                        <a:rPr lang="ru-RU" sz="15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Д. №10, </a:t>
                      </a:r>
                      <a:r>
                        <a:rPr lang="ru-RU" sz="1500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Демяник</a:t>
                      </a:r>
                      <a:r>
                        <a:rPr lang="ru-RU" sz="15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Ю. №10, Мурашко Д. №10, </a:t>
                      </a:r>
                      <a:r>
                        <a:rPr lang="ru-RU" sz="1500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Синоженко</a:t>
                      </a:r>
                      <a:r>
                        <a:rPr lang="ru-RU" sz="15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Н. №10, </a:t>
                      </a:r>
                      <a:r>
                        <a:rPr lang="ru-RU" sz="1500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Батыченко</a:t>
                      </a:r>
                      <a:r>
                        <a:rPr lang="ru-RU" sz="15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П. №13, Ткаченко Н. №14, </a:t>
                      </a:r>
                      <a:r>
                        <a:rPr lang="ru-RU" sz="1500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Караяниди</a:t>
                      </a:r>
                      <a:r>
                        <a:rPr lang="ru-RU" sz="15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М. №15, </a:t>
                      </a:r>
                      <a:r>
                        <a:rPr lang="ru-RU" sz="1500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Ляшенко</a:t>
                      </a:r>
                      <a:r>
                        <a:rPr lang="ru-RU" sz="15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К. №18</a:t>
                      </a:r>
                      <a:endParaRPr lang="ru-RU" sz="15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42900"/>
            <a:ext cx="8229600" cy="796908"/>
          </a:xfrm>
        </p:spPr>
        <p:txBody>
          <a:bodyPr/>
          <a:lstStyle/>
          <a:p>
            <a:r>
              <a:rPr lang="ru-RU" dirty="0" smtClean="0"/>
              <a:t>Учащиеся, получившие «2»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995060"/>
          <a:ext cx="8858312" cy="4577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1636"/>
                <a:gridCol w="785818"/>
                <a:gridCol w="4532369"/>
                <a:gridCol w="196848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Предмет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Класс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Ф.И.О.</a:t>
                      </a:r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учащихся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«Группа риска»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История </a:t>
                      </a:r>
                    </a:p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24.03.17</a:t>
                      </a:r>
                      <a:endParaRPr lang="ru-RU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11</a:t>
                      </a:r>
                      <a:endParaRPr lang="ru-RU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Кисиль К.№1, </a:t>
                      </a:r>
                      <a:r>
                        <a:rPr lang="ru-RU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Баглаев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Н.№4, Исмагилова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Л. №6, </a:t>
                      </a:r>
                      <a:r>
                        <a:rPr lang="ru-RU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Выголова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О. №10, Саенко О. ВСОШ</a:t>
                      </a:r>
                      <a:endParaRPr lang="ru-RU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Нет </a:t>
                      </a:r>
                      <a:endParaRPr lang="ru-RU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Общество</a:t>
                      </a:r>
                    </a:p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31.03.17</a:t>
                      </a:r>
                      <a:endParaRPr lang="ru-RU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11</a:t>
                      </a:r>
                      <a:endParaRPr lang="ru-RU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Александрова К. №1, </a:t>
                      </a:r>
                      <a:r>
                        <a:rPr lang="ru-RU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Баль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А. №1,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Беспалова Л. №1, Васильев И. №1, Лупан А. №1, Подгорнова А. №1, </a:t>
                      </a:r>
                      <a:r>
                        <a:rPr lang="ru-RU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Рудометкина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О. №1, Богданова М. №3, </a:t>
                      </a:r>
                      <a:r>
                        <a:rPr lang="ru-RU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Вдовенко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Н.№3, Коротков А. №3, Гусейнова А. №6, </a:t>
                      </a:r>
                      <a:r>
                        <a:rPr lang="ru-RU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Слепченко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Е. №7, Макаренко М. №8, </a:t>
                      </a:r>
                      <a:r>
                        <a:rPr lang="ru-RU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Поздняк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Р. №8, Русских М. №10, </a:t>
                      </a:r>
                      <a:r>
                        <a:rPr lang="ru-RU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Гуреева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Е. №12, </a:t>
                      </a:r>
                      <a:r>
                        <a:rPr lang="ru-RU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Жадан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А. №12, Калмыков А. №12, Гетман В. №15, Саенко О. ВСОШ, </a:t>
                      </a:r>
                      <a:r>
                        <a:rPr lang="ru-RU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Балогланова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Г. ВСОШ</a:t>
                      </a:r>
                      <a:endParaRPr lang="ru-RU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Гуреева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Е. №12, </a:t>
                      </a:r>
                      <a:r>
                        <a:rPr lang="ru-RU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Жадан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А. №12</a:t>
                      </a:r>
                      <a:endParaRPr lang="ru-RU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Биология</a:t>
                      </a:r>
                    </a:p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07.04.17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11</a:t>
                      </a:r>
                      <a:endParaRPr lang="ru-RU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Баль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А. №1, </a:t>
                      </a:r>
                      <a:r>
                        <a:rPr lang="ru-RU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Прончатов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В. № 10, </a:t>
                      </a:r>
                      <a:r>
                        <a:rPr lang="ru-RU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Доброносов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В. №12</a:t>
                      </a:r>
                      <a:endParaRPr lang="ru-RU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Нет </a:t>
                      </a:r>
                      <a:endParaRPr lang="ru-RU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Химия</a:t>
                      </a:r>
                    </a:p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25.03.17</a:t>
                      </a:r>
                      <a:endParaRPr lang="ru-RU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11</a:t>
                      </a:r>
                      <a:endParaRPr lang="ru-RU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Баль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А.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№1, </a:t>
                      </a:r>
                      <a:r>
                        <a:rPr lang="ru-RU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Конутенко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Д. №1, </a:t>
                      </a:r>
                      <a:r>
                        <a:rPr lang="ru-RU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Анипер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А. №7, Терещенко Р. №11, </a:t>
                      </a:r>
                      <a:r>
                        <a:rPr lang="ru-RU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Жадан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А. №12 </a:t>
                      </a:r>
                      <a:endParaRPr lang="ru-RU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Терещенко Р. №11, </a:t>
                      </a:r>
                      <a:r>
                        <a:rPr lang="ru-RU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Жадан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А. №12 </a:t>
                      </a:r>
                      <a:endParaRPr lang="ru-RU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Письмо МКУО РИМЦ от 17.03.17 года № 178 «О предоставлении информации»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3768733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Arial Narrow" pitchFamily="34" charset="0"/>
              </a:rPr>
              <a:t>Документы складываются в отдельный файл и предоставляются нарочно в РИМЦ </a:t>
            </a:r>
            <a:r>
              <a:rPr lang="ru-RU" sz="2400" b="1" dirty="0" smtClean="0">
                <a:solidFill>
                  <a:srgbClr val="FF0000"/>
                </a:solidFill>
                <a:latin typeface="Arial Narrow" pitchFamily="34" charset="0"/>
              </a:rPr>
              <a:t>27.03.2017 года</a:t>
            </a:r>
          </a:p>
          <a:p>
            <a:r>
              <a:rPr lang="ru-RU" sz="2400" dirty="0" smtClean="0">
                <a:latin typeface="Arial Narrow" pitchFamily="34" charset="0"/>
              </a:rPr>
              <a:t>Отметки за школьные контрольные работы (срезы, тесты и т.д.), КДР, МДР, репетиционные экзамены подчёркивать.</a:t>
            </a:r>
          </a:p>
          <a:p>
            <a:r>
              <a:rPr lang="ru-RU" sz="2400" dirty="0" smtClean="0">
                <a:latin typeface="Arial Narrow" pitchFamily="34" charset="0"/>
              </a:rPr>
              <a:t>Сроки  посещения консультационных пунктов (школьных, районных) прописать конкретно, указав даты по журналу.</a:t>
            </a:r>
          </a:p>
          <a:p>
            <a:r>
              <a:rPr lang="ru-RU" sz="2400" dirty="0" smtClean="0">
                <a:latin typeface="Arial Narrow" pitchFamily="34" charset="0"/>
              </a:rPr>
              <a:t>Сроки исполнения мероприятий прописывать конкретно, указав даты.</a:t>
            </a:r>
            <a:endParaRPr lang="ru-RU" sz="2400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28660" y="0"/>
            <a:ext cx="9929882" cy="714356"/>
          </a:xfrm>
        </p:spPr>
        <p:txBody>
          <a:bodyPr>
            <a:noAutofit/>
          </a:bodyPr>
          <a:lstStyle/>
          <a:p>
            <a:r>
              <a:rPr lang="ru-RU" sz="3200" dirty="0" smtClean="0"/>
              <a:t>Информационная карта учащихся «группы риска»</a:t>
            </a: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954428"/>
          <a:ext cx="8858312" cy="5760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91600"/>
                <a:gridCol w="696671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Школы</a:t>
                      </a:r>
                      <a:r>
                        <a:rPr lang="ru-RU" b="1" baseline="0" dirty="0" smtClean="0">
                          <a:latin typeface="Arial Narrow" pitchFamily="34" charset="0"/>
                        </a:rPr>
                        <a:t> с низкими результатами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Выявленные проблемы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Не представили детей 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«группы риска»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baseline="0" dirty="0" smtClean="0">
                          <a:latin typeface="Arial Narrow" pitchFamily="34" charset="0"/>
                        </a:rPr>
                        <a:t>Представили 5 уч-ся: из них 1 чел. прогноз </a:t>
                      </a:r>
                      <a:r>
                        <a:rPr lang="ru-RU" baseline="0" dirty="0" err="1" smtClean="0">
                          <a:latin typeface="Arial Narrow" pitchFamily="34" charset="0"/>
                        </a:rPr>
                        <a:t>об-во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– ниже порога, 4 чел. равен порогу -1 </a:t>
                      </a:r>
                      <a:r>
                        <a:rPr lang="ru-RU" baseline="0" dirty="0" err="1" smtClean="0">
                          <a:latin typeface="Arial Narrow" pitchFamily="34" charset="0"/>
                        </a:rPr>
                        <a:t>рус.яз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., 2 география, 1 химия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baseline="0" dirty="0" smtClean="0">
                          <a:latin typeface="Arial Narrow" pitchFamily="34" charset="0"/>
                        </a:rPr>
                        <a:t>Большая разница в прогнозе (15б.) и стабильно набираемых баллах в марте (8б.)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baseline="0" dirty="0" smtClean="0">
                          <a:latin typeface="Arial Narrow" pitchFamily="34" charset="0"/>
                        </a:rPr>
                        <a:t>Разброс в текущих отметках от «2» до «5»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baseline="0" dirty="0" smtClean="0">
                          <a:latin typeface="Arial Narrow" pitchFamily="34" charset="0"/>
                        </a:rPr>
                        <a:t>Отрицательная динамика отметок по четвертям (3,3,2)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baseline="0" dirty="0" smtClean="0">
                          <a:latin typeface="Arial Narrow" pitchFamily="34" charset="0"/>
                        </a:rPr>
                        <a:t>Формальный подход к ведению диагностических карт (отсутствуют даты, редкое заполнение, карта только за март)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baseline="0" dirty="0" smtClean="0">
                          <a:latin typeface="Arial Narrow" pitchFamily="34" charset="0"/>
                        </a:rPr>
                        <a:t>Сроки, проведённых мероприятий, без конкретных дат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8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Объективность выставления четвертных отметок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(«3» -5, «2»-7, </a:t>
                      </a:r>
                      <a:r>
                        <a:rPr lang="ru-RU" baseline="0" dirty="0" err="1" smtClean="0">
                          <a:latin typeface="Arial Narrow" pitchFamily="34" charset="0"/>
                        </a:rPr>
                        <a:t>четв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. «3», </a:t>
                      </a:r>
                      <a:r>
                        <a:rPr lang="ru-RU" baseline="0" dirty="0" err="1" smtClean="0">
                          <a:latin typeface="Arial Narrow" pitchFamily="34" charset="0"/>
                        </a:rPr>
                        <a:t>матем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.)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baseline="0" dirty="0" smtClean="0">
                          <a:latin typeface="Arial Narrow" pitchFamily="34" charset="0"/>
                        </a:rPr>
                        <a:t>Сроки, проведённых мероприятий, без конкретных дат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baseline="0" dirty="0" smtClean="0">
                          <a:latin typeface="Arial Narrow" pitchFamily="34" charset="0"/>
                        </a:rPr>
                        <a:t>Отрицательная динамика отметок по четвертям (3,3,2 – </a:t>
                      </a:r>
                      <a:r>
                        <a:rPr lang="ru-RU" baseline="0" dirty="0" err="1" smtClean="0">
                          <a:latin typeface="Arial Narrow" pitchFamily="34" charset="0"/>
                        </a:rPr>
                        <a:t>матем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., русский)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baseline="0" dirty="0" smtClean="0">
                          <a:latin typeface="Arial Narrow" pitchFamily="34" charset="0"/>
                        </a:rPr>
                        <a:t>Диагностическая карта ведётся со 2 полугодия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baseline="0" dirty="0" smtClean="0">
                          <a:latin typeface="Arial Narrow" pitchFamily="34" charset="0"/>
                        </a:rPr>
                        <a:t>Информационная карта сделана не по требованиям: русский, </a:t>
                      </a:r>
                      <a:r>
                        <a:rPr lang="ru-RU" baseline="0" dirty="0" err="1" smtClean="0">
                          <a:latin typeface="Arial Narrow" pitchFamily="34" charset="0"/>
                        </a:rPr>
                        <a:t>об-во</a:t>
                      </a:r>
                      <a:endParaRPr lang="ru-RU" baseline="0" dirty="0" smtClean="0">
                        <a:latin typeface="Arial Narrow" pitchFamily="34" charset="0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baseline="0" dirty="0" smtClean="0">
                          <a:latin typeface="Arial Narrow" pitchFamily="34" charset="0"/>
                        </a:rPr>
                        <a:t>Не предоставлены диагностические карты по обществознанию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baseline="0" dirty="0" smtClean="0">
                          <a:latin typeface="Arial Narrow" pitchFamily="34" charset="0"/>
                        </a:rPr>
                        <a:t>Предоставлены данные на уч-ся, которого нет в «группе риска»: </a:t>
                      </a:r>
                      <a:r>
                        <a:rPr lang="ru-RU" baseline="0" dirty="0" err="1" smtClean="0">
                          <a:latin typeface="Arial Narrow" pitchFamily="34" charset="0"/>
                        </a:rPr>
                        <a:t>об-во</a:t>
                      </a:r>
                      <a:endParaRPr lang="ru-RU" baseline="0" dirty="0" smtClean="0"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Информационная карта учащихся «группы риска»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285860"/>
          <a:ext cx="8858312" cy="5394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91600"/>
                <a:gridCol w="696671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Школы</a:t>
                      </a:r>
                      <a:r>
                        <a:rPr lang="ru-RU" b="1" baseline="0" dirty="0" smtClean="0">
                          <a:latin typeface="Arial Narrow" pitchFamily="34" charset="0"/>
                        </a:rPr>
                        <a:t> с низкими результатами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Выявленные проблемы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10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000" indent="-180000">
                        <a:lnSpc>
                          <a:spcPct val="100000"/>
                        </a:lnSpc>
                        <a:buAutoNum type="arabicPeriod"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Нет в списках «группы риска»: Герман И.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(</a:t>
                      </a:r>
                      <a:r>
                        <a:rPr lang="ru-RU" baseline="0" dirty="0" err="1" smtClean="0">
                          <a:latin typeface="Arial Narrow" pitchFamily="34" charset="0"/>
                        </a:rPr>
                        <a:t>об-во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), Коновалов Е., Клименко И. (</a:t>
                      </a:r>
                      <a:r>
                        <a:rPr lang="ru-RU" baseline="0" dirty="0" err="1" smtClean="0">
                          <a:latin typeface="Arial Narrow" pitchFamily="34" charset="0"/>
                        </a:rPr>
                        <a:t>об-во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), Нурпеисов С., Шевченко А. (</a:t>
                      </a:r>
                      <a:r>
                        <a:rPr lang="ru-RU" baseline="0" dirty="0" err="1" smtClean="0">
                          <a:latin typeface="Arial Narrow" pitchFamily="34" charset="0"/>
                        </a:rPr>
                        <a:t>об-во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), Шевченко А., </a:t>
                      </a:r>
                      <a:r>
                        <a:rPr lang="ru-RU" baseline="0" dirty="0" err="1" smtClean="0">
                          <a:latin typeface="Arial Narrow" pitchFamily="34" charset="0"/>
                        </a:rPr>
                        <a:t>Шелдяков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А. (</a:t>
                      </a:r>
                      <a:r>
                        <a:rPr lang="ru-RU" baseline="0" dirty="0" err="1" smtClean="0">
                          <a:latin typeface="Arial Narrow" pitchFamily="34" charset="0"/>
                        </a:rPr>
                        <a:t>об-во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), Лизунов В., Сычёва Н., </a:t>
                      </a:r>
                      <a:r>
                        <a:rPr lang="ru-RU" baseline="0" dirty="0" err="1" smtClean="0">
                          <a:latin typeface="Arial Narrow" pitchFamily="34" charset="0"/>
                        </a:rPr>
                        <a:t>Пляшник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М., Алиева В., Банников Э.</a:t>
                      </a:r>
                    </a:p>
                    <a:p>
                      <a:pPr marL="180000" indent="-180000">
                        <a:lnSpc>
                          <a:spcPct val="100000"/>
                        </a:lnSpc>
                        <a:buAutoNum type="arabicPeriod"/>
                      </a:pPr>
                      <a:r>
                        <a:rPr lang="ru-RU" baseline="0" dirty="0" smtClean="0">
                          <a:latin typeface="Arial Narrow" pitchFamily="34" charset="0"/>
                        </a:rPr>
                        <a:t>Прогноз в отчётах отличается (пример: на 10.03 – 15б., 27.03 – 11 б., </a:t>
                      </a:r>
                      <a:r>
                        <a:rPr lang="ru-RU" baseline="0" dirty="0" err="1" smtClean="0">
                          <a:latin typeface="Arial Narrow" pitchFamily="34" charset="0"/>
                        </a:rPr>
                        <a:t>об-во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)</a:t>
                      </a:r>
                    </a:p>
                    <a:p>
                      <a:pPr marL="180000" indent="-180000">
                        <a:lnSpc>
                          <a:spcPct val="100000"/>
                        </a:lnSpc>
                        <a:buAutoNum type="arabicPeriod"/>
                      </a:pPr>
                      <a:r>
                        <a:rPr lang="ru-RU" baseline="0" dirty="0" smtClean="0">
                          <a:latin typeface="Arial Narrow" pitchFamily="34" charset="0"/>
                        </a:rPr>
                        <a:t>Деятельность классного руководителя прописана как предметника</a:t>
                      </a:r>
                    </a:p>
                    <a:p>
                      <a:pPr marL="180000" indent="-180000">
                        <a:lnSpc>
                          <a:spcPct val="100000"/>
                        </a:lnSpc>
                        <a:buAutoNum type="arabicPeriod"/>
                      </a:pPr>
                      <a:r>
                        <a:rPr lang="ru-RU" baseline="0" dirty="0" smtClean="0">
                          <a:latin typeface="Arial Narrow" pitchFamily="34" charset="0"/>
                        </a:rPr>
                        <a:t>Деятельность классного руководителя отсутствует</a:t>
                      </a:r>
                    </a:p>
                    <a:p>
                      <a:pPr marL="180000" indent="-180000">
                        <a:lnSpc>
                          <a:spcPct val="100000"/>
                        </a:lnSpc>
                        <a:buAutoNum type="arabicPeriod"/>
                      </a:pPr>
                      <a:r>
                        <a:rPr lang="ru-RU" baseline="0" dirty="0" smtClean="0">
                          <a:latin typeface="Arial Narrow" pitchFamily="34" charset="0"/>
                        </a:rPr>
                        <a:t>Текущие отметки не соответствуют отметкам по КДР, репетиционным</a:t>
                      </a:r>
                    </a:p>
                    <a:p>
                      <a:pPr marL="180000" indent="-180000">
                        <a:lnSpc>
                          <a:spcPct val="100000"/>
                        </a:lnSpc>
                        <a:buAutoNum type="arabicPeriod"/>
                      </a:pPr>
                      <a:r>
                        <a:rPr lang="ru-RU" baseline="0" dirty="0" smtClean="0">
                          <a:latin typeface="Arial Narrow" pitchFamily="34" charset="0"/>
                        </a:rPr>
                        <a:t>Непоследовательно указаны даты в диагностических картах</a:t>
                      </a:r>
                    </a:p>
                    <a:p>
                      <a:pPr marL="180000" indent="-180000">
                        <a:lnSpc>
                          <a:spcPct val="100000"/>
                        </a:lnSpc>
                        <a:buAutoNum type="arabicPeriod"/>
                      </a:pPr>
                      <a:r>
                        <a:rPr lang="ru-RU" baseline="0" dirty="0" smtClean="0">
                          <a:latin typeface="Arial Narrow" pitchFamily="34" charset="0"/>
                        </a:rPr>
                        <a:t>Формальный подход к ведению диагностических карт (заканчиваются декабрём, январём, февралём, редкое заполнение, диагностика 1 раз в месяц, нет дат)</a:t>
                      </a:r>
                    </a:p>
                    <a:p>
                      <a:pPr marL="180000" indent="-180000">
                        <a:lnSpc>
                          <a:spcPct val="100000"/>
                        </a:lnSpc>
                        <a:buAutoNum type="arabicPeriod"/>
                      </a:pPr>
                      <a:r>
                        <a:rPr lang="ru-RU" baseline="0" dirty="0" smtClean="0">
                          <a:latin typeface="Arial Narrow" pitchFamily="34" charset="0"/>
                        </a:rPr>
                        <a:t>Разброс в текущих отметках от «2» до «5» (география)</a:t>
                      </a:r>
                    </a:p>
                    <a:p>
                      <a:pPr marL="180000" marR="0" indent="-18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baseline="0" dirty="0" smtClean="0">
                          <a:latin typeface="Arial Narrow" pitchFamily="34" charset="0"/>
                        </a:rPr>
                        <a:t>Отрицательная динамика отметок по четвертям (3,3,2)</a:t>
                      </a:r>
                    </a:p>
                    <a:p>
                      <a:pPr marL="180000" indent="-180000">
                        <a:lnSpc>
                          <a:spcPct val="100000"/>
                        </a:lnSpc>
                        <a:buAutoNum type="arabicPeriod"/>
                      </a:pPr>
                      <a:r>
                        <a:rPr lang="ru-RU" baseline="0" dirty="0" smtClean="0">
                          <a:latin typeface="Arial Narrow" pitchFamily="34" charset="0"/>
                        </a:rPr>
                        <a:t>Кол-во баллов за репетиционный стабильно ниже порога, а педагог прогнозирует хороший результат</a:t>
                      </a:r>
                    </a:p>
                    <a:p>
                      <a:pPr marL="180000" indent="-180000">
                        <a:lnSpc>
                          <a:spcPct val="100000"/>
                        </a:lnSpc>
                        <a:buAutoNum type="arabicPeriod"/>
                      </a:pPr>
                      <a:r>
                        <a:rPr lang="ru-RU" baseline="0" dirty="0" smtClean="0">
                          <a:latin typeface="Arial Narrow" pitchFamily="34" charset="0"/>
                        </a:rPr>
                        <a:t>Мало посещено консультаций, много пропусков уроков</a:t>
                      </a:r>
                    </a:p>
                    <a:p>
                      <a:pPr marL="180000" indent="-180000">
                        <a:lnSpc>
                          <a:spcPct val="100000"/>
                        </a:lnSpc>
                        <a:buAutoNum type="arabicPeriod"/>
                      </a:pPr>
                      <a:r>
                        <a:rPr lang="ru-RU" baseline="0" dirty="0" smtClean="0">
                          <a:latin typeface="Arial Narrow" pitchFamily="34" charset="0"/>
                        </a:rPr>
                        <a:t>Активная работа с уч-ся началась в марте</a:t>
                      </a:r>
                    </a:p>
                  </a:txBody>
                  <a:tcPr marL="36000" marR="36000"/>
                </a:tc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Информационная карта учащихся «группы риска»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285860"/>
          <a:ext cx="8858312" cy="3484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91600"/>
                <a:gridCol w="696671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Школы</a:t>
                      </a:r>
                      <a:r>
                        <a:rPr lang="ru-RU" b="1" baseline="0" dirty="0" smtClean="0">
                          <a:latin typeface="Arial Narrow" pitchFamily="34" charset="0"/>
                        </a:rPr>
                        <a:t> с низкими результатами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Выявленные проблемы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Не сдали информационные карты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13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Объективность выставления четвертных отметок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(«3» -6, «2»-7, </a:t>
                      </a:r>
                      <a:r>
                        <a:rPr lang="ru-RU" baseline="0" dirty="0" err="1" smtClean="0">
                          <a:latin typeface="Arial Narrow" pitchFamily="34" charset="0"/>
                        </a:rPr>
                        <a:t>четв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. «3»)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baseline="0" dirty="0" smtClean="0">
                          <a:latin typeface="Arial Narrow" pitchFamily="34" charset="0"/>
                        </a:rPr>
                        <a:t>Информационные карты заполнены не по требованиям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baseline="0" dirty="0" smtClean="0">
                          <a:latin typeface="Arial Narrow" pitchFamily="34" charset="0"/>
                        </a:rPr>
                        <a:t>Не заполнены информационные карты учителем-предметником (</a:t>
                      </a:r>
                      <a:r>
                        <a:rPr lang="ru-RU" baseline="0" dirty="0" err="1" smtClean="0">
                          <a:latin typeface="Arial Narrow" pitchFamily="34" charset="0"/>
                        </a:rPr>
                        <a:t>рус.яз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)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baseline="0" dirty="0" smtClean="0">
                          <a:latin typeface="Arial Narrow" pitchFamily="34" charset="0"/>
                        </a:rPr>
                        <a:t>Отрицательная динамика отметок по четвертям (3,3,2)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16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Нет «группы риска»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17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Отрицательная динамика четвертных отметок (3,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3, 2)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baseline="0" dirty="0" smtClean="0">
                          <a:latin typeface="Arial Narrow" pitchFamily="34" charset="0"/>
                        </a:rPr>
                        <a:t>Отсутствуют даты в диагностических картах по математике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Информационная карта учащихся «группы риска»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285860"/>
          <a:ext cx="8858312" cy="5394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91600"/>
                <a:gridCol w="696671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Школы</a:t>
                      </a:r>
                      <a:r>
                        <a:rPr lang="ru-RU" b="1" baseline="0" dirty="0" smtClean="0">
                          <a:latin typeface="Arial Narrow" pitchFamily="34" charset="0"/>
                        </a:rPr>
                        <a:t> с низкими результатами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Выявленные проблемы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14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Кол-во баллов, набираемых стабильно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в марте, не сходится с диагностической картой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baseline="0" dirty="0" smtClean="0">
                          <a:latin typeface="Arial Narrow" pitchFamily="34" charset="0"/>
                        </a:rPr>
                        <a:t>Непоследовательно указаны даты в диагностических картах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Даты индивидуальных занятий не совпадают с датами в диагностических картах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В диагностических картах указаны даты с незаполненными графами по заданиям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baseline="0" dirty="0" smtClean="0">
                          <a:latin typeface="Arial Narrow" pitchFamily="34" charset="0"/>
                        </a:rPr>
                        <a:t>Сроки, проведённых мероприятий, без конкретных дат</a:t>
                      </a:r>
                      <a:endParaRPr lang="ru-RU" dirty="0" smtClean="0">
                        <a:latin typeface="Arial Narrow" pitchFamily="34" charset="0"/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Сроки посещения консультаций уч-ся не указаны (</a:t>
                      </a:r>
                      <a:r>
                        <a:rPr lang="ru-RU" dirty="0" err="1" smtClean="0">
                          <a:latin typeface="Arial Narrow" pitchFamily="34" charset="0"/>
                        </a:rPr>
                        <a:t>матем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.)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baseline="0" dirty="0" smtClean="0">
                          <a:latin typeface="Arial Narrow" pitchFamily="34" charset="0"/>
                        </a:rPr>
                        <a:t>Формальный подход к ведению диагностических карт (редкое заполнение, заканчиваются в 1 полугодии)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baseline="0" dirty="0" smtClean="0">
                          <a:latin typeface="Arial Narrow" pitchFamily="34" charset="0"/>
                        </a:rPr>
                        <a:t>Прогноз в отчётах отличается (пример: на 10.03 – 15б., 27.03 – 12 б., география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baseline="0" dirty="0" smtClean="0">
                          <a:latin typeface="Arial Narrow" pitchFamily="34" charset="0"/>
                        </a:rPr>
                        <a:t>Большая разница в прогнозе (12б.) и стабильно набираемых баллах в марте (6б.)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baseline="0" dirty="0" smtClean="0">
                          <a:latin typeface="Arial Narrow" pitchFamily="34" charset="0"/>
                        </a:rPr>
                        <a:t>Текущие отметки («3») отличаются от баллов стабильно набираемых уч-ся («2»)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Поручения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u="sng" dirty="0" smtClean="0"/>
              <a:t>Администрации всех ОО:</a:t>
            </a:r>
          </a:p>
          <a:p>
            <a:pPr>
              <a:buFontTx/>
              <a:buChar char="-"/>
            </a:pPr>
            <a:r>
              <a:rPr lang="ru-RU" dirty="0" smtClean="0"/>
              <a:t>проанализировать пакеты документов на учащихся «группы риска» с учётом выявленных замечаний;</a:t>
            </a:r>
          </a:p>
          <a:p>
            <a:pPr>
              <a:buFontTx/>
              <a:buChar char="-"/>
            </a:pPr>
            <a:r>
              <a:rPr lang="ru-RU" dirty="0" smtClean="0"/>
              <a:t>провести собеседование с  учителями-предметниками  по вопросу возможности разрешения проблем низких результатов у учащихся, которые стабильно не преодолевают порог успешности;</a:t>
            </a:r>
          </a:p>
          <a:p>
            <a:pPr>
              <a:buFontTx/>
              <a:buChar char="-"/>
            </a:pPr>
            <a:r>
              <a:rPr lang="ru-RU" dirty="0" smtClean="0"/>
              <a:t>пригласить для беседы  родителей и учащихся с целью предоставления информации по итогам анализа пакета документов, собеседования с учителями- предметника  и возможности разрешения проблем низких результатов 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Итоги участия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14282" y="872504"/>
          <a:ext cx="8786874" cy="4556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0132"/>
                <a:gridCol w="1285884"/>
                <a:gridCol w="1785950"/>
                <a:gridCol w="1643074"/>
                <a:gridCol w="1607355"/>
                <a:gridCol w="1464479"/>
              </a:tblGrid>
              <a:tr h="741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№ ОО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Количество учащихся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Arial Narrow" pitchFamily="34" charset="0"/>
                        </a:rPr>
                        <a:t>Набрали </a:t>
                      </a:r>
                      <a:r>
                        <a:rPr lang="en-US" sz="2000" dirty="0" smtClean="0">
                          <a:latin typeface="Arial Narrow" pitchFamily="34" charset="0"/>
                        </a:rPr>
                        <a:t>max</a:t>
                      </a:r>
                      <a:r>
                        <a:rPr lang="ru-RU" sz="2000" dirty="0" smtClean="0">
                          <a:latin typeface="Arial Narrow" pitchFamily="34" charset="0"/>
                        </a:rPr>
                        <a:t> баллов </a:t>
                      </a:r>
                      <a:r>
                        <a:rPr lang="ru-RU" sz="2000" dirty="0">
                          <a:latin typeface="Arial Narrow" pitchFamily="34" charset="0"/>
                        </a:rPr>
                        <a:t>с первого подхода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</a:rPr>
                        <a:t>Перешли порог с </a:t>
                      </a:r>
                      <a:r>
                        <a:rPr lang="ru-RU" sz="2000" b="1">
                          <a:latin typeface="Arial Narrow" pitchFamily="34" charset="0"/>
                        </a:rPr>
                        <a:t>первого</a:t>
                      </a:r>
                      <a:r>
                        <a:rPr lang="ru-RU" sz="2000">
                          <a:latin typeface="Arial Narrow" pitchFamily="34" charset="0"/>
                        </a:rPr>
                        <a:t> подхода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</a:rPr>
                        <a:t>Перешли порог со </a:t>
                      </a:r>
                      <a:r>
                        <a:rPr lang="ru-RU" sz="2000" b="1">
                          <a:latin typeface="Arial Narrow" pitchFamily="34" charset="0"/>
                        </a:rPr>
                        <a:t>второго </a:t>
                      </a:r>
                      <a:r>
                        <a:rPr lang="ru-RU" sz="2000">
                          <a:latin typeface="Arial Narrow" pitchFamily="34" charset="0"/>
                        </a:rPr>
                        <a:t>подхода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</a:rPr>
                        <a:t>Перешли порог с </a:t>
                      </a:r>
                      <a:r>
                        <a:rPr lang="ru-RU" sz="2000" b="1" dirty="0">
                          <a:latin typeface="Arial Narrow" pitchFamily="34" charset="0"/>
                        </a:rPr>
                        <a:t>третьего </a:t>
                      </a:r>
                      <a:r>
                        <a:rPr lang="ru-RU" sz="2000" dirty="0">
                          <a:latin typeface="Arial Narrow" pitchFamily="34" charset="0"/>
                        </a:rPr>
                        <a:t>подхода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</a:rPr>
                        <a:t>2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</a:rPr>
                        <a:t>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</a:rPr>
                        <a:t>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</a:rPr>
                        <a:t>0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</a:rPr>
                        <a:t>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</a:rPr>
                        <a:t>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</a:rPr>
                        <a:t>3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</a:rPr>
                        <a:t>2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</a:rPr>
                        <a:t>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</a:rPr>
                        <a:t>2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</a:rPr>
                        <a:t>0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 Narrow" pitchFamily="34" charset="0"/>
                          <a:ea typeface="Calibri"/>
                          <a:cs typeface="Times New Roman"/>
                        </a:rPr>
                        <a:t>ИТОГО</a:t>
                      </a:r>
                      <a:endParaRPr lang="ru-RU" sz="20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90</a:t>
                      </a: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</a:rPr>
                        <a:t>25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</a:rPr>
                        <a:t>34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</a:rPr>
                        <a:t>11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 smtClean="0"/>
              <a:t>Сравнение прогнозированного результата и полученных баллов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1438" y="1285860"/>
          <a:ext cx="9001156" cy="518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28662"/>
                <a:gridCol w="1428760"/>
                <a:gridCol w="6643734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№ ОО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Количество учащихся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Несоответствие</a:t>
                      </a:r>
                      <a:r>
                        <a:rPr lang="ru-RU" sz="2000" b="1" baseline="0" dirty="0" smtClean="0">
                          <a:latin typeface="Arial Narrow" pitchFamily="34" charset="0"/>
                        </a:rPr>
                        <a:t> прогноза и полученных баллов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Не подавали прогноз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Из 4 уч-ся: у 3 уч-ся прогноз ниже полученных результатов, у 1 уч-ся - выше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Arial Narrow" pitchFamily="34" charset="0"/>
                        </a:rPr>
                        <a:t>Из 8 уч-ся: у 3 уч-ся прогноз ниже полученных результатов, у 2 уч-ся - выше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Arial Narrow" pitchFamily="34" charset="0"/>
                        </a:rPr>
                        <a:t>у 10 уч-ся прогноз выше полученных результатов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Arial Narrow" pitchFamily="34" charset="0"/>
                        </a:rPr>
                        <a:t>Из 7 уч-ся: у 4 уч-ся прогноз выше полученных результатов, у 3 уч-ся - ниже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у 6 уч-ся прогноз выше полученных результатов, у 1 уч-ся - </a:t>
                      </a:r>
                      <a:r>
                        <a:rPr lang="ru-RU" sz="2000" smtClean="0">
                          <a:latin typeface="Arial Narrow" pitchFamily="34" charset="0"/>
                        </a:rPr>
                        <a:t>нижее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Из 4 уч-ся: у 4 уч-ся прогноз выше полученных результатов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 Narrow" pitchFamily="34" charset="0"/>
                          <a:ea typeface="Calibri"/>
                          <a:cs typeface="Times New Roman"/>
                        </a:rPr>
                        <a:t>ИТОГО</a:t>
                      </a:r>
                      <a:endParaRPr lang="ru-RU" sz="20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90</a:t>
                      </a: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-24"/>
            <a:ext cx="8229600" cy="7143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Успешность выполнения заданий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857232"/>
          <a:ext cx="8858312" cy="58219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28694"/>
                <a:gridCol w="4000528"/>
                <a:gridCol w="1714512"/>
                <a:gridCol w="2214578"/>
              </a:tblGrid>
              <a:tr h="12906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dirty="0">
                          <a:latin typeface="Arial Narrow" pitchFamily="34" charset="0"/>
                        </a:rPr>
                        <a:t>№ задания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dirty="0">
                          <a:latin typeface="Arial Narrow" pitchFamily="34" charset="0"/>
                        </a:rPr>
                        <a:t>тема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>
                          <a:latin typeface="Arial Narrow" pitchFamily="34" charset="0"/>
                        </a:rPr>
                        <a:t>не выполнили задание с третьего подхода, 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>
                          <a:latin typeface="Arial Narrow" pitchFamily="34" charset="0"/>
                        </a:rPr>
                        <a:t>ОО, в которых не выполнили задание с третьего подхода, % выше среднего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>
                          <a:latin typeface="Arial Narrow" pitchFamily="34" charset="0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>
                          <a:latin typeface="Arial Narrow" pitchFamily="34" charset="0"/>
                        </a:rPr>
                        <a:t>Диаграмма (№ 18 ОГЭ)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dirty="0">
                          <a:latin typeface="Arial Narrow" pitchFamily="34" charset="0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b="1">
                          <a:latin typeface="Arial Narrow" pitchFamily="34" charset="0"/>
                        </a:rPr>
                        <a:t>-</a:t>
                      </a:r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>
                          <a:latin typeface="Arial Narrow" pitchFamily="34" charset="0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>
                          <a:latin typeface="Arial Narrow" pitchFamily="34" charset="0"/>
                        </a:rPr>
                        <a:t>Табличная задача (№ 14 ОГЭ)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dirty="0">
                          <a:latin typeface="Arial Narrow" pitchFamily="34" charset="0"/>
                        </a:rPr>
                        <a:t>1,1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b="1">
                          <a:latin typeface="Arial Narrow" pitchFamily="34" charset="0"/>
                        </a:rPr>
                        <a:t>8</a:t>
                      </a:r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>
                          <a:latin typeface="Arial Narrow" pitchFamily="34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>
                          <a:latin typeface="Arial Narrow" pitchFamily="34" charset="0"/>
                        </a:rPr>
                        <a:t>График реальной зависимости (№ 15 ОГЭ)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dirty="0">
                          <a:latin typeface="Arial Narrow" pitchFamily="34" charset="0"/>
                        </a:rPr>
                        <a:t>7,8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b="1">
                          <a:latin typeface="Arial Narrow" pitchFamily="34" charset="0"/>
                        </a:rPr>
                        <a:t>8, 10, 12</a:t>
                      </a:r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>
                          <a:latin typeface="Arial Narrow" pitchFamily="34" charset="0"/>
                        </a:rPr>
                        <a:t>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>
                          <a:latin typeface="Arial Narrow" pitchFamily="34" charset="0"/>
                        </a:rPr>
                        <a:t>Вычислительный пример (№ 1 ОГЭ)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dirty="0">
                          <a:latin typeface="Arial Narrow" pitchFamily="34" charset="0"/>
                        </a:rPr>
                        <a:t>8,9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b="1">
                          <a:latin typeface="Arial Narrow" pitchFamily="34" charset="0"/>
                        </a:rPr>
                        <a:t>1, 12, 13</a:t>
                      </a:r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>
                          <a:latin typeface="Arial Narrow" pitchFamily="34" charset="0"/>
                        </a:rPr>
                        <a:t>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>
                          <a:latin typeface="Arial Narrow" pitchFamily="34" charset="0"/>
                        </a:rPr>
                        <a:t>Линейное, квадратное уравнение (№ 4 ОГЭ)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dirty="0">
                          <a:latin typeface="Arial Narrow" pitchFamily="34" charset="0"/>
                        </a:rPr>
                        <a:t>13,3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b="1">
                          <a:latin typeface="Arial Narrow" pitchFamily="34" charset="0"/>
                        </a:rPr>
                        <a:t>1, 8, 13</a:t>
                      </a:r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>
                          <a:latin typeface="Arial Narrow" pitchFamily="34" charset="0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>
                          <a:latin typeface="Arial Narrow" pitchFamily="34" charset="0"/>
                        </a:rPr>
                        <a:t>Свойства числовых неравенств (№ 2 ОГЭ)</a:t>
                      </a: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dirty="0">
                          <a:latin typeface="Arial Narrow" pitchFamily="34" charset="0"/>
                        </a:rPr>
                        <a:t>15,6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b="1">
                          <a:latin typeface="Arial Narrow" pitchFamily="34" charset="0"/>
                        </a:rPr>
                        <a:t>8, 10, 12, 13</a:t>
                      </a:r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>
                          <a:latin typeface="Arial Narrow" pitchFamily="34" charset="0"/>
                        </a:rPr>
                        <a:t>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>
                          <a:latin typeface="Arial Narrow" pitchFamily="34" charset="0"/>
                        </a:rPr>
                        <a:t>Элементы теории вероятностей (№ 19 ОГЭ)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b="1">
                          <a:latin typeface="Arial Narrow" pitchFamily="34" charset="0"/>
                        </a:rPr>
                        <a:t>1, 2, 8, 13</a:t>
                      </a:r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>
                          <a:latin typeface="Arial Narrow" pitchFamily="34" charset="0"/>
                        </a:rPr>
                        <a:t>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>
                          <a:latin typeface="Arial Narrow" pitchFamily="34" charset="0"/>
                        </a:rPr>
                        <a:t>Задача на проценты (№ 16 ОГЭ)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b="1">
                          <a:latin typeface="Arial Narrow" pitchFamily="34" charset="0"/>
                        </a:rPr>
                        <a:t>1, 8, 10, 13</a:t>
                      </a:r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>
                          <a:latin typeface="Arial Narrow" pitchFamily="34" charset="0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>
                          <a:latin typeface="Arial Narrow" pitchFamily="34" charset="0"/>
                        </a:rPr>
                        <a:t>Площадь фигуры на клетчатой бумаге (№ 12 ОГЭ)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dirty="0">
                          <a:latin typeface="Arial Narrow" pitchFamily="34" charset="0"/>
                        </a:rPr>
                        <a:t>36,7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b="1" dirty="0">
                          <a:latin typeface="Arial Narrow" pitchFamily="34" charset="0"/>
                        </a:rPr>
                        <a:t>1, 8, 13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43050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Письмо МКУО РИМЦ ОТ 07.04.17 года № 231</a:t>
            </a:r>
            <a:br>
              <a:rPr lang="ru-RU" sz="3600" b="1" dirty="0" smtClean="0"/>
            </a:br>
            <a:r>
              <a:rPr lang="ru-RU" sz="3600" b="1" dirty="0" smtClean="0"/>
              <a:t>«Рекомендации по работе с «группой риска» при подготовке к ГИА по математике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814514"/>
            <a:ext cx="8929718" cy="5615014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-RU" sz="2000" u="sng" dirty="0" smtClean="0">
                <a:latin typeface="Arial Narrow" pitchFamily="34" charset="0"/>
              </a:rPr>
              <a:t>Администрации ОО:</a:t>
            </a:r>
          </a:p>
          <a:p>
            <a:pPr marL="514350" indent="-514350">
              <a:spcBef>
                <a:spcPts val="0"/>
              </a:spcBef>
              <a:buAutoNum type="arabicPeriod"/>
            </a:pPr>
            <a:r>
              <a:rPr lang="ru-RU" sz="2000" dirty="0" smtClean="0">
                <a:latin typeface="Arial Narrow" pitchFamily="34" charset="0"/>
              </a:rPr>
              <a:t>Организовать индивидуальную работу с данной категорией учащихся с привлечением всех учителей математики ОО, учителей </a:t>
            </a:r>
            <a:r>
              <a:rPr lang="ru-RU" sz="2000" dirty="0" err="1" smtClean="0">
                <a:latin typeface="Arial Narrow" pitchFamily="34" charset="0"/>
              </a:rPr>
              <a:t>естественно-научного</a:t>
            </a:r>
            <a:r>
              <a:rPr lang="ru-RU" sz="2000" dirty="0" smtClean="0">
                <a:latin typeface="Arial Narrow" pitchFamily="34" charset="0"/>
              </a:rPr>
              <a:t> цикла (физики, химии, информатики), учителей начальных классов.</a:t>
            </a:r>
          </a:p>
          <a:p>
            <a:pPr marL="514350" indent="-514350">
              <a:spcBef>
                <a:spcPts val="0"/>
              </a:spcBef>
              <a:buAutoNum type="arabicPeriod"/>
            </a:pPr>
            <a:r>
              <a:rPr lang="ru-RU" sz="2000" dirty="0" smtClean="0">
                <a:latin typeface="Arial Narrow" pitchFamily="34" charset="0"/>
              </a:rPr>
              <a:t>Еженедельный контроль за организацией работы и результатами учащихся «группы риска».</a:t>
            </a:r>
          </a:p>
          <a:p>
            <a:pPr marL="514350" indent="-514350">
              <a:spcBef>
                <a:spcPts val="0"/>
              </a:spcBef>
              <a:buNone/>
            </a:pPr>
            <a:r>
              <a:rPr lang="ru-RU" sz="2000" u="sng" dirty="0" smtClean="0">
                <a:latin typeface="Arial Narrow" pitchFamily="34" charset="0"/>
              </a:rPr>
              <a:t>Учителям-предметникам:</a:t>
            </a:r>
          </a:p>
          <a:p>
            <a:pPr marL="514350" indent="-514350">
              <a:spcBef>
                <a:spcPts val="0"/>
              </a:spcBef>
              <a:buAutoNum type="arabicPeriod"/>
            </a:pPr>
            <a:r>
              <a:rPr lang="ru-RU" sz="2000" dirty="0" smtClean="0">
                <a:latin typeface="Arial Narrow" pitchFamily="34" charset="0"/>
              </a:rPr>
              <a:t>Выбрать для отработки знаний только те задания, которые помогут выпускнику преодолеть порог успешности.</a:t>
            </a:r>
          </a:p>
          <a:p>
            <a:pPr marL="514350" indent="-514350">
              <a:spcBef>
                <a:spcPts val="0"/>
              </a:spcBef>
              <a:buAutoNum type="arabicPeriod"/>
            </a:pPr>
            <a:r>
              <a:rPr lang="ru-RU" sz="2000" dirty="0" smtClean="0">
                <a:latin typeface="Arial Narrow" pitchFamily="34" charset="0"/>
              </a:rPr>
              <a:t>Использовать технологию, отработанную на «Устной олимпиаде по математике для учащихся 9-х классов», основными элементами которой являются:</a:t>
            </a:r>
          </a:p>
          <a:p>
            <a:pPr marL="514350" indent="-514350">
              <a:spcBef>
                <a:spcPts val="0"/>
              </a:spcBef>
              <a:buFontTx/>
              <a:buChar char="-"/>
            </a:pPr>
            <a:r>
              <a:rPr lang="ru-RU" sz="2000" dirty="0" smtClean="0">
                <a:latin typeface="Arial Narrow" pitchFamily="34" charset="0"/>
              </a:rPr>
              <a:t>решение определённого набора заданий, в которых учащийся «группы риска» успешен;</a:t>
            </a:r>
          </a:p>
          <a:p>
            <a:pPr marL="514350" indent="-514350">
              <a:spcBef>
                <a:spcPts val="0"/>
              </a:spcBef>
              <a:buFontTx/>
              <a:buChar char="-"/>
            </a:pPr>
            <a:r>
              <a:rPr lang="ru-RU" sz="2000" dirty="0" smtClean="0">
                <a:latin typeface="Arial Narrow" pitchFamily="34" charset="0"/>
              </a:rPr>
              <a:t>устное объяснение учителю решённых задач;</a:t>
            </a:r>
          </a:p>
          <a:p>
            <a:pPr marL="514350" indent="-514350">
              <a:spcBef>
                <a:spcPts val="0"/>
              </a:spcBef>
              <a:buFontTx/>
              <a:buChar char="-"/>
            </a:pPr>
            <a:r>
              <a:rPr lang="ru-RU" sz="2000" dirty="0" smtClean="0">
                <a:latin typeface="Arial Narrow" pitchFamily="34" charset="0"/>
              </a:rPr>
              <a:t>возможность объяснения решения или после работы со всеми заданиями, или после работы с частью заданий, или после каждого задания, но не более 3-х раз.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Репетиционные экзамены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868346"/>
          </a:xfrm>
        </p:spPr>
        <p:txBody>
          <a:bodyPr/>
          <a:lstStyle/>
          <a:p>
            <a:r>
              <a:rPr lang="ru-RU" dirty="0" smtClean="0"/>
              <a:t>11 класс 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1406" y="857232"/>
          <a:ext cx="8972520" cy="5760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95420"/>
                <a:gridCol w="1495420"/>
                <a:gridCol w="1495420"/>
                <a:gridCol w="1387177"/>
                <a:gridCol w="1603663"/>
                <a:gridCol w="149542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№</a:t>
                      </a:r>
                      <a:r>
                        <a:rPr lang="ru-RU" sz="2000" b="1" baseline="0" dirty="0" smtClean="0">
                          <a:latin typeface="Arial Narrow" pitchFamily="34" charset="0"/>
                        </a:rPr>
                        <a:t> ОО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Рус. язык</a:t>
                      </a:r>
                    </a:p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25.03.17/100б.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Литература</a:t>
                      </a:r>
                    </a:p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01.04.17/44б.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err="1" smtClean="0">
                          <a:latin typeface="Arial Narrow" pitchFamily="34" charset="0"/>
                        </a:rPr>
                        <a:t>Ин.язык</a:t>
                      </a:r>
                      <a:endParaRPr lang="ru-RU" sz="2000" b="1" dirty="0" smtClean="0">
                        <a:latin typeface="Arial Narrow" pitchFamily="34" charset="0"/>
                      </a:endParaRPr>
                    </a:p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07.04.17/80б.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err="1" smtClean="0">
                          <a:latin typeface="Arial Narrow" pitchFamily="34" charset="0"/>
                        </a:rPr>
                        <a:t>Матем</a:t>
                      </a:r>
                      <a:r>
                        <a:rPr lang="ru-RU" sz="2000" b="1" dirty="0" smtClean="0">
                          <a:latin typeface="Arial Narrow" pitchFamily="34" charset="0"/>
                        </a:rPr>
                        <a:t>.</a:t>
                      </a:r>
                    </a:p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19.11.17/20б.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Матем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.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08.04.17/20б.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Кол-во участников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274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276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267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796908"/>
          </a:xfrm>
        </p:spPr>
        <p:txBody>
          <a:bodyPr/>
          <a:lstStyle/>
          <a:p>
            <a:r>
              <a:rPr lang="ru-RU" dirty="0" smtClean="0"/>
              <a:t>11 класс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714356"/>
          <a:ext cx="8929717" cy="5974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88286"/>
                <a:gridCol w="1488286"/>
                <a:gridCol w="1488286"/>
                <a:gridCol w="1407993"/>
                <a:gridCol w="1485263"/>
                <a:gridCol w="1571603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№</a:t>
                      </a:r>
                      <a:r>
                        <a:rPr lang="ru-RU" sz="2000" baseline="0" dirty="0" smtClean="0">
                          <a:latin typeface="Arial Narrow" pitchFamily="34" charset="0"/>
                        </a:rPr>
                        <a:t> ОО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Рус. язык</a:t>
                      </a:r>
                    </a:p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25.03.17/100б.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Литература</a:t>
                      </a:r>
                    </a:p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01.04.17/44б.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err="1" smtClean="0">
                          <a:latin typeface="Arial Narrow" pitchFamily="34" charset="0"/>
                        </a:rPr>
                        <a:t>Ин.язык</a:t>
                      </a:r>
                      <a:endParaRPr lang="ru-RU" sz="2000" b="1" dirty="0" smtClean="0">
                        <a:latin typeface="Arial Narrow" pitchFamily="34" charset="0"/>
                      </a:endParaRPr>
                    </a:p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07.04.17/80б.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err="1" smtClean="0">
                          <a:latin typeface="Arial Narrow" pitchFamily="34" charset="0"/>
                        </a:rPr>
                        <a:t>Матем</a:t>
                      </a:r>
                      <a:r>
                        <a:rPr lang="ru-RU" sz="2000" b="1" dirty="0" smtClean="0">
                          <a:latin typeface="Arial Narrow" pitchFamily="34" charset="0"/>
                        </a:rPr>
                        <a:t>.</a:t>
                      </a:r>
                    </a:p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19.11.16/20б.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Матем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.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08.04.17/20б.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ВСОШ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Arial Narrow" pitchFamily="34" charset="0"/>
                        </a:rPr>
                        <a:t>Кол-во «2»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0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0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0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Arial Narrow" pitchFamily="34" charset="0"/>
                        </a:rPr>
                        <a:t>Средний балл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65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52,63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49,8 англ.</a:t>
                      </a:r>
                      <a:r>
                        <a:rPr lang="ru-RU" sz="2000" b="1" baseline="0" dirty="0" smtClean="0">
                          <a:latin typeface="Arial Narrow" pitchFamily="34" charset="0"/>
                        </a:rPr>
                        <a:t> </a:t>
                      </a:r>
                      <a:r>
                        <a:rPr lang="ru-RU" sz="2000" b="1" dirty="0" smtClean="0">
                          <a:latin typeface="Arial Narrow" pitchFamily="34" charset="0"/>
                        </a:rPr>
                        <a:t>/51 нем. яз.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12,12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13,74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Arial Narrow" pitchFamily="34" charset="0"/>
                        </a:rPr>
                        <a:t>Высокий балл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err="1" smtClean="0">
                          <a:latin typeface="Arial Narrow" pitchFamily="34" charset="0"/>
                        </a:rPr>
                        <a:t>Гострая</a:t>
                      </a:r>
                      <a:r>
                        <a:rPr lang="ru-RU" sz="1800" b="1" dirty="0" smtClean="0">
                          <a:latin typeface="Arial Narrow" pitchFamily="34" charset="0"/>
                        </a:rPr>
                        <a:t> И. 100 б., №2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err="1" smtClean="0">
                          <a:latin typeface="Arial Narrow" pitchFamily="34" charset="0"/>
                        </a:rPr>
                        <a:t>Мамец</a:t>
                      </a:r>
                      <a:r>
                        <a:rPr lang="ru-RU" sz="1800" b="1" dirty="0" smtClean="0">
                          <a:latin typeface="Arial Narrow" pitchFamily="34" charset="0"/>
                        </a:rPr>
                        <a:t> Е., </a:t>
                      </a:r>
                    </a:p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66 б., №2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err="1" smtClean="0">
                          <a:latin typeface="Arial Narrow" pitchFamily="34" charset="0"/>
                        </a:rPr>
                        <a:t>Гострая</a:t>
                      </a:r>
                      <a:r>
                        <a:rPr lang="ru-RU" sz="1800" b="1" dirty="0" smtClean="0">
                          <a:latin typeface="Arial Narrow" pitchFamily="34" charset="0"/>
                        </a:rPr>
                        <a:t> И. 75 б., №2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err="1" smtClean="0">
                          <a:latin typeface="Arial Narrow" pitchFamily="34" charset="0"/>
                        </a:rPr>
                        <a:t>Гострая</a:t>
                      </a:r>
                      <a:r>
                        <a:rPr lang="ru-RU" sz="1800" b="1" dirty="0" smtClean="0">
                          <a:latin typeface="Arial Narrow" pitchFamily="34" charset="0"/>
                        </a:rPr>
                        <a:t> И. 20б., №2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№1 (1чел.),2 (2),3 (2),5 (1),20б.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Arial Narrow" pitchFamily="34" charset="0"/>
                        </a:rPr>
                        <a:t>Низкий балл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ВСОШ, 28 б.</a:t>
                      </a:r>
                    </a:p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(1 чел.)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СОШ№3, </a:t>
                      </a:r>
                    </a:p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41 б., (1</a:t>
                      </a:r>
                      <a:r>
                        <a:rPr lang="ru-RU" sz="1800" b="1" baseline="0" dirty="0" smtClean="0">
                          <a:latin typeface="Arial Narrow" pitchFamily="34" charset="0"/>
                        </a:rPr>
                        <a:t> чел.)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ВСОШ, 43 б.</a:t>
                      </a:r>
                    </a:p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(1 чел.)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№2,3,6,10,11,13,14,16,ВСОШ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№15,ВСОШ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743</TotalTime>
  <Words>3439</Words>
  <Application>Microsoft Office PowerPoint</Application>
  <PresentationFormat>Экран (4:3)</PresentationFormat>
  <Paragraphs>1051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3" baseType="lpstr">
      <vt:lpstr>Arial</vt:lpstr>
      <vt:lpstr>Arial Narrow</vt:lpstr>
      <vt:lpstr>Calibri</vt:lpstr>
      <vt:lpstr>Times New Roman</vt:lpstr>
      <vt:lpstr>Тема Office</vt:lpstr>
      <vt:lpstr>Результаты оценочных процедур. Оценка работы с детьми «группы риска»</vt:lpstr>
      <vt:lpstr>Устная олимпиада по математике, 23.03.17 года</vt:lpstr>
      <vt:lpstr>Итоги участия</vt:lpstr>
      <vt:lpstr>Сравнение прогнозированного результата и полученных баллов</vt:lpstr>
      <vt:lpstr>Успешность выполнения заданий</vt:lpstr>
      <vt:lpstr>Письмо МКУО РИМЦ ОТ 07.04.17 года № 231 «Рекомендации по работе с «группой риска» при подготовке к ГИА по математике</vt:lpstr>
      <vt:lpstr>Репетиционные экзамены</vt:lpstr>
      <vt:lpstr>11 класс </vt:lpstr>
      <vt:lpstr>11 класс</vt:lpstr>
      <vt:lpstr>11 класс </vt:lpstr>
      <vt:lpstr>11 класс</vt:lpstr>
      <vt:lpstr>11 класс </vt:lpstr>
      <vt:lpstr>11 класс</vt:lpstr>
      <vt:lpstr>9 класс</vt:lpstr>
      <vt:lpstr>9 класс</vt:lpstr>
      <vt:lpstr>9 класс</vt:lpstr>
      <vt:lpstr>9 класс</vt:lpstr>
      <vt:lpstr>9 класс</vt:lpstr>
      <vt:lpstr>9 класс</vt:lpstr>
      <vt:lpstr>Учащиеся, получившие «2»</vt:lpstr>
      <vt:lpstr>Учащиеся, получившие «2»</vt:lpstr>
      <vt:lpstr>Учащиеся, получившие «2»</vt:lpstr>
      <vt:lpstr>Письмо МКУО РИМЦ от 17.03.17 года № 178 «О предоставлении информации»</vt:lpstr>
      <vt:lpstr>Информационная карта учащихся «группы риска»</vt:lpstr>
      <vt:lpstr>Информационная карта учащихся «группы риска»</vt:lpstr>
      <vt:lpstr>Информационная карта учащихся «группы риска»</vt:lpstr>
      <vt:lpstr>Информационная карта учащихся «группы риска»</vt:lpstr>
      <vt:lpstr>Поручения</vt:lpstr>
    </vt:vector>
  </TitlesOfParts>
  <Company>admin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Ольга</cp:lastModifiedBy>
  <cp:revision>6</cp:revision>
  <dcterms:created xsi:type="dcterms:W3CDTF">2017-04-18T20:15:47Z</dcterms:created>
  <dcterms:modified xsi:type="dcterms:W3CDTF">2017-04-28T11:14:50Z</dcterms:modified>
</cp:coreProperties>
</file>