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2" r:id="rId15"/>
    <p:sldId id="273" r:id="rId16"/>
    <p:sldId id="276" r:id="rId17"/>
    <p:sldId id="277" r:id="rId18"/>
    <p:sldId id="270" r:id="rId19"/>
    <p:sldId id="271" r:id="rId20"/>
    <p:sldId id="274" r:id="rId21"/>
    <p:sldId id="275" r:id="rId22"/>
    <p:sldId id="290" r:id="rId23"/>
    <p:sldId id="291" r:id="rId24"/>
    <p:sldId id="292" r:id="rId25"/>
    <p:sldId id="293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288" r:id="rId45"/>
    <p:sldId id="289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0782-76B7-4E75-B98A-81DEE1B200A2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6CE07-E386-4B78-96EB-6887019C63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06CE07-E386-4B78-96EB-6887019C6325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04B0B-1DC9-40A4-AC9B-72B2FB6D075D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E4394D-52E3-45EF-8C3B-948EE6599F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73367"/>
            <a:ext cx="7772400" cy="2012955"/>
          </a:xfrm>
          <a:ln w="63500"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ru-RU" sz="4800" b="1" dirty="0" smtClean="0"/>
              <a:t>Результаты оценочных процедур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5500702"/>
            <a:ext cx="5000660" cy="92391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Совещание </a:t>
            </a:r>
            <a:r>
              <a:rPr lang="ru-RU" smtClean="0">
                <a:solidFill>
                  <a:schemeClr val="tx1"/>
                </a:solidFill>
              </a:rPr>
              <a:t>заместителей директоров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6.03.2018 </a:t>
            </a:r>
            <a:r>
              <a:rPr lang="ru-RU" dirty="0" smtClean="0">
                <a:solidFill>
                  <a:schemeClr val="tx1"/>
                </a:solidFill>
              </a:rPr>
              <a:t>года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838200" y="481002"/>
            <a:ext cx="1600200" cy="1447800"/>
            <a:chOff x="7289" y="1016"/>
            <a:chExt cx="2588" cy="270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 dirty="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3" y="1285860"/>
          <a:ext cx="8929751" cy="5369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353"/>
                <a:gridCol w="654655"/>
                <a:gridCol w="642942"/>
                <a:gridCol w="714380"/>
                <a:gridCol w="642942"/>
                <a:gridCol w="571504"/>
                <a:gridCol w="785818"/>
                <a:gridCol w="714380"/>
                <a:gridCol w="714380"/>
                <a:gridCol w="785818"/>
                <a:gridCol w="642942"/>
                <a:gridCol w="734493"/>
                <a:gridCol w="837144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ОБЩЕСТВОЗНАНИЕ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ИСТОРИЯ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ИНОСТР.ЯЗ.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БИОЛОГИЯ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08.02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23.01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11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3" y="1214422"/>
          <a:ext cx="8929751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353"/>
                <a:gridCol w="654655"/>
                <a:gridCol w="642942"/>
                <a:gridCol w="714380"/>
                <a:gridCol w="642942"/>
                <a:gridCol w="571504"/>
                <a:gridCol w="785818"/>
                <a:gridCol w="714380"/>
                <a:gridCol w="714380"/>
                <a:gridCol w="785818"/>
                <a:gridCol w="642942"/>
                <a:gridCol w="734493"/>
                <a:gridCol w="837144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ОБЩЕСТВОЗНАНИЕ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ИСТОРИЯ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ИНОСТР.ЯЗ.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БИОЛОГИЯ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08.02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23.01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11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214422"/>
          <a:ext cx="4500594" cy="5369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353"/>
                <a:gridCol w="654655"/>
                <a:gridCol w="642942"/>
                <a:gridCol w="714380"/>
                <a:gridCol w="642942"/>
                <a:gridCol w="571504"/>
                <a:gridCol w="78581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ЛИТЕРАТУРА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ХИМИЯ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06.02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11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285860"/>
          <a:ext cx="4500594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353"/>
                <a:gridCol w="654655"/>
                <a:gridCol w="642942"/>
                <a:gridCol w="714380"/>
                <a:gridCol w="642942"/>
                <a:gridCol w="571504"/>
                <a:gridCol w="78581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ЛИТЕРАТУРА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ХИМИЯ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06.02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11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«Группа риска» по предметам, 9 класс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928670"/>
          <a:ext cx="8929714" cy="4729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8746"/>
                <a:gridCol w="731944"/>
                <a:gridCol w="805139"/>
                <a:gridCol w="731944"/>
                <a:gridCol w="1317499"/>
                <a:gridCol w="715678"/>
                <a:gridCol w="992191"/>
                <a:gridCol w="1146713"/>
                <a:gridCol w="837669"/>
                <a:gridCol w="99219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Химия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География</a:t>
                      </a:r>
                      <a:endParaRPr lang="ru-RU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Общество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156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3" y="928670"/>
          <a:ext cx="8786874" cy="499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212"/>
                <a:gridCol w="687397"/>
                <a:gridCol w="773248"/>
                <a:gridCol w="702953"/>
                <a:gridCol w="1403031"/>
                <a:gridCol w="714380"/>
                <a:gridCol w="928694"/>
                <a:gridCol w="1071570"/>
                <a:gridCol w="857256"/>
                <a:gridCol w="1000133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Химия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География</a:t>
                      </a:r>
                      <a:endParaRPr lang="ru-RU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Общество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8007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156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«Группа риска» по предметам, 9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096" y="928670"/>
          <a:ext cx="5848738" cy="47872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5202"/>
                <a:gridCol w="785818"/>
                <a:gridCol w="785818"/>
                <a:gridCol w="785818"/>
                <a:gridCol w="1000132"/>
                <a:gridCol w="857256"/>
                <a:gridCol w="928694"/>
              </a:tblGrid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mtClean="0">
                          <a:latin typeface="Arial Narrow" pitchFamily="34" charset="0"/>
                        </a:rPr>
                        <a:t>Общество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«Группа риска» по предметам, 11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357298"/>
          <a:ext cx="6072230" cy="3937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9668"/>
                <a:gridCol w="813635"/>
                <a:gridCol w="813635"/>
                <a:gridCol w="813635"/>
                <a:gridCol w="1105707"/>
                <a:gridCol w="857256"/>
                <a:gridCol w="928694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mtClean="0">
                          <a:latin typeface="Arial Narrow" pitchFamily="34" charset="0"/>
                        </a:rPr>
                        <a:t>Общество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«Группа риска» по предметам, 11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b="1" dirty="0" smtClean="0"/>
              <a:t>Отрицательный прогноз, 9 класс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071546"/>
          <a:ext cx="8715435" cy="545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3227"/>
                <a:gridCol w="2118607"/>
                <a:gridCol w="1643074"/>
                <a:gridCol w="2257440"/>
                <a:gridCol w="174308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Кол-во слабоуспевающих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Пограничная группа риска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Группа риска,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потенциальные «2»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197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194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451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b="1" dirty="0" smtClean="0"/>
              <a:t>Отрицательный прогноз, 9 класс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686800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0095"/>
                <a:gridCol w="2236011"/>
                <a:gridCol w="1714512"/>
                <a:gridCol w="2428892"/>
                <a:gridCol w="135729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Кол-во слабоуспевающих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Пограничная группа риска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Группа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риска,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потенциальные «2»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197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194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451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24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9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2" y="1285860"/>
          <a:ext cx="9072592" cy="5369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67"/>
                <a:gridCol w="653229"/>
                <a:gridCol w="580648"/>
                <a:gridCol w="580648"/>
                <a:gridCol w="677804"/>
                <a:gridCol w="701235"/>
                <a:gridCol w="584649"/>
                <a:gridCol w="642942"/>
                <a:gridCol w="642942"/>
                <a:gridCol w="642942"/>
                <a:gridCol w="714380"/>
                <a:gridCol w="642942"/>
                <a:gridCol w="642942"/>
                <a:gridCol w="857222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РУССКИЙ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ФИЗИКА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20.02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РЭ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27.01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МКР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19.10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14.12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06.02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608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156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608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Отрицательный прогноз, 11 класс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42918" y="1142984"/>
          <a:ext cx="8686800" cy="545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0095"/>
                <a:gridCol w="2524625"/>
                <a:gridCol w="1737360"/>
                <a:gridCol w="2222998"/>
                <a:gridCol w="12517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Кол-во слабоуспевающих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Пограничная группа риска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Группа риска,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потенциальные «2»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8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9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10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11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Отрицательный прогноз, 11 класс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686800" cy="387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0095"/>
                <a:gridCol w="2121739"/>
                <a:gridCol w="1643074"/>
                <a:gridCol w="2428892"/>
                <a:gridCol w="1543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Кол-во слабоуспевающих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Пограничная группа риска</a:t>
                      </a:r>
                      <a:endParaRPr lang="ru-RU" sz="2000" b="1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Группа риска,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потенциальные «2»</a:t>
                      </a:r>
                      <a:endParaRPr lang="ru-RU" sz="2000" b="1" dirty="0" smtClean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12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4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6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13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6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3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9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14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3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2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5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15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16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17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 Narrow" pitchFamily="34" charset="0"/>
                        </a:rPr>
                        <a:t>ВСОШ</a:t>
                      </a:r>
                      <a:endParaRPr lang="ru-RU" sz="1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0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6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latin typeface="Arial Narrow" pitchFamily="34" charset="0"/>
                        </a:rPr>
                        <a:t>6</a:t>
                      </a:r>
                      <a:endParaRPr lang="ru-RU" sz="2000" b="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ВСЕГО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«Группа риска», потенциальные «2», </a:t>
            </a:r>
            <a:br>
              <a:rPr lang="ru-RU" b="1" dirty="0" smtClean="0"/>
            </a:br>
            <a:r>
              <a:rPr lang="ru-RU" b="1" dirty="0" smtClean="0"/>
              <a:t>9 класс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1128412"/>
          <a:ext cx="8929714" cy="4729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8746"/>
                <a:gridCol w="731944"/>
                <a:gridCol w="805139"/>
                <a:gridCol w="731944"/>
                <a:gridCol w="1317499"/>
                <a:gridCol w="715678"/>
                <a:gridCol w="992191"/>
                <a:gridCol w="1146713"/>
                <a:gridCol w="837669"/>
                <a:gridCol w="99219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Химия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География</a:t>
                      </a:r>
                      <a:endParaRPr lang="ru-RU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Общество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3" y="1359238"/>
          <a:ext cx="8786874" cy="4998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8212"/>
                <a:gridCol w="687397"/>
                <a:gridCol w="773248"/>
                <a:gridCol w="702953"/>
                <a:gridCol w="1403031"/>
                <a:gridCol w="714380"/>
                <a:gridCol w="928694"/>
                <a:gridCol w="1071570"/>
                <a:gridCol w="857256"/>
                <a:gridCol w="1000133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Химия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География</a:t>
                      </a:r>
                      <a:endParaRPr lang="ru-RU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Общество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8007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«Группа риска», потенциальные «2», </a:t>
            </a:r>
            <a:br>
              <a:rPr lang="ru-RU" b="1" dirty="0" smtClean="0"/>
            </a:br>
            <a:r>
              <a:rPr lang="ru-RU" b="1" dirty="0" smtClean="0"/>
              <a:t>9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096" y="1284938"/>
          <a:ext cx="5848738" cy="47872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5202"/>
                <a:gridCol w="785818"/>
                <a:gridCol w="785818"/>
                <a:gridCol w="785818"/>
                <a:gridCol w="1000132"/>
                <a:gridCol w="857256"/>
                <a:gridCol w="928694"/>
              </a:tblGrid>
              <a:tr h="4286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mtClean="0">
                          <a:latin typeface="Arial Narrow" pitchFamily="34" charset="0"/>
                        </a:rPr>
                        <a:t>Общество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«Группа риска», потенциальные «2», </a:t>
            </a:r>
            <a:br>
              <a:rPr lang="ru-RU" b="1" dirty="0" smtClean="0"/>
            </a:br>
            <a:r>
              <a:rPr lang="ru-RU" b="1" dirty="0" smtClean="0"/>
              <a:t>11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357298"/>
          <a:ext cx="6072230" cy="3937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9668"/>
                <a:gridCol w="813635"/>
                <a:gridCol w="813635"/>
                <a:gridCol w="813635"/>
                <a:gridCol w="1105707"/>
                <a:gridCol w="857256"/>
                <a:gridCol w="928694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Матем</a:t>
                      </a:r>
                      <a:r>
                        <a:rPr lang="ru-RU" dirty="0" smtClean="0">
                          <a:latin typeface="Arial Narrow" pitchFamily="34" charset="0"/>
                        </a:rPr>
                        <a:t>.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Русский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Физика 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mtClean="0">
                          <a:latin typeface="Arial Narrow" pitchFamily="34" charset="0"/>
                        </a:rPr>
                        <a:t>Общество</a:t>
                      </a:r>
                      <a:endParaRPr lang="ru-RU" dirty="0" smtClean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История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Биология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7143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«Группа риска», потенциальные «2», </a:t>
            </a:r>
            <a:br>
              <a:rPr lang="ru-RU" b="1" dirty="0" smtClean="0"/>
            </a:br>
            <a:r>
              <a:rPr lang="ru-RU" b="1" dirty="0" smtClean="0"/>
              <a:t>11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229600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966"/>
                <a:gridCol w="1500198"/>
                <a:gridCol w="1643074"/>
                <a:gridCol w="2397442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контрольных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высоких показателей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(выше </a:t>
                      </a:r>
                      <a:r>
                        <a:rPr lang="ru-RU" sz="2000" dirty="0" err="1" smtClean="0">
                          <a:latin typeface="Arial Narrow" pitchFamily="34" charset="0"/>
                        </a:rPr>
                        <a:t>среднерайонного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)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Доля высоких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33,3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91,7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58,3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16,7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16,7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41,7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16,7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Эффективность работы школ по математике и русскому языку, 9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8858281" cy="496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56"/>
                <a:gridCol w="1500198"/>
                <a:gridCol w="1643074"/>
                <a:gridCol w="3086097"/>
                <a:gridCol w="17716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контрольных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высоких показателей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(выше </a:t>
                      </a:r>
                      <a:r>
                        <a:rPr lang="ru-RU" sz="2000" dirty="0" err="1" smtClean="0">
                          <a:latin typeface="Arial Narrow" pitchFamily="34" charset="0"/>
                        </a:rPr>
                        <a:t>среднерайонного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)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Доля высоких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66,7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83,3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33,3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41,7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8,3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58,3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16,7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8,3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58,3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Эффективность работы школ по математике и русскому языку, 9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229600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966"/>
                <a:gridCol w="1500198"/>
                <a:gridCol w="1643074"/>
                <a:gridCol w="2397442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контрольных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высоких показателей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(выше </a:t>
                      </a:r>
                      <a:r>
                        <a:rPr lang="ru-RU" sz="2000" dirty="0" err="1" smtClean="0">
                          <a:latin typeface="Arial Narrow" pitchFamily="34" charset="0"/>
                        </a:rPr>
                        <a:t>среднерайонного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)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Доля высоких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57,1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81,3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7,1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42,9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57,1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Эффективность работы школ по предметам по выбору, 9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8858281" cy="4968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56"/>
                <a:gridCol w="1500198"/>
                <a:gridCol w="1643074"/>
                <a:gridCol w="3086097"/>
                <a:gridCol w="17716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контрольных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высоких показателей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(выше </a:t>
                      </a:r>
                      <a:r>
                        <a:rPr lang="ru-RU" sz="2000" dirty="0" err="1" smtClean="0">
                          <a:latin typeface="Arial Narrow" pitchFamily="34" charset="0"/>
                        </a:rPr>
                        <a:t>среднерайонного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)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Доля высоких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78,6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42,9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33,3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33,3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Эффективность работы школ по предметам по выбору, 9 класс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1357298"/>
          <a:ext cx="9072592" cy="5369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67"/>
                <a:gridCol w="653229"/>
                <a:gridCol w="580648"/>
                <a:gridCol w="580648"/>
                <a:gridCol w="653229"/>
                <a:gridCol w="725810"/>
                <a:gridCol w="725810"/>
                <a:gridCol w="573219"/>
                <a:gridCol w="571504"/>
                <a:gridCol w="642942"/>
                <a:gridCol w="714380"/>
                <a:gridCol w="642942"/>
                <a:gridCol w="714380"/>
                <a:gridCol w="785784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РУССКИЙ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ФИЗИКА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20.02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РЭ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27.01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МКР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19.10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14.12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06.02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8007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ru-RU" sz="200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608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121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94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145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156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608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55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44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57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-24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9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229600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966"/>
                <a:gridCol w="1500198"/>
                <a:gridCol w="1643074"/>
                <a:gridCol w="2397442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контрольных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высоких показателей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(выше </a:t>
                      </a:r>
                      <a:r>
                        <a:rPr lang="ru-RU" sz="2000" dirty="0" err="1" smtClean="0">
                          <a:latin typeface="Arial Narrow" pitchFamily="34" charset="0"/>
                        </a:rPr>
                        <a:t>среднерайонного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)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Доля высоких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Эффективность работы школ по математике и русскому языку, 11 класс</a:t>
            </a:r>
            <a:endParaRPr lang="ru-RU" sz="40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8858281" cy="417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56"/>
                <a:gridCol w="1500198"/>
                <a:gridCol w="1643074"/>
                <a:gridCol w="3086097"/>
                <a:gridCol w="17716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контрольных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высоких показателей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(выше </a:t>
                      </a:r>
                      <a:r>
                        <a:rPr lang="ru-RU" sz="2000" dirty="0" err="1" smtClean="0">
                          <a:latin typeface="Arial Narrow" pitchFamily="34" charset="0"/>
                        </a:rPr>
                        <a:t>среднерайонного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)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Доля высоких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ВСОШ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Эффективность работы школ по математике и русскому языку, 11 класс</a:t>
            </a:r>
            <a:endParaRPr lang="ru-RU" sz="4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229600" cy="527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966"/>
                <a:gridCol w="1500198"/>
                <a:gridCol w="1643074"/>
                <a:gridCol w="2397442"/>
                <a:gridCol w="16459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контрольных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высоких показателей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(выше </a:t>
                      </a:r>
                      <a:r>
                        <a:rPr lang="ru-RU" sz="2000" dirty="0" err="1" smtClean="0">
                          <a:latin typeface="Arial Narrow" pitchFamily="34" charset="0"/>
                        </a:rPr>
                        <a:t>среднерайонного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)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Доля высоких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12,5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71,4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57,1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62,5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71,4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Эффективность работы школ по предметам по выбору, 11 класс</a:t>
            </a:r>
            <a:endParaRPr lang="ru-RU" sz="40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8858281" cy="417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56"/>
                <a:gridCol w="1500198"/>
                <a:gridCol w="1643074"/>
                <a:gridCol w="3086097"/>
                <a:gridCol w="17716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контрольных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Количество высоких показателей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(выше </a:t>
                      </a:r>
                      <a:r>
                        <a:rPr lang="ru-RU" sz="2000" dirty="0" err="1" smtClean="0">
                          <a:latin typeface="Arial Narrow" pitchFamily="34" charset="0"/>
                        </a:rPr>
                        <a:t>среднерайонного</a:t>
                      </a:r>
                      <a:r>
                        <a:rPr lang="ru-RU" sz="2000" dirty="0" smtClean="0">
                          <a:latin typeface="Arial Narrow" pitchFamily="34" charset="0"/>
                        </a:rPr>
                        <a:t>)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Доля высоких показателей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7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70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33,3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5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33,3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66,7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Arial Narrow" pitchFamily="34" charset="0"/>
                        </a:rPr>
                        <a:t>ВСОШ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Эффективность работы школ по предметам по выбору, 11 класс</a:t>
            </a:r>
            <a:endParaRPr lang="ru-RU" sz="40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4" y="1142984"/>
          <a:ext cx="8929720" cy="5059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31946"/>
                <a:gridCol w="1390694"/>
                <a:gridCol w="1244305"/>
                <a:gridCol w="1419403"/>
                <a:gridCol w="1428760"/>
                <a:gridCol w="1301346"/>
                <a:gridCol w="1413266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№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 класс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 класс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математика, русский язык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предметы по выбору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потенциальные «2»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математика, русский язык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предметы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 по выбору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потенциальные «2»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33,3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57,1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12,5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80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71,4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91,7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81,3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57,1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58,3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62,5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16,7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16,7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7,1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71,4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41,7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42,9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16,7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10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57,1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90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00013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Эффективность работы школ </a:t>
            </a:r>
            <a:br>
              <a:rPr lang="ru-RU" sz="3600" b="1" dirty="0" smtClean="0"/>
            </a:br>
            <a:r>
              <a:rPr lang="ru-RU" sz="3600" b="1" dirty="0" smtClean="0"/>
              <a:t>(доля высоких показателей)</a:t>
            </a:r>
            <a:endParaRPr lang="ru-RU" sz="36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3" y="1187790"/>
          <a:ext cx="8643997" cy="5455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56"/>
                <a:gridCol w="1428760"/>
                <a:gridCol w="1214446"/>
                <a:gridCol w="1214446"/>
                <a:gridCol w="1357322"/>
                <a:gridCol w="1294577"/>
                <a:gridCol w="1277190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№ОО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 класс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 класс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математика, русский язык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предметы 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по выбору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потенциальные «2»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математика, русский язык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предметы </a:t>
                      </a:r>
                    </a:p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по выбору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 Narrow" pitchFamily="34" charset="0"/>
                        </a:rPr>
                        <a:t>потенциальные «2»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66,7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78,6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12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83,3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33,3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13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33,3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14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41,7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42,9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33,3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15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8,3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66,7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16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58,3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80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100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17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60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18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16,7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33,3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19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8,3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33,3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21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58,3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75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 Narrow" pitchFamily="34" charset="0"/>
                        </a:rPr>
                        <a:t>ВСОШ</a:t>
                      </a:r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chemeClr val="tx1"/>
                        </a:solidFill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20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</a:rPr>
                        <a:t>0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00013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Эффективность работы школ </a:t>
            </a:r>
            <a:br>
              <a:rPr lang="ru-RU" sz="3600" b="1" dirty="0" smtClean="0"/>
            </a:br>
            <a:r>
              <a:rPr lang="ru-RU" sz="3600" b="1" dirty="0" smtClean="0"/>
              <a:t>(доля высоких показателей)</a:t>
            </a:r>
            <a:endParaRPr lang="ru-RU" sz="36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Посещение педагогами </a:t>
            </a:r>
            <a:br>
              <a:rPr lang="ru-RU" sz="3600" b="1" dirty="0" smtClean="0"/>
            </a:br>
            <a:r>
              <a:rPr lang="ru-RU" sz="3600" b="1" dirty="0" smtClean="0"/>
              <a:t>семинаров-консультаций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142984"/>
          <a:ext cx="8901152" cy="5496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физика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22.12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22.12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34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32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29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34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25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Посещение педагогами </a:t>
            </a:r>
            <a:br>
              <a:rPr lang="ru-RU" sz="3600" b="1" dirty="0" smtClean="0"/>
            </a:br>
            <a:r>
              <a:rPr lang="ru-RU" sz="3600" b="1" dirty="0" smtClean="0"/>
              <a:t>семинаров-консультаций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8901152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русский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физика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22.12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22.12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20.12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34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32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29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34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25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Посещение педагогами </a:t>
            </a:r>
            <a:br>
              <a:rPr lang="ru-RU" sz="3600" b="1" dirty="0" smtClean="0"/>
            </a:br>
            <a:r>
              <a:rPr lang="ru-RU" sz="3600" b="1" dirty="0" smtClean="0"/>
              <a:t>семинаров-консультаций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14422"/>
          <a:ext cx="8901152" cy="5496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история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обществознание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22.12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-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98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19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Посещение педагогами </a:t>
            </a:r>
            <a:br>
              <a:rPr lang="ru-RU" sz="3600" b="1" dirty="0" smtClean="0"/>
            </a:br>
            <a:r>
              <a:rPr lang="ru-RU" sz="3600" b="1" dirty="0" smtClean="0"/>
              <a:t>семинаров-консультаций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357298"/>
          <a:ext cx="8901152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история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обществознание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биология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22.12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12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19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16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20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18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3" y="1285860"/>
          <a:ext cx="8929751" cy="5369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353"/>
                <a:gridCol w="654655"/>
                <a:gridCol w="642942"/>
                <a:gridCol w="714380"/>
                <a:gridCol w="642942"/>
                <a:gridCol w="571504"/>
                <a:gridCol w="785818"/>
                <a:gridCol w="714380"/>
                <a:gridCol w="714380"/>
                <a:gridCol w="785818"/>
                <a:gridCol w="642942"/>
                <a:gridCol w="734493"/>
                <a:gridCol w="837144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ХИМИЯ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ИНОСТР.ЯЗ.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БИОЛОГИЯ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08.02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23.01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206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-24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9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Посещение педагогами </a:t>
            </a:r>
            <a:br>
              <a:rPr lang="ru-RU" sz="3600" b="1" dirty="0" smtClean="0"/>
            </a:br>
            <a:r>
              <a:rPr lang="ru-RU" sz="3600" b="1" dirty="0" smtClean="0"/>
              <a:t>семинаров-консультаций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285860"/>
          <a:ext cx="8901152" cy="5521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английский язык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география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химия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22.12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6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3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-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3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-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14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Посещение педагогами </a:t>
            </a:r>
            <a:br>
              <a:rPr lang="ru-RU" sz="3600" b="1" dirty="0" smtClean="0"/>
            </a:br>
            <a:r>
              <a:rPr lang="ru-RU" sz="3600" b="1" dirty="0" smtClean="0"/>
              <a:t>семинаров-консультаций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357298"/>
          <a:ext cx="8901152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  <a:gridCol w="684704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английский язык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география</a:t>
                      </a: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химия</a:t>
                      </a: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20.12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22.12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14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0" marR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Посещение педагогами </a:t>
            </a:r>
            <a:br>
              <a:rPr lang="ru-RU" sz="3600" b="1" dirty="0" smtClean="0"/>
            </a:br>
            <a:r>
              <a:rPr lang="ru-RU" sz="3600" b="1" dirty="0" smtClean="0"/>
              <a:t>семинаров-консультаций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62992" y="1285860"/>
          <a:ext cx="2738816" cy="5217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704"/>
                <a:gridCol w="684704"/>
                <a:gridCol w="684704"/>
                <a:gridCol w="684704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литература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2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Посещение педагогами </a:t>
            </a:r>
            <a:br>
              <a:rPr lang="ru-RU" sz="3600" b="1" dirty="0" smtClean="0"/>
            </a:br>
            <a:r>
              <a:rPr lang="ru-RU" sz="3600" b="1" dirty="0" smtClean="0"/>
              <a:t>семинаров-консультаций</a:t>
            </a:r>
            <a:endParaRPr lang="ru-RU" sz="3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7630" y="1357298"/>
          <a:ext cx="2738816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4704"/>
                <a:gridCol w="684704"/>
                <a:gridCol w="684704"/>
                <a:gridCol w="684704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литература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14.03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+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1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-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Итого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ru-RU" dirty="0" smtClean="0"/>
              <a:t>Причины низких результатов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86874" cy="5500726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Отсутствие подготовки к урокам (конспекты из Интернета).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Подбор заданий на этапе актуализации не связан с темой урока.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Используемые алгоритмы, правила, опоры  новой темы не применяются при отработке практических навыков.</a:t>
            </a:r>
          </a:p>
          <a:p>
            <a:pPr marL="514350" indent="-514350">
              <a:buAutoNum type="arabicPeriod"/>
            </a:pPr>
            <a:r>
              <a:rPr lang="ru-RU" dirty="0" smtClean="0"/>
              <a:t>Учащиеся работают у доски молча, не комментируя свой ответ.</a:t>
            </a:r>
          </a:p>
          <a:p>
            <a:pPr marL="514350" indent="-514350">
              <a:buAutoNum type="arabicPeriod"/>
            </a:pPr>
            <a:r>
              <a:rPr lang="ru-RU" dirty="0" smtClean="0"/>
              <a:t>Учитель принимает ответ без доказательств и аргументов.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/>
              <a:t>Учитель редко использует на уроке слова: «Докажи», «Объясни», «Аргументируй» и т.д.</a:t>
            </a:r>
          </a:p>
          <a:p>
            <a:pPr marL="514350" indent="-514350">
              <a:buAutoNum type="arabicPeriod"/>
            </a:pPr>
            <a:r>
              <a:rPr lang="ru-RU" dirty="0" smtClean="0"/>
              <a:t>Отсутствует первичное закрепление нового материала.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Отсутствует проверка усвоения материала на каждом этапе урока (обратная связь).</a:t>
            </a:r>
          </a:p>
          <a:p>
            <a:pPr marL="514350" indent="-514350">
              <a:buAutoNum type="arabicPeriod"/>
            </a:pPr>
            <a:r>
              <a:rPr lang="ru-RU" dirty="0" smtClean="0"/>
              <a:t>Неиспользование методических приёмов, повышающих эффективность усвоения материала. Акцент только на запоминание.</a:t>
            </a:r>
          </a:p>
          <a:p>
            <a:pPr marL="514350" indent="-514350">
              <a:buAutoNum type="arabicPeriod"/>
            </a:pPr>
            <a:r>
              <a:rPr lang="ru-RU" dirty="0" smtClean="0"/>
              <a:t>Отсутствует дифференциация.</a:t>
            </a:r>
          </a:p>
          <a:p>
            <a:pPr marL="514350" indent="-514350">
              <a:buAutoNum type="arabicPeriod"/>
            </a:pPr>
            <a:r>
              <a:rPr lang="ru-RU" dirty="0" smtClean="0"/>
              <a:t>Необъективность оценивания.</a:t>
            </a:r>
          </a:p>
          <a:p>
            <a:pPr marL="514350" indent="-514350">
              <a:buAutoNum type="arabicPeriod"/>
            </a:pPr>
            <a:r>
              <a:rPr lang="ru-RU" dirty="0" smtClean="0"/>
              <a:t>Отсутствует вера в успех ученика.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Задачи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6715172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Проверить знание педагогами порога успешности (наличие их на стендах)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Проанализировать результаты оценочных процедур и скорректировать ВШК (учителей с высокими результатами поставить на самоконтроль по приказу ОО,  проверять тех педагогов, которые прогнозируют низкий результат).</a:t>
            </a:r>
          </a:p>
          <a:p>
            <a:pPr marL="514350" indent="-514350">
              <a:buAutoNum type="arabicPeriod"/>
            </a:pPr>
            <a:r>
              <a:rPr lang="ru-RU" dirty="0" smtClean="0"/>
              <a:t>К работе с «группой риска» подключить все ресурсы школы (учителей начальной школы, учителей предметников смежных  курсов), в том числе родителей.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 работе с «группой риска»  составить программу самообучения (видео уроки, адаптированные материалы семинаров-консультаций) по темам, позволяющим преодолеть порог успешности выпускнику. Ознакомить с </a:t>
            </a:r>
            <a:r>
              <a:rPr lang="ru-RU" smtClean="0"/>
              <a:t>программой родителей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Посещать уроки у педагогов с прогнозируемыми низкими результатами (постоянно). Отслеживать использование методических приёмов, повышающих качество усвоения материала учащимися.</a:t>
            </a:r>
          </a:p>
          <a:p>
            <a:pPr marL="514350" indent="-514350">
              <a:buAutoNum type="arabicPeriod"/>
            </a:pPr>
            <a:r>
              <a:rPr lang="ru-RU" dirty="0" smtClean="0"/>
              <a:t>Активно практиковать  </a:t>
            </a:r>
            <a:r>
              <a:rPr lang="ru-RU" dirty="0" err="1" smtClean="0"/>
              <a:t>взаимопосещение</a:t>
            </a:r>
            <a:r>
              <a:rPr lang="ru-RU" dirty="0" smtClean="0"/>
              <a:t>  уроков учителями не предметниками, используя листы посещений СОШ №12.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Провести аудит документов учителей-предметников с прогнозируемыми низкими результатами (поурочные планы постоянно, в которых предусмотрена работа с «группой риска»). В работе классных руководителей обратить внимание на формы работы с родителями. Провести встречу  с выпускниками и их родителями в присутствии учителей-предметников, классного руководителя по вопросу прогнозируемых результатов и постановке задач , направленных на улучшение качества результата.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Проверить использование методических материалов семинаров-консультаций на школьных консультационных пунктах.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Практиковать  на каждом уроке решённые задания с ошибками, где ошибки необходимо найти и доказать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3" y="1214422"/>
          <a:ext cx="8929751" cy="5369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353"/>
                <a:gridCol w="654655"/>
                <a:gridCol w="642942"/>
                <a:gridCol w="714380"/>
                <a:gridCol w="642942"/>
                <a:gridCol w="571504"/>
                <a:gridCol w="785818"/>
                <a:gridCol w="714380"/>
                <a:gridCol w="714380"/>
                <a:gridCol w="785818"/>
                <a:gridCol w="642942"/>
                <a:gridCol w="734493"/>
                <a:gridCol w="837144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ИНФОРМАТИКА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ХИМИЯ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ИНОСТР.ЯЗ.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БИОЛОГИЯ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08.02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23.01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0" i="0" u="none" strike="noStrike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 Narrow" pitchFamily="34" charset="0"/>
                          <a:ea typeface="Calibri"/>
                          <a:cs typeface="Times New Roman"/>
                        </a:rPr>
                        <a:t>9</a:t>
                      </a:r>
                      <a:endParaRPr lang="ru-RU" sz="2000" dirty="0" smtClean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206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78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-24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9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214422"/>
          <a:ext cx="6715172" cy="5369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353"/>
                <a:gridCol w="654655"/>
                <a:gridCol w="642942"/>
                <a:gridCol w="714380"/>
                <a:gridCol w="642942"/>
                <a:gridCol w="571504"/>
                <a:gridCol w="785818"/>
                <a:gridCol w="714380"/>
                <a:gridCol w="714380"/>
                <a:gridCol w="78581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ГЕОГРАФИЯ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ИСТОРИЯ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ОБЩЕСТВОЗНАНИЕ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25.01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0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337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-24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9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1285860"/>
          <a:ext cx="6715172" cy="5369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8353"/>
                <a:gridCol w="654655"/>
                <a:gridCol w="642942"/>
                <a:gridCol w="714380"/>
                <a:gridCol w="642942"/>
                <a:gridCol w="571504"/>
                <a:gridCol w="785818"/>
                <a:gridCol w="714380"/>
                <a:gridCol w="714380"/>
                <a:gridCol w="785818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ГЕОГРАФИЯ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ИСТОРИЯ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ОБЩЕСТВОЗНАНИЕ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25.01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01.02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337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107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49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Narrow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427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31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94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5720" y="-24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9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11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23460" y="1385274"/>
          <a:ext cx="8491944" cy="5369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67"/>
                <a:gridCol w="653229"/>
                <a:gridCol w="580648"/>
                <a:gridCol w="677804"/>
                <a:gridCol w="701235"/>
                <a:gridCol w="584649"/>
                <a:gridCol w="642942"/>
                <a:gridCol w="642942"/>
                <a:gridCol w="642942"/>
                <a:gridCol w="714380"/>
                <a:gridCol w="642942"/>
                <a:gridCol w="642942"/>
                <a:gridCol w="857222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РУССКИЙ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ФИЗИКА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601316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РЭ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27.01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МКР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25.10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21.12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16.01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38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8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9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 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301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25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06" y="1357298"/>
          <a:ext cx="8491944" cy="4577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67"/>
                <a:gridCol w="653229"/>
                <a:gridCol w="580648"/>
                <a:gridCol w="653229"/>
                <a:gridCol w="725810"/>
                <a:gridCol w="725810"/>
                <a:gridCol w="573219"/>
                <a:gridCol w="571504"/>
                <a:gridCol w="642942"/>
                <a:gridCol w="714380"/>
                <a:gridCol w="642942"/>
                <a:gridCol w="714380"/>
                <a:gridCol w="785784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№</a:t>
                      </a:r>
                      <a:r>
                        <a:rPr lang="ru-RU" baseline="0" dirty="0" smtClean="0">
                          <a:latin typeface="Arial Narrow" pitchFamily="34" charset="0"/>
                        </a:rPr>
                        <a:t> ОО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МАТЕМАТИКА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РУССКИЙ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Narrow" pitchFamily="34" charset="0"/>
                        </a:rPr>
                        <a:t>ФИЗИКА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14.12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>
                          <a:latin typeface="Arial Narrow" pitchFamily="34" charset="0"/>
                        </a:rPr>
                        <a:t>РЭ</a:t>
                      </a:r>
                    </a:p>
                    <a:p>
                      <a:pPr algn="ctr"/>
                      <a:r>
                        <a:rPr lang="ru-RU" smtClean="0">
                          <a:latin typeface="Arial Narrow" pitchFamily="34" charset="0"/>
                        </a:rPr>
                        <a:t>27.01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МКР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25.10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21.12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16.01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выбор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КДР</a:t>
                      </a:r>
                    </a:p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30.01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Arial Narrow" pitchFamily="34" charset="0"/>
                        </a:rPr>
                        <a:t>Группа риска</a:t>
                      </a:r>
                    </a:p>
                  </a:txBody>
                  <a:tcPr marL="36000" marR="3600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11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12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13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12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14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7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15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16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1590675" algn="l"/>
                        </a:tabLst>
                      </a:pPr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17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err="1" smtClean="0">
                          <a:latin typeface="Arial Narrow" pitchFamily="34" charset="0"/>
                        </a:rPr>
                        <a:t>всош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latin typeface="Arial Narrow" pitchFamily="34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4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20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Arial Narrow" pitchFamily="34" charset="0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Arial Narrow" pitchFamily="34" charset="0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 Narrow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Narrow" pitchFamily="34" charset="0"/>
                        </a:rPr>
                        <a:t>Итог</a:t>
                      </a: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3600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301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25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Arial Narrow" pitchFamily="34" charset="0"/>
                          <a:ea typeface="Times New Roman"/>
                          <a:cs typeface="Times New Roman"/>
                        </a:rPr>
                        <a:t>9</a:t>
                      </a:r>
                      <a:endParaRPr lang="ru-RU" sz="2000" dirty="0">
                        <a:latin typeface="Arial Narrow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26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319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67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34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13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Arial Narrow" pitchFamily="34" charset="0"/>
                        </a:rPr>
                        <a:t>66</a:t>
                      </a:r>
                      <a:endParaRPr lang="ru-RU" sz="2000" b="1" dirty="0"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Arial Narrow" pitchFamily="34" charset="0"/>
                          <a:ea typeface="Calibri"/>
                          <a:cs typeface="Times New Roman"/>
                        </a:rPr>
                        <a:t>6</a:t>
                      </a:r>
                      <a:endParaRPr lang="ru-RU" sz="20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 Narrow" pitchFamily="34" charset="0"/>
                        </a:rPr>
                        <a:t>3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Arial Narrow" pitchFamily="34" charset="0"/>
                      </a:endParaRPr>
                    </a:p>
                  </a:txBody>
                  <a:tcPr marL="36000" marR="3600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14282" y="-24"/>
            <a:ext cx="892971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Сравнение 11 класс:</a:t>
            </a:r>
            <a:r>
              <a:rPr lang="ru-RU" dirty="0" smtClean="0"/>
              <a:t> </a:t>
            </a:r>
            <a:r>
              <a:rPr lang="ru-RU" sz="4000" dirty="0" smtClean="0"/>
              <a:t>выбор, </a:t>
            </a:r>
            <a:br>
              <a:rPr lang="ru-RU" sz="4000" dirty="0" smtClean="0"/>
            </a:br>
            <a:r>
              <a:rPr lang="ru-RU" sz="4000" dirty="0" smtClean="0"/>
              <a:t>количество «2», «группа риска», 27.02.18 г.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4303</Words>
  <Application>Microsoft Office PowerPoint</Application>
  <PresentationFormat>Экран (4:3)</PresentationFormat>
  <Paragraphs>3564</Paragraphs>
  <Slides>45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Результаты оценочных процедур</vt:lpstr>
      <vt:lpstr>Сравнение 9 класс: выбор,  количество «2», «группа риска», 27.02.18 г.</vt:lpstr>
      <vt:lpstr>Сравнение 9 класс: выбор,  количество «2», «группа риска», 27.02.18 г.</vt:lpstr>
      <vt:lpstr>Сравнение 9 класс: выбор,  количество «2», «группа риска», 27.02.18 г.</vt:lpstr>
      <vt:lpstr>Сравнение 9 класс: выбор,  количество «2», «группа риска», 27.02.18 г.</vt:lpstr>
      <vt:lpstr>Сравнение 9 класс: выбор,  количество «2», «группа риска», 27.02.18 г.</vt:lpstr>
      <vt:lpstr>Сравнение 9 класс: выбор,  количество «2», «группа риска», 27.02.18 г.</vt:lpstr>
      <vt:lpstr>Сравнение 11 класс: выбор,  количество «2», «группа риска», 27.02.18 г.</vt:lpstr>
      <vt:lpstr>Сравнение 11 класс: выбор,  количество «2», «группа риска», 27.02.18 г.</vt:lpstr>
      <vt:lpstr>Сравнение 11 класс: выбор,  количество «2», «группа риска», 27.02.18 г.</vt:lpstr>
      <vt:lpstr>Сравнение 11 класс: выбор,  количество «2», «группа риска», 27.02.18 г.</vt:lpstr>
      <vt:lpstr>Сравнение 11 класс: выбор,  количество «2», «группа риска», 27.02.18 г.</vt:lpstr>
      <vt:lpstr>Сравнение 11 класс: выбор,  количество «2», «группа риска», 27.02.18 г.</vt:lpstr>
      <vt:lpstr>«Группа риска» по предметам, 9 класс</vt:lpstr>
      <vt:lpstr>«Группа риска» по предметам, 9 класс</vt:lpstr>
      <vt:lpstr>«Группа риска» по предметам, 11 класс</vt:lpstr>
      <vt:lpstr>«Группа риска» по предметам, 11 класс</vt:lpstr>
      <vt:lpstr>Отрицательный прогноз, 9 класс</vt:lpstr>
      <vt:lpstr>Отрицательный прогноз, 9 класс</vt:lpstr>
      <vt:lpstr>Отрицательный прогноз, 11 класс</vt:lpstr>
      <vt:lpstr>Отрицательный прогноз, 11 класс</vt:lpstr>
      <vt:lpstr>«Группа риска», потенциальные «2»,  9 класс</vt:lpstr>
      <vt:lpstr>«Группа риска», потенциальные «2»,  9 класс</vt:lpstr>
      <vt:lpstr>«Группа риска», потенциальные «2»,  11 класс</vt:lpstr>
      <vt:lpstr>«Группа риска», потенциальные «2»,  11 класс</vt:lpstr>
      <vt:lpstr>Эффективность работы школ по математике и русскому языку, 9 класс</vt:lpstr>
      <vt:lpstr>Эффективность работы школ по математике и русскому языку, 9 класс</vt:lpstr>
      <vt:lpstr>Эффективность работы школ по предметам по выбору, 9 класс</vt:lpstr>
      <vt:lpstr>Эффективность работы школ по предметам по выбору, 9 класс</vt:lpstr>
      <vt:lpstr>Эффективность работы школ по математике и русскому языку, 11 класс</vt:lpstr>
      <vt:lpstr>Эффективность работы школ по математике и русскому языку, 11 класс</vt:lpstr>
      <vt:lpstr>Эффективность работы школ по предметам по выбору, 11 класс</vt:lpstr>
      <vt:lpstr>Эффективность работы школ по предметам по выбору, 11 класс</vt:lpstr>
      <vt:lpstr>Эффективность работы школ  (доля высоких показателей)</vt:lpstr>
      <vt:lpstr>Эффективность работы школ  (доля высоких показателей)</vt:lpstr>
      <vt:lpstr>Посещение педагогами  семинаров-консультаций</vt:lpstr>
      <vt:lpstr>Посещение педагогами  семинаров-консультаций</vt:lpstr>
      <vt:lpstr>Посещение педагогами  семинаров-консультаций</vt:lpstr>
      <vt:lpstr>Посещение педагогами  семинаров-консультаций</vt:lpstr>
      <vt:lpstr>Посещение педагогами  семинаров-консультаций</vt:lpstr>
      <vt:lpstr>Посещение педагогами  семинаров-консультаций</vt:lpstr>
      <vt:lpstr>Посещение педагогами  семинаров-консультаций</vt:lpstr>
      <vt:lpstr>Посещение педагогами  семинаров-консультаций</vt:lpstr>
      <vt:lpstr>Причины низких результатов</vt:lpstr>
      <vt:lpstr>Задачи</vt:lpstr>
    </vt:vector>
  </TitlesOfParts>
  <Company>admin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19</cp:revision>
  <dcterms:created xsi:type="dcterms:W3CDTF">2018-02-27T10:45:12Z</dcterms:created>
  <dcterms:modified xsi:type="dcterms:W3CDTF">2018-03-15T10:28:43Z</dcterms:modified>
</cp:coreProperties>
</file>