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4" r:id="rId2"/>
    <p:sldId id="290" r:id="rId3"/>
    <p:sldId id="288" r:id="rId4"/>
    <p:sldId id="285" r:id="rId5"/>
    <p:sldId id="286" r:id="rId6"/>
    <p:sldId id="295" r:id="rId7"/>
    <p:sldId id="291" r:id="rId8"/>
    <p:sldId id="265" r:id="rId9"/>
    <p:sldId id="267" r:id="rId10"/>
    <p:sldId id="270" r:id="rId11"/>
    <p:sldId id="261" r:id="rId12"/>
    <p:sldId id="27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F8C6CD-4E6C-426E-9A68-BF605AF7128E}" type="datetimeFigureOut">
              <a:rPr lang="ru-RU" smtClean="0"/>
              <a:t>14.09.2022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DAC9B1-D661-4240-8546-81D1EA19EEC9}" type="slidenum">
              <a:rPr lang="ru-RU" smtClean="0"/>
              <a:t>‹#›</a:t>
            </a:fld>
            <a:endParaRPr lang="ru-RU"/>
          </a:p>
        </p:txBody>
      </p:sp>
    </p:spTree>
    <p:extLst>
      <p:ext uri="{BB962C8B-B14F-4D97-AF65-F5344CB8AC3E}">
        <p14:creationId xmlns:p14="http://schemas.microsoft.com/office/powerpoint/2010/main" val="1605443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1DAC9B1-D661-4240-8546-81D1EA19EEC9}" type="slidenum">
              <a:rPr lang="ru-RU" smtClean="0"/>
              <a:t>4</a:t>
            </a:fld>
            <a:endParaRPr lang="ru-RU"/>
          </a:p>
        </p:txBody>
      </p:sp>
    </p:spTree>
    <p:extLst>
      <p:ext uri="{BB962C8B-B14F-4D97-AF65-F5344CB8AC3E}">
        <p14:creationId xmlns:p14="http://schemas.microsoft.com/office/powerpoint/2010/main" val="1297158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t>14.09.2022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t>14.09.2022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t>14.09.2022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t>14.09.2022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t>14.09.2022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t>14.09.2022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t>14.09.2022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t>14.09.2022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t>14.09.2022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t>14.09.2022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t>14.09.2022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t>14.09.2022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359898"/>
            <a:ext cx="8443664" cy="4059702"/>
          </a:xfrm>
          <a:noFill/>
        </p:spPr>
        <p:txBody>
          <a:bodyPr>
            <a:normAutofit fontScale="90000"/>
          </a:bodyPr>
          <a:lstStyle/>
          <a:p>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Использование с</a:t>
            </a:r>
            <a:r>
              <a:rPr lang="ru-RU" sz="4400" b="1" dirty="0">
                <a:latin typeface="Times New Roman" pitchFamily="18" charset="0"/>
                <a:cs typeface="Times New Roman" pitchFamily="18" charset="0"/>
              </a:rPr>
              <a:t>овременных образовательных технологий </a:t>
            </a:r>
            <a:br>
              <a:rPr lang="ru-RU" sz="4400" b="1" dirty="0">
                <a:latin typeface="Times New Roman" pitchFamily="18" charset="0"/>
                <a:cs typeface="Times New Roman" pitchFamily="18" charset="0"/>
              </a:rPr>
            </a:br>
            <a:r>
              <a:rPr lang="ru-RU" sz="4400" b="1" dirty="0">
                <a:latin typeface="Times New Roman" pitchFamily="18" charset="0"/>
                <a:cs typeface="Times New Roman" pitchFamily="18" charset="0"/>
              </a:rPr>
              <a:t>на уроках истории и обществознания</a:t>
            </a:r>
            <a:br>
              <a:rPr lang="ru-RU" sz="4400" b="1" dirty="0">
                <a:latin typeface="Times New Roman" pitchFamily="18" charset="0"/>
                <a:cs typeface="Times New Roman" pitchFamily="18" charset="0"/>
              </a:rPr>
            </a:br>
            <a:endParaRPr lang="ru-RU" dirty="0"/>
          </a:p>
        </p:txBody>
      </p:sp>
      <p:sp>
        <p:nvSpPr>
          <p:cNvPr id="3" name="Подзаголовок 2"/>
          <p:cNvSpPr>
            <a:spLocks noGrp="1"/>
          </p:cNvSpPr>
          <p:nvPr>
            <p:ph type="subTitle" idx="1"/>
          </p:nvPr>
        </p:nvSpPr>
        <p:spPr>
          <a:xfrm>
            <a:off x="3275856" y="4015174"/>
            <a:ext cx="5580112" cy="2858596"/>
          </a:xfrm>
        </p:spPr>
        <p:txBody>
          <a:bodyPr>
            <a:noAutofit/>
          </a:bodyPr>
          <a:lstStyle/>
          <a:p>
            <a:pPr algn="r">
              <a:lnSpc>
                <a:spcPct val="120000"/>
              </a:lnSpc>
              <a:spcBef>
                <a:spcPts val="0"/>
              </a:spcBef>
            </a:pPr>
            <a:endParaRPr lang="ru-RU" sz="2400" dirty="0">
              <a:solidFill>
                <a:schemeClr val="tx1"/>
              </a:solidFill>
              <a:latin typeface="Times New Roman" pitchFamily="18" charset="0"/>
              <a:cs typeface="Times New Roman" pitchFamily="18" charset="0"/>
            </a:endParaRPr>
          </a:p>
          <a:p>
            <a:pPr algn="r">
              <a:lnSpc>
                <a:spcPct val="120000"/>
              </a:lnSpc>
              <a:spcBef>
                <a:spcPts val="0"/>
              </a:spcBef>
            </a:pPr>
            <a:r>
              <a:rPr lang="ru-RU" sz="2400" dirty="0">
                <a:solidFill>
                  <a:schemeClr val="tx1"/>
                </a:solidFill>
                <a:latin typeface="Times New Roman" pitchFamily="18" charset="0"/>
                <a:cs typeface="Times New Roman" pitchFamily="18" charset="0"/>
              </a:rPr>
              <a:t>Чуприна Элла Александровна, заместитель директора по учебно-методической работе МБОУ СОШ № 12 станицы Павловской</a:t>
            </a:r>
          </a:p>
        </p:txBody>
      </p:sp>
    </p:spTree>
    <p:extLst>
      <p:ext uri="{BB962C8B-B14F-4D97-AF65-F5344CB8AC3E}">
        <p14:creationId xmlns:p14="http://schemas.microsoft.com/office/powerpoint/2010/main" val="1821605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395536" y="162767"/>
            <a:ext cx="3744416" cy="1437433"/>
          </a:xfrm>
        </p:spPr>
        <p:txBody>
          <a:bodyPr>
            <a:normAutofit fontScale="90000"/>
          </a:bodyPr>
          <a:lstStyle/>
          <a:p>
            <a:r>
              <a:rPr lang="ru-RU" sz="3400" b="1" dirty="0">
                <a:solidFill>
                  <a:srgbClr val="002060"/>
                </a:solidFill>
                <a:latin typeface="Times New Roman" pitchFamily="18" charset="0"/>
                <a:cs typeface="Times New Roman" pitchFamily="18" charset="0"/>
              </a:rPr>
              <a:t>Технология разноуровневого </a:t>
            </a:r>
            <a:br>
              <a:rPr lang="ru-RU" sz="3400" b="1" dirty="0">
                <a:solidFill>
                  <a:srgbClr val="002060"/>
                </a:solidFill>
                <a:latin typeface="Times New Roman" pitchFamily="18" charset="0"/>
                <a:cs typeface="Times New Roman" pitchFamily="18" charset="0"/>
              </a:rPr>
            </a:br>
            <a:r>
              <a:rPr lang="ru-RU" sz="3400" b="1" dirty="0">
                <a:solidFill>
                  <a:srgbClr val="002060"/>
                </a:solidFill>
                <a:latin typeface="Times New Roman" pitchFamily="18" charset="0"/>
                <a:cs typeface="Times New Roman" pitchFamily="18" charset="0"/>
              </a:rPr>
              <a:t>обучения</a:t>
            </a:r>
          </a:p>
        </p:txBody>
      </p:sp>
      <p:sp>
        <p:nvSpPr>
          <p:cNvPr id="58371" name="Rectangle 3"/>
          <p:cNvSpPr>
            <a:spLocks noGrp="1" noChangeArrowheads="1"/>
          </p:cNvSpPr>
          <p:nvPr>
            <p:ph type="body" idx="1"/>
          </p:nvPr>
        </p:nvSpPr>
        <p:spPr>
          <a:xfrm>
            <a:off x="457200" y="1600201"/>
            <a:ext cx="2962672" cy="4133055"/>
          </a:xfrm>
          <a:solidFill>
            <a:schemeClr val="tx2"/>
          </a:solidFill>
        </p:spPr>
        <p:txBody>
          <a:bodyPr/>
          <a:lstStyle/>
          <a:p>
            <a:pPr>
              <a:lnSpc>
                <a:spcPct val="80000"/>
              </a:lnSpc>
              <a:buFont typeface="Wingdings" pitchFamily="2" charset="2"/>
              <a:buNone/>
            </a:pPr>
            <a:r>
              <a:rPr lang="ru-RU" sz="2600" dirty="0">
                <a:latin typeface="Times New Roman" pitchFamily="18" charset="0"/>
                <a:cs typeface="Times New Roman" pitchFamily="18" charset="0"/>
              </a:rPr>
              <a:t>   </a:t>
            </a:r>
            <a:r>
              <a:rPr lang="ru-RU" sz="1600" dirty="0" err="1">
                <a:latin typeface="Times New Roman" panose="02020603050405020304" pitchFamily="18" charset="0"/>
                <a:cs typeface="Times New Roman" panose="02020603050405020304" pitchFamily="18" charset="0"/>
              </a:rPr>
              <a:t>Разноуровневое</a:t>
            </a:r>
            <a:r>
              <a:rPr lang="ru-RU" sz="1600" dirty="0">
                <a:latin typeface="Times New Roman" panose="02020603050405020304" pitchFamily="18" charset="0"/>
                <a:cs typeface="Times New Roman" panose="02020603050405020304" pitchFamily="18" charset="0"/>
              </a:rPr>
              <a:t> обучение предполагает:</a:t>
            </a:r>
          </a:p>
          <a:p>
            <a:pPr>
              <a:lnSpc>
                <a:spcPct val="80000"/>
              </a:lnSpc>
            </a:pPr>
            <a:r>
              <a:rPr lang="ru-RU" sz="1600" dirty="0">
                <a:latin typeface="Times New Roman" panose="02020603050405020304" pitchFamily="18" charset="0"/>
                <a:cs typeface="Times New Roman" panose="02020603050405020304" pitchFamily="18" charset="0"/>
              </a:rPr>
              <a:t>учёт индивидуальных типологических особенностей учащихся (черт характера, способностей, темперамента);</a:t>
            </a:r>
          </a:p>
          <a:p>
            <a:pPr>
              <a:lnSpc>
                <a:spcPct val="80000"/>
              </a:lnSpc>
            </a:pPr>
            <a:r>
              <a:rPr lang="ru-RU" sz="1600" dirty="0">
                <a:latin typeface="Times New Roman" panose="02020603050405020304" pitchFamily="18" charset="0"/>
                <a:cs typeface="Times New Roman" panose="02020603050405020304" pitchFamily="18" charset="0"/>
              </a:rPr>
              <a:t>умение составлять психологическую характеристику детей (тип мышления, особенности памяти и другие);</a:t>
            </a:r>
          </a:p>
          <a:p>
            <a:pPr>
              <a:lnSpc>
                <a:spcPct val="80000"/>
              </a:lnSpc>
            </a:pPr>
            <a:r>
              <a:rPr lang="ru-RU" sz="1600" dirty="0">
                <a:latin typeface="Times New Roman" panose="02020603050405020304" pitchFamily="18" charset="0"/>
                <a:cs typeface="Times New Roman" panose="02020603050405020304" pitchFamily="18" charset="0"/>
              </a:rPr>
              <a:t>анализ имеющегося опыта школьников, накопленных ими знаний и умений;</a:t>
            </a:r>
          </a:p>
          <a:p>
            <a:pPr>
              <a:lnSpc>
                <a:spcPct val="80000"/>
              </a:lnSpc>
            </a:pPr>
            <a:r>
              <a:rPr lang="ru-RU" sz="1600" dirty="0">
                <a:latin typeface="Times New Roman" panose="02020603050405020304" pitchFamily="18" charset="0"/>
                <a:cs typeface="Times New Roman" panose="02020603050405020304" pitchFamily="18" charset="0"/>
              </a:rPr>
              <a:t>учёт направленности личности (потребностей, мотивов, ценностей).</a:t>
            </a:r>
          </a:p>
        </p:txBody>
      </p:sp>
      <p:sp>
        <p:nvSpPr>
          <p:cNvPr id="4" name="Заголовок 1">
            <a:extLst>
              <a:ext uri="{FF2B5EF4-FFF2-40B4-BE49-F238E27FC236}">
                <a16:creationId xmlns:a16="http://schemas.microsoft.com/office/drawing/2014/main" id="{AC9B7885-9791-9998-9839-173A05AB504B}"/>
              </a:ext>
            </a:extLst>
          </p:cNvPr>
          <p:cNvSpPr txBox="1">
            <a:spLocks/>
          </p:cNvSpPr>
          <p:nvPr/>
        </p:nvSpPr>
        <p:spPr>
          <a:xfrm>
            <a:off x="5436096" y="260648"/>
            <a:ext cx="2736304" cy="100811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800" b="1" dirty="0">
                <a:solidFill>
                  <a:srgbClr val="002060"/>
                </a:solidFill>
                <a:latin typeface="Times New Roman" pitchFamily="18" charset="0"/>
                <a:cs typeface="Times New Roman" pitchFamily="18" charset="0"/>
              </a:rPr>
              <a:t>Технология критического мышления</a:t>
            </a:r>
          </a:p>
        </p:txBody>
      </p:sp>
      <p:sp>
        <p:nvSpPr>
          <p:cNvPr id="5" name="Подзаголовок 2">
            <a:extLst>
              <a:ext uri="{FF2B5EF4-FFF2-40B4-BE49-F238E27FC236}">
                <a16:creationId xmlns:a16="http://schemas.microsoft.com/office/drawing/2014/main" id="{943AAC72-3515-1A88-3C72-E43D20809D28}"/>
              </a:ext>
            </a:extLst>
          </p:cNvPr>
          <p:cNvSpPr txBox="1">
            <a:spLocks/>
          </p:cNvSpPr>
          <p:nvPr/>
        </p:nvSpPr>
        <p:spPr>
          <a:xfrm>
            <a:off x="4427985" y="1412776"/>
            <a:ext cx="4608512" cy="3240360"/>
          </a:xfrm>
          <a:prstGeom prst="rect">
            <a:avLst/>
          </a:prstGeom>
          <a:solidFill>
            <a:schemeClr val="tx2"/>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1600" b="1" i="1" dirty="0">
                <a:latin typeface="Times New Roman" pitchFamily="18" charset="0"/>
                <a:cs typeface="Times New Roman" pitchFamily="18" charset="0"/>
              </a:rPr>
              <a:t>Метод тонких и толстых вопросов.</a:t>
            </a:r>
          </a:p>
          <a:p>
            <a:r>
              <a:rPr lang="ru-RU" sz="1600" b="1" dirty="0">
                <a:latin typeface="Times New Roman" pitchFamily="18" charset="0"/>
                <a:cs typeface="Times New Roman" pitchFamily="18" charset="0"/>
              </a:rPr>
              <a:t> </a:t>
            </a:r>
            <a:r>
              <a:rPr lang="ru-RU" sz="1600" dirty="0">
                <a:latin typeface="Times New Roman" pitchFamily="18" charset="0"/>
                <a:cs typeface="Times New Roman" pitchFamily="18" charset="0"/>
              </a:rPr>
              <a:t>Класс разбивается на две группы. </a:t>
            </a:r>
          </a:p>
          <a:p>
            <a:r>
              <a:rPr lang="ru-RU" sz="1600" dirty="0">
                <a:latin typeface="Times New Roman" pitchFamily="18" charset="0"/>
                <a:cs typeface="Times New Roman" pitchFamily="18" charset="0"/>
              </a:rPr>
              <a:t>-На листе №1 каждая группа записывает вопросы по предыдущей теме, например: «Начало образования единого Русского государства». </a:t>
            </a:r>
          </a:p>
          <a:p>
            <a:r>
              <a:rPr lang="ru-RU" sz="1600" dirty="0">
                <a:latin typeface="Times New Roman" pitchFamily="18" charset="0"/>
                <a:cs typeface="Times New Roman" pitchFamily="18" charset="0"/>
              </a:rPr>
              <a:t>-Вопросы нужно составлять грамотно. </a:t>
            </a:r>
          </a:p>
          <a:p>
            <a:r>
              <a:rPr lang="ru-RU" sz="1600" dirty="0">
                <a:latin typeface="Times New Roman" pitchFamily="18" charset="0"/>
                <a:cs typeface="Times New Roman" pitchFamily="18" charset="0"/>
              </a:rPr>
              <a:t>-После выполнения задания группы обмениваются вопросами и отвечают на них.  Затем оценивают ответы друг друга. </a:t>
            </a:r>
          </a:p>
          <a:p>
            <a:r>
              <a:rPr lang="ru-RU" sz="1600" dirty="0">
                <a:latin typeface="Times New Roman" pitchFamily="18" charset="0"/>
                <a:cs typeface="Times New Roman" pitchFamily="18" charset="0"/>
              </a:rPr>
              <a:t>-Заложена в “методику развивающего обучения” </a:t>
            </a:r>
          </a:p>
        </p:txBody>
      </p:sp>
      <p:pic>
        <p:nvPicPr>
          <p:cNvPr id="6" name="Рисунок 5">
            <a:extLst>
              <a:ext uri="{FF2B5EF4-FFF2-40B4-BE49-F238E27FC236}">
                <a16:creationId xmlns:a16="http://schemas.microsoft.com/office/drawing/2014/main" id="{8FD1DD6C-C842-2512-E55A-3BBEAD1F40C8}"/>
              </a:ext>
            </a:extLst>
          </p:cNvPr>
          <p:cNvPicPr>
            <a:picLocks noChangeAspect="1"/>
          </p:cNvPicPr>
          <p:nvPr/>
        </p:nvPicPr>
        <p:blipFill>
          <a:blip r:embed="rId2"/>
          <a:stretch>
            <a:fillRect/>
          </a:stretch>
        </p:blipFill>
        <p:spPr>
          <a:xfrm>
            <a:off x="6356198" y="4365104"/>
            <a:ext cx="2664296" cy="2420610"/>
          </a:xfrm>
          <a:prstGeom prst="rect">
            <a:avLst/>
          </a:prstGeom>
        </p:spPr>
      </p:pic>
    </p:spTree>
    <p:extLst>
      <p:ext uri="{BB962C8B-B14F-4D97-AF65-F5344CB8AC3E}">
        <p14:creationId xmlns:p14="http://schemas.microsoft.com/office/powerpoint/2010/main" val="38150439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6633"/>
            <a:ext cx="3742184" cy="936103"/>
          </a:xfrm>
        </p:spPr>
        <p:txBody>
          <a:bodyPr>
            <a:normAutofit/>
          </a:bodyPr>
          <a:lstStyle/>
          <a:p>
            <a:r>
              <a:rPr lang="ru-RU" sz="2400" b="1" dirty="0">
                <a:solidFill>
                  <a:schemeClr val="tx2"/>
                </a:solidFill>
                <a:latin typeface="Times New Roman" pitchFamily="18" charset="0"/>
                <a:cs typeface="Times New Roman" pitchFamily="18" charset="0"/>
              </a:rPr>
              <a:t>Технология проблемного обучения</a:t>
            </a:r>
          </a:p>
        </p:txBody>
      </p:sp>
      <p:sp>
        <p:nvSpPr>
          <p:cNvPr id="3" name="Подзаголовок 2"/>
          <p:cNvSpPr>
            <a:spLocks noGrp="1"/>
          </p:cNvSpPr>
          <p:nvPr>
            <p:ph type="subTitle" idx="1"/>
          </p:nvPr>
        </p:nvSpPr>
        <p:spPr>
          <a:xfrm>
            <a:off x="467544" y="1052736"/>
            <a:ext cx="3960440" cy="5544616"/>
          </a:xfrm>
          <a:solidFill>
            <a:schemeClr val="tx2"/>
          </a:solidFill>
        </p:spPr>
        <p:txBody>
          <a:bodyPr>
            <a:noAutofit/>
          </a:bodyPr>
          <a:lstStyle/>
          <a:p>
            <a:pPr algn="l"/>
            <a:r>
              <a:rPr lang="ru-RU" sz="2400" b="1" dirty="0">
                <a:solidFill>
                  <a:schemeClr val="tx1"/>
                </a:solidFill>
                <a:latin typeface="Times New Roman" pitchFamily="18" charset="0"/>
                <a:cs typeface="Times New Roman" pitchFamily="18" charset="0"/>
              </a:rPr>
              <a:t>"</a:t>
            </a:r>
            <a:r>
              <a:rPr lang="ru-RU" sz="1400" b="1" dirty="0">
                <a:solidFill>
                  <a:schemeClr val="tx1"/>
                </a:solidFill>
                <a:latin typeface="Times New Roman" pitchFamily="18" charset="0"/>
                <a:cs typeface="Times New Roman" pitchFamily="18" charset="0"/>
              </a:rPr>
              <a:t>Мышление начинается с проблемной ситуации". </a:t>
            </a:r>
          </a:p>
          <a:p>
            <a:pPr algn="l"/>
            <a:r>
              <a:rPr lang="ru-RU" sz="1400" dirty="0">
                <a:solidFill>
                  <a:schemeClr val="tx1"/>
                </a:solidFill>
                <a:latin typeface="Times New Roman" pitchFamily="18" charset="0"/>
                <a:cs typeface="Times New Roman" pitchFamily="18" charset="0"/>
              </a:rPr>
              <a:t>По И.Я. Лернеру, проблемное обучение, при котором учащиеся систематически включаются в процесс решения проблем и проблемных задач, построенных на содержании программного материала.</a:t>
            </a:r>
          </a:p>
          <a:p>
            <a:pPr algn="l"/>
            <a:r>
              <a:rPr lang="ru-RU" sz="1400" dirty="0">
                <a:solidFill>
                  <a:schemeClr val="tx1"/>
                </a:solidFill>
                <a:latin typeface="Times New Roman" pitchFamily="18" charset="0"/>
                <a:cs typeface="Times New Roman" pitchFamily="18" charset="0"/>
              </a:rPr>
              <a:t>Данный метод (</a:t>
            </a:r>
            <a:r>
              <a:rPr lang="ru-RU" sz="1400" dirty="0" err="1">
                <a:solidFill>
                  <a:schemeClr val="tx1"/>
                </a:solidFill>
                <a:latin typeface="Times New Roman" pitchFamily="18" charset="0"/>
                <a:cs typeface="Times New Roman" pitchFamily="18" charset="0"/>
              </a:rPr>
              <a:t>озадачивание</a:t>
            </a:r>
            <a:r>
              <a:rPr lang="ru-RU" sz="1400" dirty="0">
                <a:solidFill>
                  <a:schemeClr val="tx1"/>
                </a:solidFill>
                <a:latin typeface="Times New Roman" pitchFamily="18" charset="0"/>
                <a:cs typeface="Times New Roman" pitchFamily="18" charset="0"/>
              </a:rPr>
              <a:t>), сводится к тому, что я ставлю перед учащимися проблему: вопрос или систему вопросов. Ставлю проблему с помощью графиков, чертежей, рисунков, сравнительных таблиц. </a:t>
            </a:r>
          </a:p>
          <a:p>
            <a:pPr algn="l"/>
            <a:r>
              <a:rPr lang="ru-RU" sz="1400" dirty="0">
                <a:solidFill>
                  <a:schemeClr val="tx1"/>
                </a:solidFill>
                <a:latin typeface="Times New Roman" pitchFamily="18" charset="0"/>
                <a:cs typeface="Times New Roman" pitchFamily="18" charset="0"/>
              </a:rPr>
              <a:t> Применяя данную технологию в процессе обучения, я пришла к выводу, что она помогает мне научить учащихся:  отстаивать свою точку зрения, отстаивать свое мнение;  развивать мыслительную деятельность;  искать альтернативные варианты и различные суждения и точки зрения;  анализировать, сопоставлять учебный материал;  делать выводы, обобщения и сравнения;  готовить учащихся к выполнению заданий ЕГЭ, части «С». Технология проблемного обучения</a:t>
            </a:r>
          </a:p>
        </p:txBody>
      </p:sp>
      <p:sp>
        <p:nvSpPr>
          <p:cNvPr id="4" name="Заголовок 1">
            <a:extLst>
              <a:ext uri="{FF2B5EF4-FFF2-40B4-BE49-F238E27FC236}">
                <a16:creationId xmlns:a16="http://schemas.microsoft.com/office/drawing/2014/main" id="{D787DB3F-1F30-16F5-F5F2-ED324BAC5BC5}"/>
              </a:ext>
            </a:extLst>
          </p:cNvPr>
          <p:cNvSpPr txBox="1">
            <a:spLocks/>
          </p:cNvSpPr>
          <p:nvPr/>
        </p:nvSpPr>
        <p:spPr>
          <a:xfrm>
            <a:off x="4572000" y="15551"/>
            <a:ext cx="4104456" cy="936103"/>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sz="2400" b="1">
                <a:solidFill>
                  <a:schemeClr val="tx2"/>
                </a:solidFill>
                <a:latin typeface="Times New Roman" pitchFamily="18" charset="0"/>
                <a:cs typeface="Times New Roman" pitchFamily="18" charset="0"/>
              </a:rPr>
              <a:t>Кейс-технология</a:t>
            </a:r>
            <a:endParaRPr lang="ru-RU" sz="2400" b="1" dirty="0">
              <a:solidFill>
                <a:schemeClr val="tx2"/>
              </a:solidFill>
              <a:latin typeface="Times New Roman" pitchFamily="18" charset="0"/>
              <a:cs typeface="Times New Roman" pitchFamily="18" charset="0"/>
            </a:endParaRPr>
          </a:p>
        </p:txBody>
      </p:sp>
      <p:sp>
        <p:nvSpPr>
          <p:cNvPr id="5" name="Подзаголовок 2">
            <a:extLst>
              <a:ext uri="{FF2B5EF4-FFF2-40B4-BE49-F238E27FC236}">
                <a16:creationId xmlns:a16="http://schemas.microsoft.com/office/drawing/2014/main" id="{263AB0D0-1925-88C5-7F40-FC667FEE9DAA}"/>
              </a:ext>
            </a:extLst>
          </p:cNvPr>
          <p:cNvSpPr txBox="1">
            <a:spLocks/>
          </p:cNvSpPr>
          <p:nvPr/>
        </p:nvSpPr>
        <p:spPr>
          <a:xfrm>
            <a:off x="4807262" y="764704"/>
            <a:ext cx="3672408" cy="3744416"/>
          </a:xfrm>
          <a:prstGeom prst="rect">
            <a:avLst/>
          </a:prstGeom>
          <a:solidFill>
            <a:schemeClr val="tx2"/>
          </a:solidFill>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ru-RU" sz="1400" b="1">
                <a:solidFill>
                  <a:schemeClr val="tx1"/>
                </a:solidFill>
                <a:latin typeface="Times New Roman" pitchFamily="18" charset="0"/>
                <a:cs typeface="Times New Roman" pitchFamily="18" charset="0"/>
              </a:rPr>
              <a:t>Кейс -технология- технология изучения явлений на основе конкретных ситуаций. </a:t>
            </a:r>
          </a:p>
          <a:p>
            <a:r>
              <a:rPr lang="ru-RU" sz="1400" b="1">
                <a:solidFill>
                  <a:schemeClr val="tx1"/>
                </a:solidFill>
                <a:latin typeface="Times New Roman" pitchFamily="18" charset="0"/>
                <a:cs typeface="Times New Roman" pitchFamily="18" charset="0"/>
              </a:rPr>
              <a:t> </a:t>
            </a:r>
            <a:r>
              <a:rPr lang="ru-RU" sz="1400">
                <a:solidFill>
                  <a:schemeClr val="tx1"/>
                </a:solidFill>
                <a:latin typeface="Times New Roman" pitchFamily="18" charset="0"/>
                <a:cs typeface="Times New Roman" pitchFamily="18" charset="0"/>
              </a:rPr>
              <a:t>Название технологии произошло от от английского «case» - казус, запутанный или необычный случай. Кейс (Case study) - метод анализа ситуаций.</a:t>
            </a:r>
          </a:p>
          <a:p>
            <a:r>
              <a:rPr lang="ru-RU" sz="1400">
                <a:solidFill>
                  <a:schemeClr val="tx1"/>
                </a:solidFill>
                <a:latin typeface="Times New Roman" pitchFamily="18" charset="0"/>
                <a:cs typeface="Times New Roman" pitchFamily="18" charset="0"/>
              </a:rPr>
              <a:t>Преимущество данной технологии состоит в том, что обучающимся предоставляется возможность погрузиться в конкретную ситуацию, осознать себя участником каких-либо исторических событий, встать на чью-либо позицию.  Наиболее эффективно данная технология применяется на уроках, где необходимо рассмотреть конкретные события, взгляды, мнения.</a:t>
            </a:r>
            <a:endParaRPr lang="ru-RU" sz="14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3441779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marL="0" indent="0" algn="ctr">
              <a:buNone/>
            </a:pPr>
            <a:r>
              <a:rPr lang="ru-RU" sz="4800" b="1" i="1" dirty="0">
                <a:latin typeface="Times New Roman" pitchFamily="18" charset="0"/>
                <a:cs typeface="Times New Roman" pitchFamily="18" charset="0"/>
              </a:rPr>
              <a:t>Спасибо </a:t>
            </a:r>
          </a:p>
          <a:p>
            <a:pPr marL="0" indent="0" algn="ctr">
              <a:buNone/>
            </a:pPr>
            <a:r>
              <a:rPr lang="ru-RU" sz="4800" b="1" i="1" dirty="0">
                <a:latin typeface="Times New Roman" pitchFamily="18" charset="0"/>
                <a:cs typeface="Times New Roman" pitchFamily="18" charset="0"/>
              </a:rPr>
              <a:t>за внимание!</a:t>
            </a:r>
          </a:p>
        </p:txBody>
      </p:sp>
    </p:spTree>
    <p:extLst>
      <p:ext uri="{BB962C8B-B14F-4D97-AF65-F5344CB8AC3E}">
        <p14:creationId xmlns:p14="http://schemas.microsoft.com/office/powerpoint/2010/main" val="3133327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rmAutofit fontScale="90000"/>
          </a:bodyPr>
          <a:lstStyle/>
          <a:p>
            <a:br>
              <a:rPr lang="ru-RU" sz="2000" b="1" i="1" dirty="0"/>
            </a:br>
            <a:br>
              <a:rPr lang="ru-RU" sz="2000" b="1" i="1" dirty="0"/>
            </a:br>
            <a:br>
              <a:rPr lang="ru-RU" sz="2000" b="1" i="1" dirty="0"/>
            </a:br>
            <a:br>
              <a:rPr lang="ru-RU" sz="2000" b="1" i="1" dirty="0"/>
            </a:br>
            <a:br>
              <a:rPr lang="ru-RU" sz="2000" b="1" i="1" dirty="0"/>
            </a:br>
            <a:br>
              <a:rPr lang="ru-RU" sz="2000" b="1" i="1" dirty="0"/>
            </a:br>
            <a:br>
              <a:rPr lang="ru-RU" sz="2000" b="1" i="1" dirty="0"/>
            </a:br>
            <a:r>
              <a:rPr lang="ru-RU" sz="3600" b="1" i="1" dirty="0">
                <a:solidFill>
                  <a:srgbClr val="002060"/>
                </a:solidFill>
                <a:latin typeface="Times New Roman" pitchFamily="18" charset="0"/>
                <a:cs typeface="Times New Roman" pitchFamily="18" charset="0"/>
              </a:rPr>
              <a:t>Будущее России, наши успехи зависят от образования.</a:t>
            </a:r>
            <a:br>
              <a:rPr lang="ru-RU" sz="3600" b="1" i="1" dirty="0">
                <a:solidFill>
                  <a:srgbClr val="002060"/>
                </a:solidFill>
                <a:latin typeface="Times New Roman" pitchFamily="18" charset="0"/>
                <a:cs typeface="Times New Roman" pitchFamily="18" charset="0"/>
              </a:rPr>
            </a:br>
            <a:r>
              <a:rPr lang="ru-RU" sz="3600" b="1" i="1" dirty="0">
                <a:solidFill>
                  <a:srgbClr val="002060"/>
                </a:solidFill>
                <a:latin typeface="Times New Roman" pitchFamily="18" charset="0"/>
                <a:cs typeface="Times New Roman" pitchFamily="18" charset="0"/>
              </a:rPr>
              <a:t>Путь развития к 2020 году определён – это инновации.</a:t>
            </a:r>
            <a:br>
              <a:rPr lang="ru-RU" sz="6700" b="1" i="1" dirty="0">
                <a:solidFill>
                  <a:srgbClr val="002060"/>
                </a:solidFill>
                <a:latin typeface="Times New Roman" pitchFamily="18" charset="0"/>
                <a:cs typeface="Times New Roman" pitchFamily="18" charset="0"/>
              </a:rPr>
            </a:br>
            <a:r>
              <a:rPr lang="ru-RU" sz="3600" b="1" i="1" dirty="0" err="1">
                <a:solidFill>
                  <a:srgbClr val="002060"/>
                </a:solidFill>
                <a:latin typeface="Times New Roman" pitchFamily="18" charset="0"/>
                <a:cs typeface="Times New Roman" pitchFamily="18" charset="0"/>
              </a:rPr>
              <a:t>В.В.Путин</a:t>
            </a:r>
            <a:br>
              <a:rPr lang="ru-RU" sz="3600" b="1" i="1" dirty="0">
                <a:solidFill>
                  <a:srgbClr val="002060"/>
                </a:solidFill>
                <a:latin typeface="Times New Roman" pitchFamily="18" charset="0"/>
                <a:cs typeface="Times New Roman" pitchFamily="18" charset="0"/>
              </a:rPr>
            </a:br>
            <a:br>
              <a:rPr lang="ru-RU" sz="5300" dirty="0">
                <a:solidFill>
                  <a:srgbClr val="002060"/>
                </a:solidFill>
              </a:rPr>
            </a:br>
            <a:endParaRPr lang="ru-RU" dirty="0">
              <a:solidFill>
                <a:srgbClr val="002060"/>
              </a:solidFill>
            </a:endParaRPr>
          </a:p>
        </p:txBody>
      </p:sp>
      <p:sp>
        <p:nvSpPr>
          <p:cNvPr id="3" name="Объект 2"/>
          <p:cNvSpPr>
            <a:spLocks noGrp="1"/>
          </p:cNvSpPr>
          <p:nvPr>
            <p:ph idx="1"/>
          </p:nvPr>
        </p:nvSpPr>
        <p:spPr>
          <a:xfrm>
            <a:off x="457200" y="1772816"/>
            <a:ext cx="8363272" cy="4680520"/>
          </a:xfrm>
        </p:spPr>
        <p:txBody>
          <a:bodyPr>
            <a:normAutofit fontScale="92500" lnSpcReduction="10000"/>
          </a:bodyPr>
          <a:lstStyle/>
          <a:p>
            <a:pPr marL="0" indent="0">
              <a:buNone/>
            </a:pPr>
            <a:endParaRPr lang="ru-RU" dirty="0"/>
          </a:p>
          <a:p>
            <a:pPr marL="0" indent="0" algn="r">
              <a:buNone/>
            </a:pPr>
            <a:r>
              <a:rPr lang="ru-RU" dirty="0"/>
              <a:t>                                       </a:t>
            </a:r>
          </a:p>
          <a:p>
            <a:pPr marL="0" indent="0" algn="ctr">
              <a:buNone/>
            </a:pPr>
            <a:r>
              <a:rPr lang="ru-RU" dirty="0">
                <a:latin typeface="Times New Roman" pitchFamily="18" charset="0"/>
                <a:cs typeface="Times New Roman" pitchFamily="18" charset="0"/>
              </a:rPr>
              <a:t>"...</a:t>
            </a:r>
            <a:r>
              <a:rPr lang="ru-RU" b="1" i="1" dirty="0">
                <a:latin typeface="Times New Roman" pitchFamily="18" charset="0"/>
                <a:cs typeface="Times New Roman" pitchFamily="18" charset="0"/>
              </a:rPr>
              <a:t>надо предпочесть того педагога, который идет новыми путями. Каждое слово его, каждый поступок его несет на себе печать незабываемой новизны. Это отличие создает зовущую мысль. Не подражатель, не толкователь, но мощный каменщик новых руд. Нужно принять за основания зов новизны"</a:t>
            </a:r>
            <a:br>
              <a:rPr lang="ru-RU" b="1" i="1" dirty="0">
                <a:latin typeface="Times New Roman" pitchFamily="18" charset="0"/>
                <a:cs typeface="Times New Roman" pitchFamily="18" charset="0"/>
              </a:rPr>
            </a:br>
            <a:endParaRPr lang="ru-RU" b="1" i="1"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426193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908720"/>
            <a:ext cx="8229600" cy="3805883"/>
          </a:xfrm>
        </p:spPr>
        <p:txBody>
          <a:bodyPr>
            <a:noAutofit/>
          </a:bodyPr>
          <a:lstStyle/>
          <a:p>
            <a:pPr marL="0" indent="0" algn="ctr">
              <a:buNone/>
            </a:pPr>
            <a:r>
              <a:rPr lang="ru-RU" sz="4000" b="1" i="1" dirty="0">
                <a:latin typeface="Times New Roman" pitchFamily="18" charset="0"/>
                <a:cs typeface="Times New Roman" pitchFamily="18" charset="0"/>
              </a:rPr>
              <a:t>В современных условиях концепция модернизации российского образования заключается в формировании универсальных знаний, освоении ключевых компетенций и совершенствовании опыта самостоятельной деятельности.</a:t>
            </a:r>
          </a:p>
        </p:txBody>
      </p:sp>
    </p:spTree>
    <p:extLst>
      <p:ext uri="{BB962C8B-B14F-4D97-AF65-F5344CB8AC3E}">
        <p14:creationId xmlns:p14="http://schemas.microsoft.com/office/powerpoint/2010/main" val="3021053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a:solidFill>
                  <a:srgbClr val="002060"/>
                </a:solidFill>
                <a:latin typeface="Times New Roman" pitchFamily="18" charset="0"/>
                <a:ea typeface="+mn-ea"/>
                <a:cs typeface="Times New Roman" pitchFamily="18" charset="0"/>
              </a:rPr>
              <a:t>Педагогическая технология -</a:t>
            </a:r>
            <a:endParaRPr lang="ru-RU" sz="6000" b="1" dirty="0">
              <a:solidFill>
                <a:srgbClr val="002060"/>
              </a:solidFill>
              <a:latin typeface="Times New Roman" pitchFamily="18" charset="0"/>
              <a:cs typeface="Times New Roman" pitchFamily="18" charset="0"/>
            </a:endParaRPr>
          </a:p>
        </p:txBody>
      </p:sp>
      <p:sp>
        <p:nvSpPr>
          <p:cNvPr id="3" name="Объект 2"/>
          <p:cNvSpPr>
            <a:spLocks noGrp="1"/>
          </p:cNvSpPr>
          <p:nvPr>
            <p:ph idx="1"/>
          </p:nvPr>
        </p:nvSpPr>
        <p:spPr>
          <a:xfrm>
            <a:off x="457200" y="1600201"/>
            <a:ext cx="4114800" cy="2836911"/>
          </a:xfrm>
          <a:solidFill>
            <a:schemeClr val="tx2"/>
          </a:solidFill>
          <a:ln>
            <a:solidFill>
              <a:schemeClr val="tx2">
                <a:lumMod val="75000"/>
              </a:schemeClr>
            </a:solidFill>
          </a:ln>
        </p:spPr>
        <p:txBody>
          <a:bodyPr>
            <a:noAutofit/>
          </a:bodyPr>
          <a:lstStyle/>
          <a:p>
            <a:pPr marL="0" indent="0" algn="ctr">
              <a:buNone/>
            </a:pPr>
            <a:r>
              <a:rPr lang="ru-RU" sz="4000" dirty="0">
                <a:latin typeface="Times New Roman" pitchFamily="18" charset="0"/>
                <a:cs typeface="Times New Roman" pitchFamily="18" charset="0"/>
              </a:rPr>
              <a:t>      </a:t>
            </a:r>
            <a:r>
              <a:rPr lang="ru-RU" sz="2000" b="1" dirty="0">
                <a:latin typeface="Times New Roman" pitchFamily="18" charset="0"/>
                <a:cs typeface="Times New Roman" pitchFamily="18" charset="0"/>
              </a:rPr>
              <a:t>направление педагогики,</a:t>
            </a:r>
          </a:p>
          <a:p>
            <a:pPr marL="0" indent="0" algn="ctr">
              <a:buNone/>
            </a:pPr>
            <a:r>
              <a:rPr lang="ru-RU" sz="2000" b="1" dirty="0">
                <a:latin typeface="Times New Roman" pitchFamily="18" charset="0"/>
                <a:cs typeface="Times New Roman" pitchFamily="18" charset="0"/>
              </a:rPr>
              <a:t>      имеет цель повышения </a:t>
            </a:r>
          </a:p>
          <a:p>
            <a:pPr marL="0" indent="0" algn="ctr">
              <a:buNone/>
            </a:pPr>
            <a:r>
              <a:rPr lang="ru-RU" sz="2000" b="1" dirty="0">
                <a:latin typeface="Times New Roman" pitchFamily="18" charset="0"/>
                <a:cs typeface="Times New Roman" pitchFamily="18" charset="0"/>
              </a:rPr>
              <a:t>эффективности образовательного процесса, гарантии в достижении запланированных результатов                        обучения. </a:t>
            </a:r>
          </a:p>
        </p:txBody>
      </p:sp>
      <p:sp>
        <p:nvSpPr>
          <p:cNvPr id="5" name="Объект 2">
            <a:extLst>
              <a:ext uri="{FF2B5EF4-FFF2-40B4-BE49-F238E27FC236}">
                <a16:creationId xmlns:a16="http://schemas.microsoft.com/office/drawing/2014/main" id="{E0EF5322-D2AA-000C-2A75-E01B87DB6B6D}"/>
              </a:ext>
            </a:extLst>
          </p:cNvPr>
          <p:cNvSpPr txBox="1">
            <a:spLocks/>
          </p:cNvSpPr>
          <p:nvPr/>
        </p:nvSpPr>
        <p:spPr>
          <a:xfrm>
            <a:off x="4211960" y="3645024"/>
            <a:ext cx="4330824" cy="3074640"/>
          </a:xfrm>
          <a:prstGeom prst="rect">
            <a:avLst/>
          </a:prstGeom>
          <a:solidFill>
            <a:schemeClr val="tx2"/>
          </a:solidFill>
          <a:ln>
            <a:solidFill>
              <a:schemeClr val="tx2"/>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1800" dirty="0">
                <a:latin typeface="Times New Roman" pitchFamily="18" charset="0"/>
                <a:cs typeface="Times New Roman" pitchFamily="18" charset="0"/>
              </a:rPr>
              <a:t>воздействуют на все компоненты системы обучения: цели, содержание, методы и организационные формы обучения, средства обучения, </a:t>
            </a:r>
          </a:p>
          <a:p>
            <a:r>
              <a:rPr lang="ru-RU" sz="1800" dirty="0">
                <a:latin typeface="Times New Roman" pitchFamily="18" charset="0"/>
                <a:cs typeface="Times New Roman" pitchFamily="18" charset="0"/>
              </a:rPr>
              <a:t>позволяет решать сложные и актуальные задачи педагогики, </a:t>
            </a:r>
          </a:p>
          <a:p>
            <a:r>
              <a:rPr lang="ru-RU" sz="1800" dirty="0">
                <a:latin typeface="Times New Roman" pitchFamily="18" charset="0"/>
                <a:cs typeface="Times New Roman" pitchFamily="18" charset="0"/>
              </a:rPr>
              <a:t>развивают интеллектуальный, творческий потенциал, аналитическое мышление и самостоятельность.</a:t>
            </a:r>
          </a:p>
          <a:p>
            <a:endParaRPr lang="ru-RU" dirty="0"/>
          </a:p>
        </p:txBody>
      </p:sp>
    </p:spTree>
    <p:extLst>
      <p:ext uri="{BB962C8B-B14F-4D97-AF65-F5344CB8AC3E}">
        <p14:creationId xmlns:p14="http://schemas.microsoft.com/office/powerpoint/2010/main" val="3410447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936104"/>
          </a:xfrm>
        </p:spPr>
        <p:txBody>
          <a:bodyPr>
            <a:normAutofit fontScale="90000"/>
          </a:bodyPr>
          <a:lstStyle/>
          <a:p>
            <a:br>
              <a:rPr lang="ru-RU" dirty="0"/>
            </a:br>
            <a:r>
              <a:rPr lang="ru-RU" sz="3600" b="1" dirty="0">
                <a:solidFill>
                  <a:srgbClr val="002060"/>
                </a:solidFill>
                <a:latin typeface="Times New Roman" pitchFamily="18" charset="0"/>
                <a:cs typeface="Times New Roman" pitchFamily="18" charset="0"/>
              </a:rPr>
              <a:t>Современные образовательные технологии:</a:t>
            </a:r>
            <a:br>
              <a:rPr lang="ru-RU" sz="3600" b="1" dirty="0">
                <a:solidFill>
                  <a:srgbClr val="002060"/>
                </a:solidFill>
                <a:latin typeface="Times New Roman" pitchFamily="18" charset="0"/>
                <a:cs typeface="Times New Roman" pitchFamily="18" charset="0"/>
              </a:rPr>
            </a:br>
            <a:endParaRPr lang="ru-RU" sz="3600" b="1" dirty="0">
              <a:solidFill>
                <a:srgbClr val="002060"/>
              </a:solidFill>
              <a:latin typeface="Times New Roman" pitchFamily="18" charset="0"/>
              <a:cs typeface="Times New Roman" pitchFamily="18" charset="0"/>
            </a:endParaRPr>
          </a:p>
        </p:txBody>
      </p:sp>
      <p:sp>
        <p:nvSpPr>
          <p:cNvPr id="3" name="Объект 2"/>
          <p:cNvSpPr>
            <a:spLocks noGrp="1"/>
          </p:cNvSpPr>
          <p:nvPr>
            <p:ph idx="1"/>
          </p:nvPr>
        </p:nvSpPr>
        <p:spPr>
          <a:xfrm>
            <a:off x="457200" y="1340768"/>
            <a:ext cx="8229600" cy="4785395"/>
          </a:xfrm>
        </p:spPr>
        <p:txBody>
          <a:bodyPr>
            <a:noAutofit/>
          </a:bodyPr>
          <a:lstStyle/>
          <a:p>
            <a:r>
              <a:rPr lang="ru-RU" sz="2400" b="1" dirty="0">
                <a:latin typeface="Times New Roman" pitchFamily="18" charset="0"/>
                <a:cs typeface="Times New Roman" pitchFamily="18" charset="0"/>
              </a:rPr>
              <a:t>технология личностно-ориентированного обучения;</a:t>
            </a:r>
          </a:p>
          <a:p>
            <a:r>
              <a:rPr lang="ru-RU" sz="2400" b="1" dirty="0">
                <a:latin typeface="Times New Roman" pitchFamily="18" charset="0"/>
                <a:cs typeface="Times New Roman" pitchFamily="18" charset="0"/>
              </a:rPr>
              <a:t>технология использования в обучении игровых методов;</a:t>
            </a:r>
          </a:p>
          <a:p>
            <a:r>
              <a:rPr lang="ru-RU" sz="2400" b="1" dirty="0">
                <a:latin typeface="Times New Roman" pitchFamily="18" charset="0"/>
                <a:cs typeface="Times New Roman" pitchFamily="18" charset="0"/>
              </a:rPr>
              <a:t>технология развивающего обучения;</a:t>
            </a:r>
          </a:p>
          <a:p>
            <a:r>
              <a:rPr lang="ru-RU" sz="2400" b="1" dirty="0">
                <a:latin typeface="Times New Roman" pitchFamily="18" charset="0"/>
                <a:cs typeface="Times New Roman" pitchFamily="18" charset="0"/>
              </a:rPr>
              <a:t>коллективная система обучения;</a:t>
            </a:r>
          </a:p>
          <a:p>
            <a:r>
              <a:rPr lang="ru-RU" sz="2400" b="1" dirty="0">
                <a:latin typeface="Times New Roman" pitchFamily="18" charset="0"/>
                <a:cs typeface="Times New Roman" pitchFamily="18" charset="0"/>
              </a:rPr>
              <a:t>информационно-коммуникационные технологии;</a:t>
            </a:r>
          </a:p>
          <a:p>
            <a:r>
              <a:rPr lang="ru-RU" sz="2400" b="1" dirty="0">
                <a:latin typeface="Times New Roman" pitchFamily="18" charset="0"/>
                <a:cs typeface="Times New Roman" pitchFamily="18" charset="0"/>
              </a:rPr>
              <a:t>технология модульного обучения. </a:t>
            </a:r>
          </a:p>
          <a:p>
            <a:r>
              <a:rPr lang="ru-RU" sz="2400" b="1" dirty="0">
                <a:latin typeface="Times New Roman" pitchFamily="18" charset="0"/>
                <a:cs typeface="Times New Roman" pitchFamily="18" charset="0"/>
              </a:rPr>
              <a:t>технология дистанционного обучения</a:t>
            </a:r>
          </a:p>
          <a:p>
            <a:r>
              <a:rPr lang="ru-RU" sz="2400" b="1" dirty="0">
                <a:latin typeface="Times New Roman" pitchFamily="18" charset="0"/>
                <a:cs typeface="Times New Roman" pitchFamily="18" charset="0"/>
              </a:rPr>
              <a:t>интерактивные технологии;</a:t>
            </a:r>
          </a:p>
          <a:p>
            <a:r>
              <a:rPr lang="ru-RU" sz="2400" b="1" dirty="0">
                <a:latin typeface="Times New Roman" pitchFamily="18" charset="0"/>
                <a:cs typeface="Times New Roman" pitchFamily="18" charset="0"/>
              </a:rPr>
              <a:t>технология </a:t>
            </a:r>
            <a:r>
              <a:rPr lang="ru-RU" sz="2400" b="1" dirty="0" err="1">
                <a:latin typeface="Times New Roman" pitchFamily="18" charset="0"/>
                <a:cs typeface="Times New Roman" pitchFamily="18" charset="0"/>
              </a:rPr>
              <a:t>разноуровневого</a:t>
            </a:r>
            <a:r>
              <a:rPr lang="ru-RU" sz="2400" b="1" dirty="0">
                <a:latin typeface="Times New Roman" pitchFamily="18" charset="0"/>
                <a:cs typeface="Times New Roman" pitchFamily="18" charset="0"/>
              </a:rPr>
              <a:t> обучения;</a:t>
            </a:r>
          </a:p>
          <a:p>
            <a:r>
              <a:rPr lang="ru-RU" sz="2400" b="1" dirty="0">
                <a:latin typeface="Times New Roman" pitchFamily="18" charset="0"/>
                <a:cs typeface="Times New Roman" pitchFamily="18" charset="0"/>
              </a:rPr>
              <a:t>проблемное обучение;</a:t>
            </a:r>
          </a:p>
          <a:p>
            <a:r>
              <a:rPr lang="ru-RU" sz="2400" b="1" dirty="0" err="1">
                <a:latin typeface="Times New Roman" pitchFamily="18" charset="0"/>
                <a:cs typeface="Times New Roman" pitchFamily="18" charset="0"/>
              </a:rPr>
              <a:t>здоровьесберегающие</a:t>
            </a:r>
            <a:r>
              <a:rPr lang="ru-RU" sz="2400" b="1" dirty="0">
                <a:latin typeface="Times New Roman" pitchFamily="18" charset="0"/>
                <a:cs typeface="Times New Roman" pitchFamily="18" charset="0"/>
              </a:rPr>
              <a:t> технологии и другие.</a:t>
            </a:r>
          </a:p>
          <a:p>
            <a:endParaRPr lang="ru-RU" sz="2400" b="1" dirty="0"/>
          </a:p>
        </p:txBody>
      </p:sp>
    </p:spTree>
    <p:extLst>
      <p:ext uri="{BB962C8B-B14F-4D97-AF65-F5344CB8AC3E}">
        <p14:creationId xmlns:p14="http://schemas.microsoft.com/office/powerpoint/2010/main" val="3488918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Oval 2"/>
          <p:cNvSpPr>
            <a:spLocks noChangeArrowheads="1"/>
          </p:cNvSpPr>
          <p:nvPr/>
        </p:nvSpPr>
        <p:spPr bwMode="auto">
          <a:xfrm>
            <a:off x="2209800" y="381000"/>
            <a:ext cx="4267200" cy="6096000"/>
          </a:xfrm>
          <a:prstGeom prst="ellipse">
            <a:avLst/>
          </a:prstGeom>
          <a:solidFill>
            <a:schemeClr val="tx2">
              <a:alpha val="50195"/>
            </a:schemeClr>
          </a:solidFill>
          <a:ln w="38100">
            <a:solidFill>
              <a:srgbClr val="66FF66"/>
            </a:solidFill>
            <a:prstDash val="dash"/>
            <a:round/>
            <a:headEnd/>
            <a:tailEnd/>
          </a:ln>
          <a:effectLst>
            <a:outerShdw dist="35921" dir="2700000" algn="ctr" rotWithShape="0">
              <a:schemeClr val="bg2"/>
            </a:outerShdw>
          </a:effectLst>
        </p:spPr>
        <p:txBody>
          <a:bodyPr wrap="none" anchor="ctr"/>
          <a:lstStyle/>
          <a:p>
            <a:endParaRPr lang="ru-RU"/>
          </a:p>
        </p:txBody>
      </p:sp>
      <p:sp>
        <p:nvSpPr>
          <p:cNvPr id="60419" name="Rectangle 3"/>
          <p:cNvSpPr>
            <a:spLocks noChangeArrowheads="1"/>
          </p:cNvSpPr>
          <p:nvPr/>
        </p:nvSpPr>
        <p:spPr bwMode="auto">
          <a:xfrm>
            <a:off x="5857875" y="428625"/>
            <a:ext cx="3000375" cy="376238"/>
          </a:xfrm>
          <a:prstGeom prst="rect">
            <a:avLst/>
          </a:prstGeom>
          <a:solidFill>
            <a:srgbClr val="FFFF00">
              <a:alpha val="50195"/>
            </a:srgbClr>
          </a:solidFill>
          <a:ln w="9525">
            <a:solidFill>
              <a:schemeClr val="tx1"/>
            </a:solidFill>
            <a:miter lim="800000"/>
            <a:headEnd/>
            <a:tailEnd/>
          </a:ln>
        </p:spPr>
        <p:txBody>
          <a:bodyPr>
            <a:spAutoFit/>
          </a:bodyPr>
          <a:lstStyle/>
          <a:p>
            <a:pPr algn="ctr">
              <a:spcBef>
                <a:spcPct val="50000"/>
              </a:spcBef>
            </a:pPr>
            <a:r>
              <a:rPr lang="ru-RU">
                <a:solidFill>
                  <a:srgbClr val="002060"/>
                </a:solidFill>
              </a:rPr>
              <a:t>развивающее обучение;</a:t>
            </a:r>
          </a:p>
        </p:txBody>
      </p:sp>
      <p:sp>
        <p:nvSpPr>
          <p:cNvPr id="60420" name="Rectangle 4"/>
          <p:cNvSpPr>
            <a:spLocks noChangeArrowheads="1"/>
          </p:cNvSpPr>
          <p:nvPr/>
        </p:nvSpPr>
        <p:spPr bwMode="auto">
          <a:xfrm>
            <a:off x="5857875" y="857250"/>
            <a:ext cx="3000375" cy="376238"/>
          </a:xfrm>
          <a:prstGeom prst="rect">
            <a:avLst/>
          </a:prstGeom>
          <a:solidFill>
            <a:srgbClr val="FFFF00">
              <a:alpha val="50195"/>
            </a:srgbClr>
          </a:solidFill>
          <a:ln w="9525">
            <a:solidFill>
              <a:schemeClr val="tx1"/>
            </a:solidFill>
            <a:miter lim="800000"/>
            <a:headEnd/>
            <a:tailEnd/>
          </a:ln>
        </p:spPr>
        <p:txBody>
          <a:bodyPr>
            <a:spAutoFit/>
          </a:bodyPr>
          <a:lstStyle/>
          <a:p>
            <a:pPr algn="ctr">
              <a:spcBef>
                <a:spcPct val="50000"/>
              </a:spcBef>
            </a:pPr>
            <a:r>
              <a:rPr lang="ru-RU">
                <a:solidFill>
                  <a:srgbClr val="002060"/>
                </a:solidFill>
              </a:rPr>
              <a:t>проблемное обучение</a:t>
            </a:r>
            <a:r>
              <a:rPr lang="ru-RU"/>
              <a:t>;</a:t>
            </a:r>
          </a:p>
        </p:txBody>
      </p:sp>
      <p:sp>
        <p:nvSpPr>
          <p:cNvPr id="60421" name="Rectangle 5"/>
          <p:cNvSpPr>
            <a:spLocks noChangeArrowheads="1"/>
          </p:cNvSpPr>
          <p:nvPr/>
        </p:nvSpPr>
        <p:spPr bwMode="auto">
          <a:xfrm>
            <a:off x="5857875" y="1357313"/>
            <a:ext cx="3052763" cy="376237"/>
          </a:xfrm>
          <a:prstGeom prst="rect">
            <a:avLst/>
          </a:prstGeom>
          <a:solidFill>
            <a:srgbClr val="FFFF00">
              <a:alpha val="50195"/>
            </a:srgbClr>
          </a:solidFill>
          <a:ln w="9525">
            <a:solidFill>
              <a:schemeClr val="tx1"/>
            </a:solidFill>
            <a:miter lim="800000"/>
            <a:headEnd/>
            <a:tailEnd/>
          </a:ln>
        </p:spPr>
        <p:txBody>
          <a:bodyPr wrap="none">
            <a:spAutoFit/>
          </a:bodyPr>
          <a:lstStyle/>
          <a:p>
            <a:pPr algn="ctr">
              <a:spcBef>
                <a:spcPct val="50000"/>
              </a:spcBef>
            </a:pPr>
            <a:r>
              <a:rPr lang="ru-RU">
                <a:solidFill>
                  <a:srgbClr val="002060"/>
                </a:solidFill>
              </a:rPr>
              <a:t>разноуровневое обучение;</a:t>
            </a:r>
          </a:p>
        </p:txBody>
      </p:sp>
      <p:sp>
        <p:nvSpPr>
          <p:cNvPr id="60422" name="Rectangle 6"/>
          <p:cNvSpPr>
            <a:spLocks noChangeArrowheads="1"/>
          </p:cNvSpPr>
          <p:nvPr/>
        </p:nvSpPr>
        <p:spPr bwMode="auto">
          <a:xfrm>
            <a:off x="5929313" y="1928813"/>
            <a:ext cx="2867025" cy="650875"/>
          </a:xfrm>
          <a:prstGeom prst="rect">
            <a:avLst/>
          </a:prstGeom>
          <a:solidFill>
            <a:srgbClr val="FFFF00">
              <a:alpha val="50195"/>
            </a:srgbClr>
          </a:solidFill>
          <a:ln w="9525">
            <a:solidFill>
              <a:schemeClr val="tx1"/>
            </a:solidFill>
            <a:miter lim="800000"/>
            <a:headEnd/>
            <a:tailEnd/>
          </a:ln>
        </p:spPr>
        <p:txBody>
          <a:bodyPr>
            <a:spAutoFit/>
          </a:bodyPr>
          <a:lstStyle/>
          <a:p>
            <a:pPr algn="ctr"/>
            <a:r>
              <a:rPr lang="ru-RU">
                <a:solidFill>
                  <a:srgbClr val="002060"/>
                </a:solidFill>
              </a:rPr>
              <a:t>коллективную систему обучения (КСО);</a:t>
            </a:r>
          </a:p>
        </p:txBody>
      </p:sp>
      <p:sp>
        <p:nvSpPr>
          <p:cNvPr id="60423" name="Rectangle 7"/>
          <p:cNvSpPr>
            <a:spLocks noChangeArrowheads="1"/>
          </p:cNvSpPr>
          <p:nvPr/>
        </p:nvSpPr>
        <p:spPr bwMode="auto">
          <a:xfrm>
            <a:off x="6072188" y="4286250"/>
            <a:ext cx="2895600" cy="925513"/>
          </a:xfrm>
          <a:prstGeom prst="rect">
            <a:avLst/>
          </a:prstGeom>
          <a:solidFill>
            <a:srgbClr val="FFFF00">
              <a:alpha val="50195"/>
            </a:srgbClr>
          </a:solidFill>
          <a:ln w="9525">
            <a:solidFill>
              <a:schemeClr val="tx1"/>
            </a:solidFill>
            <a:miter lim="800000"/>
            <a:headEnd/>
            <a:tailEnd/>
          </a:ln>
        </p:spPr>
        <p:txBody>
          <a:bodyPr>
            <a:spAutoFit/>
          </a:bodyPr>
          <a:lstStyle/>
          <a:p>
            <a:pPr algn="ctr">
              <a:spcBef>
                <a:spcPct val="50000"/>
              </a:spcBef>
            </a:pPr>
            <a:r>
              <a:rPr lang="ru-RU">
                <a:solidFill>
                  <a:srgbClr val="002060"/>
                </a:solidFill>
              </a:rPr>
              <a:t>технологию решения изобретательских задач (ТРИЗ);</a:t>
            </a:r>
          </a:p>
        </p:txBody>
      </p:sp>
      <p:sp>
        <p:nvSpPr>
          <p:cNvPr id="60424" name="Rectangle 8"/>
          <p:cNvSpPr>
            <a:spLocks noChangeArrowheads="1"/>
          </p:cNvSpPr>
          <p:nvPr/>
        </p:nvSpPr>
        <p:spPr bwMode="auto">
          <a:xfrm>
            <a:off x="6072188" y="3571875"/>
            <a:ext cx="2895600" cy="650875"/>
          </a:xfrm>
          <a:prstGeom prst="rect">
            <a:avLst/>
          </a:prstGeom>
          <a:solidFill>
            <a:srgbClr val="FFFF00">
              <a:alpha val="50195"/>
            </a:srgbClr>
          </a:solidFill>
          <a:ln w="9525">
            <a:solidFill>
              <a:schemeClr val="tx1"/>
            </a:solidFill>
            <a:miter lim="800000"/>
            <a:headEnd/>
            <a:tailEnd/>
          </a:ln>
        </p:spPr>
        <p:txBody>
          <a:bodyPr>
            <a:spAutoFit/>
          </a:bodyPr>
          <a:lstStyle/>
          <a:p>
            <a:pPr algn="ctr"/>
            <a:r>
              <a:rPr lang="ru-RU">
                <a:solidFill>
                  <a:srgbClr val="002060"/>
                </a:solidFill>
              </a:rPr>
              <a:t>исследовательские методы  в обучении;</a:t>
            </a:r>
          </a:p>
        </p:txBody>
      </p:sp>
      <p:sp>
        <p:nvSpPr>
          <p:cNvPr id="60425" name="Rectangle 9"/>
          <p:cNvSpPr>
            <a:spLocks noChangeArrowheads="1"/>
          </p:cNvSpPr>
          <p:nvPr/>
        </p:nvSpPr>
        <p:spPr bwMode="auto">
          <a:xfrm>
            <a:off x="6000750" y="2714625"/>
            <a:ext cx="2895600" cy="646113"/>
          </a:xfrm>
          <a:prstGeom prst="rect">
            <a:avLst/>
          </a:prstGeom>
          <a:solidFill>
            <a:srgbClr val="FFFF00">
              <a:alpha val="50195"/>
            </a:srgbClr>
          </a:solidFill>
          <a:ln w="9525">
            <a:solidFill>
              <a:schemeClr val="tx1"/>
            </a:solidFill>
            <a:miter lim="800000"/>
            <a:headEnd/>
            <a:tailEnd/>
          </a:ln>
        </p:spPr>
        <p:txBody>
          <a:bodyPr>
            <a:spAutoFit/>
          </a:bodyPr>
          <a:lstStyle/>
          <a:p>
            <a:pPr algn="ctr">
              <a:spcBef>
                <a:spcPct val="50000"/>
              </a:spcBef>
            </a:pPr>
            <a:r>
              <a:rPr lang="ru-RU">
                <a:solidFill>
                  <a:srgbClr val="002060"/>
                </a:solidFill>
              </a:rPr>
              <a:t>проектные методы обучения;</a:t>
            </a:r>
          </a:p>
        </p:txBody>
      </p:sp>
      <p:sp>
        <p:nvSpPr>
          <p:cNvPr id="60426" name="Rectangle 13"/>
          <p:cNvSpPr>
            <a:spLocks noChangeArrowheads="1"/>
          </p:cNvSpPr>
          <p:nvPr/>
        </p:nvSpPr>
        <p:spPr bwMode="auto">
          <a:xfrm>
            <a:off x="2917031" y="4719637"/>
            <a:ext cx="3000375" cy="923925"/>
          </a:xfrm>
          <a:prstGeom prst="rect">
            <a:avLst/>
          </a:prstGeom>
          <a:solidFill>
            <a:srgbClr val="FFFF00">
              <a:alpha val="50195"/>
            </a:srgbClr>
          </a:solidFill>
          <a:ln w="9525">
            <a:solidFill>
              <a:schemeClr val="tx1"/>
            </a:solidFill>
            <a:miter lim="800000"/>
            <a:headEnd/>
            <a:tailEnd/>
          </a:ln>
        </p:spPr>
        <p:txBody>
          <a:bodyPr>
            <a:spAutoFit/>
          </a:bodyPr>
          <a:lstStyle/>
          <a:p>
            <a:pPr algn="ctr"/>
            <a:r>
              <a:rPr lang="ru-RU">
                <a:solidFill>
                  <a:srgbClr val="002060"/>
                </a:solidFill>
              </a:rPr>
              <a:t>технологию  развития «критического мышления»;</a:t>
            </a:r>
          </a:p>
        </p:txBody>
      </p:sp>
      <p:sp>
        <p:nvSpPr>
          <p:cNvPr id="60427" name="Rectangle 14"/>
          <p:cNvSpPr>
            <a:spLocks noChangeArrowheads="1"/>
          </p:cNvSpPr>
          <p:nvPr/>
        </p:nvSpPr>
        <p:spPr bwMode="auto">
          <a:xfrm>
            <a:off x="2219325" y="5751512"/>
            <a:ext cx="4419600" cy="925513"/>
          </a:xfrm>
          <a:prstGeom prst="rect">
            <a:avLst/>
          </a:prstGeom>
          <a:solidFill>
            <a:srgbClr val="FFFF00">
              <a:alpha val="50195"/>
            </a:srgbClr>
          </a:solidFill>
          <a:ln w="9525">
            <a:solidFill>
              <a:schemeClr val="tx1"/>
            </a:solidFill>
            <a:miter lim="800000"/>
            <a:headEnd/>
            <a:tailEnd/>
          </a:ln>
        </p:spPr>
        <p:txBody>
          <a:bodyPr>
            <a:spAutoFit/>
          </a:bodyPr>
          <a:lstStyle/>
          <a:p>
            <a:pPr algn="ctr"/>
            <a:r>
              <a:rPr lang="ru-RU" dirty="0">
                <a:solidFill>
                  <a:srgbClr val="002060"/>
                </a:solidFill>
              </a:rPr>
              <a:t>технологию использования в обучении игровых методов: ролевых, деловых  и другие   видов обучающих игр</a:t>
            </a:r>
          </a:p>
        </p:txBody>
      </p:sp>
      <p:sp>
        <p:nvSpPr>
          <p:cNvPr id="60428" name="Rectangle 15"/>
          <p:cNvSpPr>
            <a:spLocks noChangeArrowheads="1"/>
          </p:cNvSpPr>
          <p:nvPr/>
        </p:nvSpPr>
        <p:spPr bwMode="auto">
          <a:xfrm>
            <a:off x="214313" y="4071938"/>
            <a:ext cx="2667000" cy="1200150"/>
          </a:xfrm>
          <a:prstGeom prst="rect">
            <a:avLst/>
          </a:prstGeom>
          <a:solidFill>
            <a:srgbClr val="FFFF00">
              <a:alpha val="50195"/>
            </a:srgbClr>
          </a:solidFill>
          <a:ln w="9525">
            <a:solidFill>
              <a:schemeClr val="tx1"/>
            </a:solidFill>
            <a:miter lim="800000"/>
            <a:headEnd/>
            <a:tailEnd/>
          </a:ln>
        </p:spPr>
        <p:txBody>
          <a:bodyPr>
            <a:spAutoFit/>
          </a:bodyPr>
          <a:lstStyle/>
          <a:p>
            <a:pPr algn="ctr"/>
            <a:r>
              <a:rPr lang="ru-RU">
                <a:solidFill>
                  <a:srgbClr val="002060"/>
                </a:solidFill>
              </a:rPr>
              <a:t>обучение в сотрудничестве (командная, групповая работа);</a:t>
            </a:r>
          </a:p>
        </p:txBody>
      </p:sp>
      <p:sp>
        <p:nvSpPr>
          <p:cNvPr id="60429" name="Rectangle 16"/>
          <p:cNvSpPr>
            <a:spLocks noChangeArrowheads="1"/>
          </p:cNvSpPr>
          <p:nvPr/>
        </p:nvSpPr>
        <p:spPr bwMode="auto">
          <a:xfrm>
            <a:off x="214313" y="3000375"/>
            <a:ext cx="2667000" cy="925513"/>
          </a:xfrm>
          <a:prstGeom prst="rect">
            <a:avLst/>
          </a:prstGeom>
          <a:solidFill>
            <a:srgbClr val="FFFF00">
              <a:alpha val="50195"/>
            </a:srgbClr>
          </a:solidFill>
          <a:ln w="9525">
            <a:solidFill>
              <a:schemeClr val="tx1"/>
            </a:solidFill>
            <a:miter lim="800000"/>
            <a:headEnd/>
            <a:tailEnd/>
          </a:ln>
        </p:spPr>
        <p:txBody>
          <a:bodyPr>
            <a:spAutoFit/>
          </a:bodyPr>
          <a:lstStyle/>
          <a:p>
            <a:pPr algn="ctr">
              <a:spcBef>
                <a:spcPct val="50000"/>
              </a:spcBef>
            </a:pPr>
            <a:r>
              <a:rPr lang="ru-RU">
                <a:solidFill>
                  <a:srgbClr val="002060"/>
                </a:solidFill>
              </a:rPr>
              <a:t>информационно-коммуникационные технологии</a:t>
            </a:r>
          </a:p>
        </p:txBody>
      </p:sp>
      <p:sp>
        <p:nvSpPr>
          <p:cNvPr id="60430" name="Rectangle 17"/>
          <p:cNvSpPr>
            <a:spLocks noChangeArrowheads="1"/>
          </p:cNvSpPr>
          <p:nvPr/>
        </p:nvSpPr>
        <p:spPr bwMode="auto">
          <a:xfrm>
            <a:off x="214313" y="2214563"/>
            <a:ext cx="2667000" cy="650875"/>
          </a:xfrm>
          <a:prstGeom prst="rect">
            <a:avLst/>
          </a:prstGeom>
          <a:solidFill>
            <a:srgbClr val="FFFF00">
              <a:alpha val="50195"/>
            </a:srgbClr>
          </a:solidFill>
          <a:ln w="9525">
            <a:solidFill>
              <a:schemeClr val="tx1"/>
            </a:solidFill>
            <a:miter lim="800000"/>
            <a:headEnd/>
            <a:tailEnd/>
          </a:ln>
        </p:spPr>
        <p:txBody>
          <a:bodyPr>
            <a:spAutoFit/>
          </a:bodyPr>
          <a:lstStyle/>
          <a:p>
            <a:pPr algn="ctr"/>
            <a:r>
              <a:rPr lang="ru-RU">
                <a:solidFill>
                  <a:srgbClr val="002060"/>
                </a:solidFill>
              </a:rPr>
              <a:t>здоровьесберегающие технологии</a:t>
            </a:r>
          </a:p>
        </p:txBody>
      </p:sp>
      <p:sp>
        <p:nvSpPr>
          <p:cNvPr id="60431" name="Rectangle 18"/>
          <p:cNvSpPr>
            <a:spLocks noChangeArrowheads="1"/>
          </p:cNvSpPr>
          <p:nvPr/>
        </p:nvSpPr>
        <p:spPr bwMode="auto">
          <a:xfrm>
            <a:off x="214313" y="1214438"/>
            <a:ext cx="3092450" cy="923925"/>
          </a:xfrm>
          <a:prstGeom prst="rect">
            <a:avLst/>
          </a:prstGeom>
          <a:solidFill>
            <a:srgbClr val="FFFF00">
              <a:alpha val="50195"/>
            </a:srgbClr>
          </a:solidFill>
          <a:ln w="9525">
            <a:solidFill>
              <a:schemeClr val="tx1"/>
            </a:solidFill>
            <a:miter lim="800000"/>
            <a:headEnd/>
            <a:tailEnd/>
          </a:ln>
        </p:spPr>
        <p:txBody>
          <a:bodyPr>
            <a:spAutoFit/>
          </a:bodyPr>
          <a:lstStyle/>
          <a:p>
            <a:pPr algn="ctr"/>
            <a:r>
              <a:rPr lang="ru-RU">
                <a:solidFill>
                  <a:srgbClr val="002060"/>
                </a:solidFill>
              </a:rPr>
              <a:t>систему   инновационной оценки «портфель достижений»;</a:t>
            </a:r>
          </a:p>
        </p:txBody>
      </p:sp>
      <p:sp>
        <p:nvSpPr>
          <p:cNvPr id="60432" name="Rectangle 19"/>
          <p:cNvSpPr>
            <a:spLocks noChangeArrowheads="1"/>
          </p:cNvSpPr>
          <p:nvPr/>
        </p:nvSpPr>
        <p:spPr bwMode="auto">
          <a:xfrm>
            <a:off x="214313" y="428625"/>
            <a:ext cx="3352800" cy="646113"/>
          </a:xfrm>
          <a:prstGeom prst="rect">
            <a:avLst/>
          </a:prstGeom>
          <a:solidFill>
            <a:srgbClr val="FFFF00">
              <a:alpha val="50195"/>
            </a:srgbClr>
          </a:solidFill>
          <a:ln w="9525">
            <a:solidFill>
              <a:schemeClr val="tx1"/>
            </a:solidFill>
            <a:miter lim="800000"/>
            <a:headEnd/>
            <a:tailEnd/>
          </a:ln>
        </p:spPr>
        <p:txBody>
          <a:bodyPr>
            <a:spAutoFit/>
          </a:bodyPr>
          <a:lstStyle/>
          <a:p>
            <a:pPr algn="ctr">
              <a:spcBef>
                <a:spcPct val="50000"/>
              </a:spcBef>
            </a:pPr>
            <a:r>
              <a:rPr lang="ru-RU" dirty="0">
                <a:solidFill>
                  <a:srgbClr val="002060"/>
                </a:solidFill>
              </a:rPr>
              <a:t>технологию дистанционного обучения  и др. </a:t>
            </a:r>
          </a:p>
        </p:txBody>
      </p:sp>
      <p:sp>
        <p:nvSpPr>
          <p:cNvPr id="60433" name="WordArt 20"/>
          <p:cNvSpPr>
            <a:spLocks noChangeArrowheads="1" noChangeShapeType="1" noTextEdit="1"/>
          </p:cNvSpPr>
          <p:nvPr/>
        </p:nvSpPr>
        <p:spPr bwMode="auto">
          <a:xfrm>
            <a:off x="2895600" y="2133600"/>
            <a:ext cx="3043238" cy="1873250"/>
          </a:xfrm>
          <a:prstGeom prst="rect">
            <a:avLst/>
          </a:prstGeom>
        </p:spPr>
        <p:txBody>
          <a:bodyPr wrap="none" fromWordArt="1">
            <a:prstTxWarp prst="textPlain">
              <a:avLst>
                <a:gd name="adj" fmla="val 50000"/>
              </a:avLst>
            </a:prstTxWarp>
          </a:bodyPr>
          <a:lstStyle/>
          <a:p>
            <a:pPr algn="ctr"/>
            <a:r>
              <a:rPr lang="ru-RU" sz="3600" b="1" kern="10" dirty="0">
                <a:ln w="12700">
                  <a:solidFill>
                    <a:srgbClr val="FFCC81"/>
                  </a:solidFill>
                  <a:round/>
                  <a:headEnd/>
                  <a:tailEnd/>
                </a:ln>
                <a:solidFill>
                  <a:srgbClr val="002060"/>
                </a:solidFill>
                <a:latin typeface="Tahoma"/>
                <a:ea typeface="Tahoma"/>
                <a:cs typeface="Tahoma"/>
              </a:rPr>
              <a:t>современные</a:t>
            </a:r>
          </a:p>
          <a:p>
            <a:pPr algn="ctr"/>
            <a:r>
              <a:rPr lang="ru-RU" sz="3600" b="1" kern="10" dirty="0">
                <a:ln w="12700">
                  <a:solidFill>
                    <a:srgbClr val="FFCC81"/>
                  </a:solidFill>
                  <a:round/>
                  <a:headEnd/>
                  <a:tailEnd/>
                </a:ln>
                <a:solidFill>
                  <a:srgbClr val="002060"/>
                </a:solidFill>
                <a:latin typeface="Tahoma"/>
                <a:ea typeface="Tahoma"/>
                <a:cs typeface="Tahoma"/>
              </a:rPr>
              <a:t>образовательные</a:t>
            </a:r>
          </a:p>
          <a:p>
            <a:pPr algn="ctr"/>
            <a:r>
              <a:rPr lang="ru-RU" sz="3600" b="1" kern="10" dirty="0">
                <a:ln w="12700">
                  <a:solidFill>
                    <a:srgbClr val="FFCC81"/>
                  </a:solidFill>
                  <a:round/>
                  <a:headEnd/>
                  <a:tailEnd/>
                </a:ln>
                <a:solidFill>
                  <a:srgbClr val="002060"/>
                </a:solidFill>
                <a:latin typeface="Tahoma"/>
                <a:ea typeface="Tahoma"/>
                <a:cs typeface="Tahoma"/>
              </a:rPr>
              <a:t>технологии</a:t>
            </a:r>
          </a:p>
        </p:txBody>
      </p:sp>
    </p:spTree>
    <p:extLst>
      <p:ext uri="{BB962C8B-B14F-4D97-AF65-F5344CB8AC3E}">
        <p14:creationId xmlns:p14="http://schemas.microsoft.com/office/powerpoint/2010/main" val="341648548"/>
      </p:ext>
    </p:extLst>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68760"/>
          </a:xfrm>
        </p:spPr>
        <p:txBody>
          <a:bodyPr>
            <a:normAutofit fontScale="90000"/>
          </a:bodyPr>
          <a:lstStyle/>
          <a:p>
            <a:r>
              <a:rPr lang="ru-RU" b="1" dirty="0">
                <a:solidFill>
                  <a:srgbClr val="002060"/>
                </a:solidFill>
              </a:rPr>
              <a:t>  </a:t>
            </a:r>
            <a:r>
              <a:rPr lang="ru-RU" sz="3600" b="1" dirty="0">
                <a:solidFill>
                  <a:srgbClr val="002060"/>
                </a:solidFill>
                <a:latin typeface="Times New Roman" pitchFamily="18" charset="0"/>
                <a:cs typeface="Times New Roman" pitchFamily="18" charset="0"/>
              </a:rPr>
              <a:t>Главная цель изучения истории и  в современной школе</a:t>
            </a:r>
          </a:p>
        </p:txBody>
      </p:sp>
      <p:sp>
        <p:nvSpPr>
          <p:cNvPr id="3" name="Объект 2"/>
          <p:cNvSpPr>
            <a:spLocks noGrp="1"/>
          </p:cNvSpPr>
          <p:nvPr>
            <p:ph idx="1"/>
          </p:nvPr>
        </p:nvSpPr>
        <p:spPr>
          <a:xfrm>
            <a:off x="323528" y="1196752"/>
            <a:ext cx="8568952" cy="4929411"/>
          </a:xfrm>
        </p:spPr>
        <p:txBody>
          <a:bodyPr>
            <a:noAutofit/>
          </a:bodyPr>
          <a:lstStyle/>
          <a:p>
            <a:pPr marL="0" indent="0">
              <a:buNone/>
            </a:pPr>
            <a:r>
              <a:rPr lang="ru-RU" sz="2400" dirty="0">
                <a:latin typeface="Times New Roman" pitchFamily="18" charset="0"/>
                <a:cs typeface="Times New Roman" pitchFamily="18" charset="0"/>
              </a:rPr>
              <a:t>       Образование, развитие и воспитание личности школьника, способного к </a:t>
            </a:r>
            <a:r>
              <a:rPr lang="ru-RU" sz="2400" dirty="0" err="1">
                <a:latin typeface="Times New Roman" pitchFamily="18" charset="0"/>
                <a:cs typeface="Times New Roman" pitchFamily="18" charset="0"/>
              </a:rPr>
              <a:t>самоиденфикации</a:t>
            </a:r>
            <a:r>
              <a:rPr lang="ru-RU" sz="2400" dirty="0">
                <a:latin typeface="Times New Roman" pitchFamily="18" charset="0"/>
                <a:cs typeface="Times New Roman" pitchFamily="18" charset="0"/>
              </a:rPr>
              <a:t> и определению своих ценностных приоритетов на основе осмысления исторического опыта своей страны и человечества в целом, активно и творчески применяющего исторические знания в учебной и социальной деятельности. Вклад основной школы в достижение этой цели состоит в базовой исторической подготовке и социализации учащихся. Обучение рассматривается как процесс овладения не только определенной суммой знаний и системой соответствующих умений и навыков, но и как процесс овладения различными компетенциями. На основании требований ФГОС в преподавании истории реализуются актуальные в настоящее время </a:t>
            </a:r>
            <a:r>
              <a:rPr lang="ru-RU" sz="2400" dirty="0" err="1">
                <a:latin typeface="Times New Roman" pitchFamily="18" charset="0"/>
                <a:cs typeface="Times New Roman" pitchFamily="18" charset="0"/>
              </a:rPr>
              <a:t>компетентностный</a:t>
            </a:r>
            <a:r>
              <a:rPr lang="ru-RU" sz="2400" dirty="0">
                <a:latin typeface="Times New Roman" pitchFamily="18" charset="0"/>
                <a:cs typeface="Times New Roman" pitchFamily="18" charset="0"/>
              </a:rPr>
              <a:t>, лично-ориентированный, </a:t>
            </a:r>
            <a:r>
              <a:rPr lang="ru-RU" sz="2400" dirty="0" err="1">
                <a:latin typeface="Times New Roman" pitchFamily="18" charset="0"/>
                <a:cs typeface="Times New Roman" pitchFamily="18" charset="0"/>
              </a:rPr>
              <a:t>деятельностный</a:t>
            </a:r>
            <a:r>
              <a:rPr lang="ru-RU" sz="2400" dirty="0">
                <a:latin typeface="Times New Roman" pitchFamily="18" charset="0"/>
                <a:cs typeface="Times New Roman" pitchFamily="18" charset="0"/>
              </a:rPr>
              <a:t> подходы. </a:t>
            </a:r>
          </a:p>
          <a:p>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579148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539552" y="-99392"/>
            <a:ext cx="8229600" cy="1143000"/>
          </a:xfrm>
        </p:spPr>
        <p:txBody>
          <a:bodyPr>
            <a:normAutofit/>
          </a:bodyPr>
          <a:lstStyle/>
          <a:p>
            <a:r>
              <a:rPr lang="ru-RU" sz="4000" b="1" dirty="0">
                <a:solidFill>
                  <a:srgbClr val="002060"/>
                </a:solidFill>
                <a:latin typeface="Times New Roman" pitchFamily="18" charset="0"/>
                <a:cs typeface="Times New Roman" pitchFamily="18" charset="0"/>
              </a:rPr>
              <a:t>Информационные технологии</a:t>
            </a:r>
          </a:p>
        </p:txBody>
      </p:sp>
      <p:sp>
        <p:nvSpPr>
          <p:cNvPr id="52227" name="Rectangle 3"/>
          <p:cNvSpPr>
            <a:spLocks noGrp="1" noChangeArrowheads="1"/>
          </p:cNvSpPr>
          <p:nvPr>
            <p:ph type="body" idx="1"/>
          </p:nvPr>
        </p:nvSpPr>
        <p:spPr>
          <a:xfrm>
            <a:off x="251520" y="1042364"/>
            <a:ext cx="4258816" cy="3384376"/>
          </a:xfrm>
          <a:solidFill>
            <a:schemeClr val="tx2"/>
          </a:solidFill>
        </p:spPr>
        <p:txBody>
          <a:bodyPr>
            <a:noAutofit/>
          </a:bodyPr>
          <a:lstStyle/>
          <a:p>
            <a:pPr>
              <a:lnSpc>
                <a:spcPct val="90000"/>
              </a:lnSpc>
              <a:buFont typeface="Wingdings" pitchFamily="2" charset="2"/>
              <a:buNone/>
            </a:pPr>
            <a:r>
              <a:rPr lang="ru-RU" sz="3600" dirty="0"/>
              <a:t>   </a:t>
            </a:r>
            <a:r>
              <a:rPr lang="ru-RU" sz="2000" dirty="0">
                <a:latin typeface="Times New Roman" pitchFamily="18" charset="0"/>
                <a:cs typeface="Times New Roman" pitchFamily="18" charset="0"/>
              </a:rPr>
              <a:t>ИКТ способны стимулировать познавательный интерес к предметам, придать учебной работе проблемный, творческий характер, во многом способствовать обновлению содержательной стороны предметов, индивидуализировать процесс обучаемости и развивать самостоятельную деятельность школьников.</a:t>
            </a:r>
          </a:p>
        </p:txBody>
      </p:sp>
      <p:sp>
        <p:nvSpPr>
          <p:cNvPr id="2" name="Rectangle 3">
            <a:extLst>
              <a:ext uri="{FF2B5EF4-FFF2-40B4-BE49-F238E27FC236}">
                <a16:creationId xmlns:a16="http://schemas.microsoft.com/office/drawing/2014/main" id="{C3897FA9-3FA3-5D02-A712-21D361109703}"/>
              </a:ext>
            </a:extLst>
          </p:cNvPr>
          <p:cNvSpPr txBox="1">
            <a:spLocks noChangeArrowheads="1"/>
          </p:cNvSpPr>
          <p:nvPr/>
        </p:nvSpPr>
        <p:spPr>
          <a:xfrm>
            <a:off x="4458169" y="2420888"/>
            <a:ext cx="4680520" cy="4226838"/>
          </a:xfrm>
          <a:prstGeom prst="rect">
            <a:avLst/>
          </a:prstGeom>
          <a:solidFill>
            <a:schemeClr val="tx2"/>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ru-RU" sz="1800">
                <a:latin typeface="Times New Roman" pitchFamily="18" charset="0"/>
                <a:cs typeface="Times New Roman" pitchFamily="18" charset="0"/>
              </a:rPr>
              <a:t>Возрастает уровень использования наглядности на уроке.</a:t>
            </a:r>
          </a:p>
          <a:p>
            <a:pPr>
              <a:lnSpc>
                <a:spcPct val="90000"/>
              </a:lnSpc>
            </a:pPr>
            <a:r>
              <a:rPr lang="ru-RU" sz="1800">
                <a:latin typeface="Times New Roman" pitchFamily="18" charset="0"/>
                <a:cs typeface="Times New Roman" pitchFamily="18" charset="0"/>
              </a:rPr>
              <a:t>Повышается производительность труда учителя и учащихся на уроке.</a:t>
            </a:r>
          </a:p>
          <a:p>
            <a:pPr>
              <a:lnSpc>
                <a:spcPct val="90000"/>
              </a:lnSpc>
            </a:pPr>
            <a:r>
              <a:rPr lang="ru-RU" sz="1800">
                <a:latin typeface="Times New Roman" pitchFamily="18" charset="0"/>
                <a:cs typeface="Times New Roman" pitchFamily="18" charset="0"/>
              </a:rPr>
              <a:t>Устанавливаются межпредметные связи с основами информатики и вычислительной техники.</a:t>
            </a:r>
          </a:p>
          <a:p>
            <a:pPr>
              <a:lnSpc>
                <a:spcPct val="90000"/>
              </a:lnSpc>
            </a:pPr>
            <a:r>
              <a:rPr lang="ru-RU" sz="1800">
                <a:latin typeface="Times New Roman" pitchFamily="18" charset="0"/>
                <a:cs typeface="Times New Roman" pitchFamily="18" charset="0"/>
              </a:rPr>
              <a:t>Появляется возможность организации проектной деятельности учащихся.</a:t>
            </a:r>
          </a:p>
          <a:p>
            <a:pPr>
              <a:lnSpc>
                <a:spcPct val="90000"/>
              </a:lnSpc>
            </a:pPr>
            <a:r>
              <a:rPr lang="ru-RU" sz="1800">
                <a:latin typeface="Times New Roman" pitchFamily="18" charset="0"/>
                <a:cs typeface="Times New Roman" pitchFamily="18" charset="0"/>
              </a:rPr>
              <a:t>Изменяются к лучшему взаимоотношения учителя с учениками.</a:t>
            </a:r>
          </a:p>
          <a:p>
            <a:pPr>
              <a:lnSpc>
                <a:spcPct val="90000"/>
              </a:lnSpc>
            </a:pPr>
            <a:r>
              <a:rPr lang="ru-RU" sz="1800">
                <a:latin typeface="Times New Roman" pitchFamily="18" charset="0"/>
                <a:cs typeface="Times New Roman" pitchFamily="18" charset="0"/>
              </a:rPr>
              <a:t>Восприятие учениками ПК в качестве универсального инструмента для работы в любой сфере человеческой деятельности.</a:t>
            </a:r>
            <a:endParaRPr lang="ru-RU" sz="1800" dirty="0">
              <a:latin typeface="Times New Roman" pitchFamily="18" charset="0"/>
              <a:cs typeface="Times New Roman" pitchFamily="18" charset="0"/>
            </a:endParaRPr>
          </a:p>
        </p:txBody>
      </p:sp>
    </p:spTree>
    <p:extLst>
      <p:ext uri="{BB962C8B-B14F-4D97-AF65-F5344CB8AC3E}">
        <p14:creationId xmlns:p14="http://schemas.microsoft.com/office/powerpoint/2010/main" val="1795669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251520" y="188640"/>
            <a:ext cx="5554960" cy="922114"/>
          </a:xfrm>
        </p:spPr>
        <p:txBody>
          <a:bodyPr>
            <a:normAutofit/>
          </a:bodyPr>
          <a:lstStyle/>
          <a:p>
            <a:r>
              <a:rPr lang="ru-RU" sz="4000" b="1" dirty="0">
                <a:solidFill>
                  <a:srgbClr val="002060"/>
                </a:solidFill>
                <a:latin typeface="Times New Roman" pitchFamily="18" charset="0"/>
                <a:cs typeface="Times New Roman" pitchFamily="18" charset="0"/>
              </a:rPr>
              <a:t>Технология проектов</a:t>
            </a:r>
          </a:p>
        </p:txBody>
      </p:sp>
      <p:sp>
        <p:nvSpPr>
          <p:cNvPr id="54275" name="Rectangle 3"/>
          <p:cNvSpPr>
            <a:spLocks noGrp="1" noChangeArrowheads="1"/>
          </p:cNvSpPr>
          <p:nvPr>
            <p:ph type="body" idx="1"/>
          </p:nvPr>
        </p:nvSpPr>
        <p:spPr>
          <a:xfrm>
            <a:off x="260237" y="980728"/>
            <a:ext cx="2295539" cy="3816424"/>
          </a:xfrm>
          <a:solidFill>
            <a:schemeClr val="tx2"/>
          </a:solidFill>
        </p:spPr>
        <p:txBody>
          <a:bodyPr>
            <a:noAutofit/>
          </a:bodyPr>
          <a:lstStyle/>
          <a:p>
            <a:pPr>
              <a:buFont typeface="Wingdings" pitchFamily="2" charset="2"/>
              <a:buNone/>
            </a:pPr>
            <a:r>
              <a:rPr lang="ru-RU" sz="1400" dirty="0"/>
              <a:t>       </a:t>
            </a:r>
            <a:r>
              <a:rPr lang="ru-RU" sz="1400" dirty="0">
                <a:latin typeface="Times New Roman" pitchFamily="18" charset="0"/>
                <a:cs typeface="Times New Roman" pitchFamily="18" charset="0"/>
              </a:rPr>
              <a:t>Суть метода – стимулировать интерес обучаемых к определённым проблемам, предполагающим владение определённой суммой знаний, и через проектную деятельность показать практическое применение полученных знаний. Другими словами, от теории к практике.</a:t>
            </a:r>
          </a:p>
        </p:txBody>
      </p:sp>
      <p:sp>
        <p:nvSpPr>
          <p:cNvPr id="2" name="Стрелка: вправо 1">
            <a:extLst>
              <a:ext uri="{FF2B5EF4-FFF2-40B4-BE49-F238E27FC236}">
                <a16:creationId xmlns:a16="http://schemas.microsoft.com/office/drawing/2014/main" id="{76B416C4-749E-C9ED-9593-1DC043F3DF7D}"/>
              </a:ext>
            </a:extLst>
          </p:cNvPr>
          <p:cNvSpPr/>
          <p:nvPr/>
        </p:nvSpPr>
        <p:spPr>
          <a:xfrm rot="1515737">
            <a:off x="1155669" y="4652514"/>
            <a:ext cx="1661745" cy="8975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ru-RU" sz="1200" b="1" i="0" u="none" strike="noStrike" kern="1200" cap="none" spc="0" normalizeH="0" baseline="0" noProof="0" dirty="0">
                <a:ln>
                  <a:noFill/>
                </a:ln>
                <a:solidFill>
                  <a:schemeClr val="tx1"/>
                </a:solidFill>
                <a:effectLst/>
                <a:uLnTx/>
                <a:uFillTx/>
                <a:latin typeface="Times New Roman" pitchFamily="18" charset="0"/>
                <a:ea typeface="+mj-ea"/>
                <a:cs typeface="Times New Roman" pitchFamily="18" charset="0"/>
              </a:rPr>
              <a:t>Цель проектного обучения:</a:t>
            </a:r>
            <a:endParaRPr lang="ru-RU" sz="1200" dirty="0">
              <a:solidFill>
                <a:schemeClr val="tx1"/>
              </a:solidFill>
            </a:endParaRPr>
          </a:p>
        </p:txBody>
      </p:sp>
      <p:sp>
        <p:nvSpPr>
          <p:cNvPr id="3" name="Rectangle 3">
            <a:extLst>
              <a:ext uri="{FF2B5EF4-FFF2-40B4-BE49-F238E27FC236}">
                <a16:creationId xmlns:a16="http://schemas.microsoft.com/office/drawing/2014/main" id="{BB6DA5BD-B217-A6B2-2426-B4C9E4B026E3}"/>
              </a:ext>
            </a:extLst>
          </p:cNvPr>
          <p:cNvSpPr txBox="1">
            <a:spLocks noChangeArrowheads="1"/>
          </p:cNvSpPr>
          <p:nvPr/>
        </p:nvSpPr>
        <p:spPr>
          <a:xfrm>
            <a:off x="2716000" y="3945777"/>
            <a:ext cx="3528392" cy="2880320"/>
          </a:xfrm>
          <a:prstGeom prst="rect">
            <a:avLst/>
          </a:prstGeom>
          <a:solidFill>
            <a:schemeClr val="tx2"/>
          </a:solid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Font typeface="Wingdings" pitchFamily="2" charset="2"/>
              <a:buNone/>
            </a:pPr>
            <a:r>
              <a:rPr lang="ru-RU" sz="2600" dirty="0">
                <a:latin typeface="Times New Roman" pitchFamily="18" charset="0"/>
                <a:cs typeface="Times New Roman" pitchFamily="18" charset="0"/>
              </a:rPr>
              <a:t>  </a:t>
            </a:r>
            <a:r>
              <a:rPr lang="ru-RU" sz="1400" dirty="0">
                <a:latin typeface="Times New Roman" pitchFamily="18" charset="0"/>
                <a:cs typeface="Times New Roman" pitchFamily="18" charset="0"/>
              </a:rPr>
              <a:t>создать условия, при которых учащиеся:</a:t>
            </a:r>
          </a:p>
          <a:p>
            <a:pPr>
              <a:lnSpc>
                <a:spcPct val="90000"/>
              </a:lnSpc>
            </a:pPr>
            <a:r>
              <a:rPr lang="ru-RU" sz="1400" dirty="0">
                <a:latin typeface="Times New Roman" pitchFamily="18" charset="0"/>
                <a:cs typeface="Times New Roman" pitchFamily="18" charset="0"/>
              </a:rPr>
              <a:t>самостоятельно и охотно приобретают недостающие знания из разных источников;</a:t>
            </a:r>
          </a:p>
          <a:p>
            <a:pPr>
              <a:lnSpc>
                <a:spcPct val="90000"/>
              </a:lnSpc>
            </a:pPr>
            <a:r>
              <a:rPr lang="ru-RU" sz="1400" dirty="0">
                <a:latin typeface="Times New Roman" pitchFamily="18" charset="0"/>
                <a:cs typeface="Times New Roman" pitchFamily="18" charset="0"/>
              </a:rPr>
              <a:t>учатся пользоваться приобретёнными знаниями для решения познавательных и практических задач;</a:t>
            </a:r>
          </a:p>
          <a:p>
            <a:pPr>
              <a:lnSpc>
                <a:spcPct val="90000"/>
              </a:lnSpc>
            </a:pPr>
            <a:r>
              <a:rPr lang="ru-RU" sz="1400" dirty="0">
                <a:latin typeface="Times New Roman" pitchFamily="18" charset="0"/>
                <a:cs typeface="Times New Roman" pitchFamily="18" charset="0"/>
              </a:rPr>
              <a:t>приобретают коммуникативные умения, работая в различных группах;</a:t>
            </a:r>
          </a:p>
          <a:p>
            <a:pPr>
              <a:lnSpc>
                <a:spcPct val="90000"/>
              </a:lnSpc>
            </a:pPr>
            <a:r>
              <a:rPr lang="ru-RU" sz="1400" dirty="0">
                <a:latin typeface="Times New Roman" pitchFamily="18" charset="0"/>
                <a:cs typeface="Times New Roman" pitchFamily="18" charset="0"/>
              </a:rPr>
              <a:t>развивают у себя исследовательские умения;</a:t>
            </a:r>
          </a:p>
          <a:p>
            <a:pPr>
              <a:lnSpc>
                <a:spcPct val="90000"/>
              </a:lnSpc>
            </a:pPr>
            <a:r>
              <a:rPr lang="ru-RU" sz="1400" dirty="0">
                <a:latin typeface="Times New Roman" pitchFamily="18" charset="0"/>
                <a:cs typeface="Times New Roman" pitchFamily="18" charset="0"/>
              </a:rPr>
              <a:t>развивают системное мышление.</a:t>
            </a:r>
          </a:p>
        </p:txBody>
      </p:sp>
      <p:sp>
        <p:nvSpPr>
          <p:cNvPr id="4" name="Стрелка: вправо 3">
            <a:extLst>
              <a:ext uri="{FF2B5EF4-FFF2-40B4-BE49-F238E27FC236}">
                <a16:creationId xmlns:a16="http://schemas.microsoft.com/office/drawing/2014/main" id="{67793B60-C61D-801A-5B59-99DCA52584DE}"/>
              </a:ext>
            </a:extLst>
          </p:cNvPr>
          <p:cNvSpPr/>
          <p:nvPr/>
        </p:nvSpPr>
        <p:spPr>
          <a:xfrm rot="19169774">
            <a:off x="6070650" y="3655605"/>
            <a:ext cx="1661745" cy="14107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ru-RU" sz="1100" b="1" i="0" u="none" strike="noStrike" kern="1200" cap="none" spc="0" normalizeH="0" baseline="0" noProof="0" dirty="0">
                <a:ln>
                  <a:noFill/>
                </a:ln>
                <a:solidFill>
                  <a:srgbClr val="002060"/>
                </a:solidFill>
                <a:effectLst/>
                <a:uLnTx/>
                <a:uFillTx/>
                <a:latin typeface="Times New Roman" pitchFamily="18" charset="0"/>
                <a:ea typeface="+mj-ea"/>
                <a:cs typeface="Times New Roman" pitchFamily="18" charset="0"/>
              </a:rPr>
              <a:t>Основные требования к использованию метода проектов</a:t>
            </a:r>
            <a:endParaRPr lang="ru-RU" sz="1100" dirty="0">
              <a:solidFill>
                <a:schemeClr val="tx1"/>
              </a:solidFill>
            </a:endParaRPr>
          </a:p>
        </p:txBody>
      </p:sp>
      <p:sp>
        <p:nvSpPr>
          <p:cNvPr id="5" name="Rectangle 3">
            <a:extLst>
              <a:ext uri="{FF2B5EF4-FFF2-40B4-BE49-F238E27FC236}">
                <a16:creationId xmlns:a16="http://schemas.microsoft.com/office/drawing/2014/main" id="{9DD4469D-6E36-FD3E-684B-69C4B0F384EB}"/>
              </a:ext>
            </a:extLst>
          </p:cNvPr>
          <p:cNvSpPr txBox="1">
            <a:spLocks noChangeArrowheads="1"/>
          </p:cNvSpPr>
          <p:nvPr/>
        </p:nvSpPr>
        <p:spPr>
          <a:xfrm>
            <a:off x="3472819" y="980728"/>
            <a:ext cx="5410944" cy="2692896"/>
          </a:xfrm>
          <a:prstGeom prst="rect">
            <a:avLst/>
          </a:prstGeom>
          <a:solidFill>
            <a:schemeClr val="tx2"/>
          </a:solidFill>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ru-RU" sz="1400">
                <a:latin typeface="Times New Roman" pitchFamily="18" charset="0"/>
                <a:cs typeface="Times New Roman" pitchFamily="18" charset="0"/>
              </a:rPr>
              <a:t>Наличие значимой в исследовательском, творческом плане проблемы (задачи), требующей интегрированного знания, исследовательского поиска для её решения.</a:t>
            </a:r>
          </a:p>
          <a:p>
            <a:pPr>
              <a:lnSpc>
                <a:spcPct val="90000"/>
              </a:lnSpc>
            </a:pPr>
            <a:r>
              <a:rPr lang="ru-RU" sz="1400">
                <a:latin typeface="Times New Roman" pitchFamily="18" charset="0"/>
                <a:cs typeface="Times New Roman" pitchFamily="18" charset="0"/>
              </a:rPr>
              <a:t>Практическая, теоретическая значимость предполагаемых результатов.</a:t>
            </a:r>
          </a:p>
          <a:p>
            <a:pPr>
              <a:lnSpc>
                <a:spcPct val="90000"/>
              </a:lnSpc>
            </a:pPr>
            <a:r>
              <a:rPr lang="ru-RU" sz="1400">
                <a:latin typeface="Times New Roman" pitchFamily="18" charset="0"/>
                <a:cs typeface="Times New Roman" pitchFamily="18" charset="0"/>
              </a:rPr>
              <a:t>Самостоятельная мотивированная деятельность участников проекта.</a:t>
            </a:r>
          </a:p>
          <a:p>
            <a:pPr>
              <a:lnSpc>
                <a:spcPct val="90000"/>
              </a:lnSpc>
            </a:pPr>
            <a:r>
              <a:rPr lang="ru-RU" sz="1400">
                <a:latin typeface="Times New Roman" pitchFamily="18" charset="0"/>
                <a:cs typeface="Times New Roman" pitchFamily="18" charset="0"/>
              </a:rPr>
              <a:t>Стимулирование содержательной части проекта (с указанием поэтапных результатов).</a:t>
            </a:r>
          </a:p>
          <a:p>
            <a:pPr>
              <a:lnSpc>
                <a:spcPct val="90000"/>
              </a:lnSpc>
            </a:pPr>
            <a:r>
              <a:rPr lang="ru-RU" sz="1400">
                <a:latin typeface="Times New Roman" pitchFamily="18" charset="0"/>
                <a:cs typeface="Times New Roman" pitchFamily="18" charset="0"/>
              </a:rPr>
              <a:t>Выявление проблемы, предложение путей её решения, оформление конечных результатов, анализ полученных данных, подведение итогов.</a:t>
            </a:r>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273382390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340</TotalTime>
  <Words>1057</Words>
  <Application>Microsoft Office PowerPoint</Application>
  <PresentationFormat>Экран (4:3)</PresentationFormat>
  <Paragraphs>94</Paragraphs>
  <Slides>12</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12</vt:i4>
      </vt:variant>
    </vt:vector>
  </HeadingPairs>
  <TitlesOfParts>
    <vt:vector size="18" baseType="lpstr">
      <vt:lpstr>Arial</vt:lpstr>
      <vt:lpstr>Calibri</vt:lpstr>
      <vt:lpstr>Tahoma</vt:lpstr>
      <vt:lpstr>Times New Roman</vt:lpstr>
      <vt:lpstr>Wingdings</vt:lpstr>
      <vt:lpstr>Тема Office</vt:lpstr>
      <vt:lpstr> Использование современных образовательных технологий  на уроках истории и обществознания </vt:lpstr>
      <vt:lpstr>       Будущее России, наши успехи зависят от образования. Путь развития к 2020 году определён – это инновации. В.В.Путин  </vt:lpstr>
      <vt:lpstr>Презентация PowerPoint</vt:lpstr>
      <vt:lpstr>Педагогическая технология -</vt:lpstr>
      <vt:lpstr> Современные образовательные технологии: </vt:lpstr>
      <vt:lpstr>Презентация PowerPoint</vt:lpstr>
      <vt:lpstr>  Главная цель изучения истории и  в современной школе</vt:lpstr>
      <vt:lpstr>Информационные технологии</vt:lpstr>
      <vt:lpstr>Технология проектов</vt:lpstr>
      <vt:lpstr>Технология разноуровневого  обучения</vt:lpstr>
      <vt:lpstr>Технология проблемного обучения</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Ольга Воронина</cp:lastModifiedBy>
  <cp:revision>24</cp:revision>
  <dcterms:modified xsi:type="dcterms:W3CDTF">2022-09-14T07:53:17Z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247533</vt:lpwstr>
  </property>
  <property fmtid="{D5CDD505-2E9C-101B-9397-08002B2CF9AE}" pid="3" name="NXPowerLiteSettings">
    <vt:lpwstr>F6000400038000</vt:lpwstr>
  </property>
  <property fmtid="{D5CDD505-2E9C-101B-9397-08002B2CF9AE}" pid="4" name="NXPowerLiteVersion">
    <vt:lpwstr>D4.3.1</vt:lpwstr>
  </property>
</Properties>
</file>