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72" r:id="rId3"/>
    <p:sldId id="258" r:id="rId4"/>
    <p:sldId id="278" r:id="rId5"/>
    <p:sldId id="273" r:id="rId6"/>
    <p:sldId id="279" r:id="rId7"/>
    <p:sldId id="275" r:id="rId8"/>
    <p:sldId id="262" r:id="rId9"/>
    <p:sldId id="280" r:id="rId10"/>
    <p:sldId id="263" r:id="rId11"/>
    <p:sldId id="264" r:id="rId12"/>
    <p:sldId id="265" r:id="rId13"/>
    <p:sldId id="281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8024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7330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1444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3876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540624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3454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5349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9891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0686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3416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7476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0862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5617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5959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8981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6338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14.09.2022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0637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0074" y="900095"/>
            <a:ext cx="7743852" cy="3028971"/>
          </a:xfrm>
        </p:spPr>
        <p:txBody>
          <a:bodyPr>
            <a:normAutofit fontScale="90000"/>
          </a:bodyPr>
          <a:lstStyle/>
          <a:p>
            <a:pPr lvl="0"/>
            <a:br>
              <a:rPr lang="ru-RU" b="1" dirty="0"/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Современные образовательные технологии  на занятиях в начальной школе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3929066"/>
            <a:ext cx="4143404" cy="2500330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Ю.В.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Бардик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заместитель директора по УМР МБОУ СОШ № 10 станицы Павловской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000504"/>
            <a:ext cx="2571768" cy="2558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err="1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 технологии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8325" y="2276872"/>
            <a:ext cx="8229600" cy="382906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normAutofit lnSpcReduction="10000"/>
          </a:bodyPr>
          <a:lstStyle/>
          <a:p>
            <a:pPr algn="ctr">
              <a:buNone/>
              <a:defRPr/>
            </a:pPr>
            <a:r>
              <a:rPr lang="ru-RU" sz="2800" dirty="0"/>
              <a:t>Использование данных технологий позволяют равномерно во время урока распределять различные виды заданий, чередовать мыслительную деятельность с </a:t>
            </a:r>
            <a:r>
              <a:rPr lang="ru-RU" sz="2800" dirty="0" err="1"/>
              <a:t>физминутками</a:t>
            </a:r>
            <a:r>
              <a:rPr lang="ru-RU" sz="2800" dirty="0"/>
              <a:t>, определять время подачи сложного учебного материала, выделять время на проведение самостоятельных работ, нормативно применять ТСО, что дает положительные результаты в обучении.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/>
          <a:lstStyle/>
          <a:p>
            <a:pPr algn="ctr"/>
            <a:r>
              <a:rPr lang="ru-RU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Система                             инновационной оценки</a:t>
            </a:r>
            <a:br>
              <a:rPr lang="ru-RU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«Портфель достижений»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500307"/>
            <a:ext cx="8229600" cy="271464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None/>
              <a:defRPr/>
            </a:pPr>
            <a:r>
              <a:rPr lang="ru-RU" sz="2800" dirty="0"/>
              <a:t>Формирование персонифицированного учета достижений ученика как инструмента педагогической поддержки социального самоопределения, определения траектории индивидуального развития личности.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515352" cy="4857784"/>
          </a:xfrm>
        </p:spPr>
        <p:txBody>
          <a:bodyPr/>
          <a:lstStyle/>
          <a:p>
            <a:pPr algn="r">
              <a:buNone/>
            </a:pPr>
            <a:r>
              <a:rPr lang="ru-RU" sz="4800" b="1" dirty="0">
                <a:latin typeface="Arial Narrow" pitchFamily="34" charset="0"/>
              </a:rPr>
              <a:t>«Кто постигает новое,       </a:t>
            </a:r>
          </a:p>
          <a:p>
            <a:pPr algn="r">
              <a:buNone/>
            </a:pPr>
            <a:r>
              <a:rPr lang="ru-RU" sz="4800" b="1" dirty="0">
                <a:latin typeface="Arial Narrow" pitchFamily="34" charset="0"/>
              </a:rPr>
              <a:t>         лелея старое, тот может       </a:t>
            </a:r>
          </a:p>
          <a:p>
            <a:pPr algn="r">
              <a:buNone/>
            </a:pPr>
            <a:r>
              <a:rPr lang="ru-RU" sz="4800" b="1" dirty="0">
                <a:latin typeface="Arial Narrow" pitchFamily="34" charset="0"/>
              </a:rPr>
              <a:t>     быть учителем". </a:t>
            </a:r>
            <a:br>
              <a:rPr lang="ru-RU" sz="4800" b="1" dirty="0">
                <a:latin typeface="Arial Narrow" pitchFamily="34" charset="0"/>
              </a:rPr>
            </a:br>
            <a:r>
              <a:rPr lang="ru-RU" sz="4800" i="1" dirty="0">
                <a:latin typeface="Arial Narrow" pitchFamily="34" charset="0"/>
              </a:rPr>
              <a:t>Конфуций </a:t>
            </a:r>
          </a:p>
          <a:p>
            <a:endParaRPr lang="ru-RU" dirty="0"/>
          </a:p>
        </p:txBody>
      </p:sp>
      <p:pic>
        <p:nvPicPr>
          <p:cNvPr id="4" name="Содержимое 3" descr="1191269027_c411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99" y="2071678"/>
            <a:ext cx="2821811" cy="3493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Используемая литература: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Фролова, Л. А. Использование современных технологий в образовательном процессе / Л. А. Фролова // Начальная школа. – 2008. - № 7. – С. 94 – 96.</a:t>
            </a: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Селевко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Г.К. Современные образовательные технологии.// Народное образование. – 1998.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0"/>
            <a:ext cx="8715436" cy="6643710"/>
          </a:xfrm>
        </p:spPr>
        <p:txBody>
          <a:bodyPr>
            <a:normAutofit lnSpcReduction="10000"/>
          </a:bodyPr>
          <a:lstStyle/>
          <a:p>
            <a:pPr algn="r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"Достоинство преподавания   каждого</a:t>
            </a:r>
          </a:p>
          <a:p>
            <a:pPr algn="r">
              <a:buNone/>
            </a:pPr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учебного предмета зависит сколько</a:t>
            </a:r>
          </a:p>
          <a:p>
            <a:pPr algn="r">
              <a:buNone/>
            </a:pPr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личности преподавателя,</a:t>
            </a:r>
          </a:p>
          <a:p>
            <a:pPr algn="r">
              <a:buNone/>
            </a:pPr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столько же и от тех учебных средств,</a:t>
            </a:r>
          </a:p>
          <a:p>
            <a:pPr algn="r">
              <a:buNone/>
            </a:pPr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какими он может свободно</a:t>
            </a:r>
          </a:p>
          <a:p>
            <a:pPr algn="r">
              <a:buNone/>
            </a:pPr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распоряжаться. Без них у него нет</a:t>
            </a:r>
          </a:p>
          <a:p>
            <a:pPr algn="r">
              <a:buNone/>
            </a:pPr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возможности удовлетворить многим</a:t>
            </a:r>
          </a:p>
          <a:p>
            <a:pPr algn="r">
              <a:buNone/>
            </a:pPr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педагогическим требованиям, как</a:t>
            </a:r>
          </a:p>
          <a:p>
            <a:pPr algn="r">
              <a:buNone/>
            </a:pPr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 не казались они ему основательными</a:t>
            </a:r>
          </a:p>
          <a:p>
            <a:pPr algn="r">
              <a:buNone/>
            </a:pPr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разумными".</a:t>
            </a:r>
          </a:p>
          <a:p>
            <a:pPr algn="r">
              <a:buNone/>
            </a:pP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В.Я. </a:t>
            </a:r>
            <a:r>
              <a:rPr lang="ru-RU" sz="1400" i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Стоюнин</a:t>
            </a:r>
            <a:endParaRPr lang="ru-RU" sz="1400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Концепция модернизации российского образования выдвигает новые социальные требования к системе школьного образования. </a:t>
            </a:r>
          </a:p>
          <a:p>
            <a:pPr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Главная  задача- повышение качества современного образования. </a:t>
            </a:r>
          </a:p>
          <a:p>
            <a:pPr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это ориентация образования не только на усвоение обучающимися определённой суммы знаний, но и на развитие его личности, его познавательных и созидательных способностей, на умение самостоятельно добывать знания. </a:t>
            </a:r>
          </a:p>
          <a:p>
            <a:pPr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Школа должна сформировать целостную систему универсальных знаний, умений и навыков, а также опыт самостоятельной деятельности и личной ответственности обучающихся.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1" u="sng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Понятие</a:t>
            </a:r>
            <a:r>
              <a:rPr lang="en-GB" b="1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en-GB" b="1" i="1" u="sng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технология</a:t>
            </a:r>
            <a:r>
              <a:rPr lang="en-GB" b="1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GB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GB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lnSpcReduction="10000"/>
          </a:bodyPr>
          <a:lstStyle/>
          <a:p>
            <a:pPr marL="341313" indent="-341313">
              <a:lnSpc>
                <a:spcPct val="80000"/>
              </a:lnSpc>
              <a:spcBef>
                <a:spcPts val="550"/>
              </a:spcBef>
              <a:buClr>
                <a:srgbClr val="CC9900"/>
              </a:buClr>
              <a:buSzPct val="65000"/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GB" sz="2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Педагогическая</a:t>
            </a:r>
            <a:r>
              <a:rPr lang="en-GB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технология — это системный метод создания, применения и определения </a:t>
            </a:r>
            <a:r>
              <a:rPr lang="en-GB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всего процесса преподавания и усвоения знаний</a:t>
            </a:r>
            <a:r>
              <a:rPr lang="en-GB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 учетом технических и человеческих ресурсов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en-GB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их взаимодействие,ставящий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своей задачей оптимизацию форм образования (ЮНЕСКО)‏</a:t>
            </a:r>
          </a:p>
          <a:p>
            <a:pPr marL="341313" indent="-341313" algn="just">
              <a:lnSpc>
                <a:spcPct val="80000"/>
              </a:lnSpc>
              <a:spcBef>
                <a:spcPts val="550"/>
              </a:spcBef>
              <a:buClr>
                <a:srgbClr val="CC9900"/>
              </a:buClr>
              <a:buSzPct val="65000"/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1313" indent="-341313" algn="just">
              <a:lnSpc>
                <a:spcPct val="80000"/>
              </a:lnSpc>
              <a:spcBef>
                <a:spcPts val="550"/>
              </a:spcBef>
              <a:buClr>
                <a:srgbClr val="CC9900"/>
              </a:buClr>
              <a:buSzPct val="65000"/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GB" sz="2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Образовательная</a:t>
            </a:r>
            <a:r>
              <a:rPr lang="en-GB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технология — это процессная </a:t>
            </a:r>
            <a:r>
              <a:rPr lang="en-GB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система совместной деятельности учащихся и учителя</a:t>
            </a:r>
            <a:r>
              <a:rPr lang="en-GB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по проектированию (планированию), организации, ориентированию и корректированию образовательного процесса с целью достижения конкретного результата при обеспечении комфортных условий участникам</a:t>
            </a:r>
          </a:p>
          <a:p>
            <a:pPr marL="341313" indent="-341313" algn="just">
              <a:lnSpc>
                <a:spcPct val="80000"/>
              </a:lnSpc>
              <a:spcBef>
                <a:spcPts val="550"/>
              </a:spcBef>
              <a:buClr>
                <a:srgbClr val="CC9900"/>
              </a:buClr>
              <a:buSzPct val="65000"/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8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lnSpcReduction="10000"/>
          </a:bodyPr>
          <a:lstStyle/>
          <a:p>
            <a:pPr marL="514350" indent="-514350" algn="ctr">
              <a:buFont typeface="Arial" charset="0"/>
              <a:buNone/>
            </a:pP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Применение современных технологий на уровне  начального общего образования</a:t>
            </a:r>
          </a:p>
          <a:p>
            <a:pPr marL="514350" indent="-514350" algn="ctr">
              <a:buFont typeface="Arial" charset="0"/>
              <a:buNone/>
            </a:pP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b="1" dirty="0">
                <a:latin typeface="Arial Narrow" pitchFamily="34" charset="0"/>
              </a:rPr>
            </a:br>
            <a:r>
              <a:rPr lang="ru-RU" b="1" u="sng" dirty="0">
                <a:latin typeface="Arial Narrow" pitchFamily="34" charset="0"/>
              </a:rPr>
              <a:t>Технология проблемно-диалогического обучения.</a:t>
            </a:r>
            <a:br>
              <a:rPr lang="ru-RU" b="1" u="sng" dirty="0">
                <a:latin typeface="Arial Narrow" pitchFamily="34" charset="0"/>
              </a:rPr>
            </a:b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0" fontAlgn="auto" hangingPunct="0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>
                <a:latin typeface="Arial Narrow" pitchFamily="34" charset="0"/>
              </a:rPr>
              <a:t>Даёт прочные знания.</a:t>
            </a:r>
          </a:p>
          <a:p>
            <a:pPr marL="514350" indent="-514350" eaLnBrk="0" fontAlgn="auto" hangingPunct="0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>
                <a:latin typeface="Arial Narrow" pitchFamily="34" charset="0"/>
              </a:rPr>
              <a:t>Стимулирует интеллектуальное развитие.</a:t>
            </a:r>
          </a:p>
          <a:p>
            <a:pPr marL="514350" indent="-514350" eaLnBrk="0" fontAlgn="auto" hangingPunct="0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>
                <a:latin typeface="Arial Narrow" pitchFamily="34" charset="0"/>
              </a:rPr>
              <a:t>Воспитывает активную личность.</a:t>
            </a:r>
          </a:p>
          <a:p>
            <a:pPr marL="514350" indent="-514350" eaLnBrk="0" fontAlgn="auto" hangingPunct="0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err="1">
                <a:latin typeface="Arial Narrow" pitchFamily="34" charset="0"/>
              </a:rPr>
              <a:t>Здоровьесберегающая</a:t>
            </a:r>
            <a:r>
              <a:rPr lang="ru-RU" dirty="0">
                <a:latin typeface="Arial Narrow" pitchFamily="34" charset="0"/>
              </a:rPr>
              <a:t> технология.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3929066"/>
            <a:ext cx="8215313" cy="157162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700" b="1" kern="800" spc="300" dirty="0">
                <a:solidFill>
                  <a:srgbClr val="F8E1A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Технология проблемно-диалогического обучения </a:t>
            </a:r>
            <a:r>
              <a:rPr lang="ru-RU" sz="2800" dirty="0">
                <a:latin typeface="Arial Narrow" pitchFamily="34" charset="0"/>
              </a:rPr>
              <a:t>- это сегодняшний и завтрашний день                 нашего образования.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8229600" cy="2000264"/>
          </a:xfrm>
        </p:spPr>
        <p:txBody>
          <a:bodyPr/>
          <a:lstStyle/>
          <a:p>
            <a:r>
              <a:rPr lang="ru-RU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Информационно-коммуникационные технологии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755576" y="1420110"/>
            <a:ext cx="6275040" cy="187220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lvl="1" algn="ctr">
              <a:buNone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Изменение и неограниченное обогащение содержания образования, использование интегрированных курсов, доступ в ИНТЕРНЕТ.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1DAAFBC2-B2F5-6890-0412-5E9C3BDDABF0}"/>
              </a:ext>
            </a:extLst>
          </p:cNvPr>
          <p:cNvSpPr txBox="1">
            <a:spLocks/>
          </p:cNvSpPr>
          <p:nvPr/>
        </p:nvSpPr>
        <p:spPr>
          <a:xfrm>
            <a:off x="1979712" y="4489205"/>
            <a:ext cx="4752528" cy="18330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charset="0"/>
              <a:buChar char="-"/>
            </a:pPr>
            <a:r>
              <a:rPr lang="ru-RU" b="1" dirty="0">
                <a:solidFill>
                  <a:schemeClr val="tx1"/>
                </a:solidFill>
                <a:latin typeface="Arial Narrow" pitchFamily="34" charset="0"/>
              </a:rPr>
              <a:t>разнообразие форм учебной деятельности;</a:t>
            </a:r>
          </a:p>
          <a:p>
            <a:pPr algn="just">
              <a:buFont typeface="Arial" charset="0"/>
              <a:buChar char="-"/>
            </a:pPr>
            <a:r>
              <a:rPr lang="ru-RU" b="1" dirty="0">
                <a:solidFill>
                  <a:schemeClr val="tx1"/>
                </a:solidFill>
                <a:latin typeface="Arial Narrow" pitchFamily="34" charset="0"/>
              </a:rPr>
              <a:t>комфортность работы с материалом;</a:t>
            </a:r>
          </a:p>
          <a:p>
            <a:pPr algn="just">
              <a:buFont typeface="Arial" charset="0"/>
              <a:buChar char="-"/>
            </a:pPr>
            <a:r>
              <a:rPr lang="ru-RU" b="1" dirty="0">
                <a:solidFill>
                  <a:schemeClr val="tx1"/>
                </a:solidFill>
                <a:latin typeface="Arial Narrow" pitchFamily="34" charset="0"/>
              </a:rPr>
              <a:t>повышение мотивации обучения;</a:t>
            </a:r>
          </a:p>
          <a:p>
            <a:pPr algn="just">
              <a:buFont typeface="Arial" charset="0"/>
              <a:buChar char="-"/>
            </a:pPr>
            <a:r>
              <a:rPr lang="ru-RU" b="1" dirty="0">
                <a:solidFill>
                  <a:schemeClr val="tx1"/>
                </a:solidFill>
                <a:latin typeface="Arial Narrow" pitchFamily="34" charset="0"/>
              </a:rPr>
              <a:t>усиление наглядности урока;</a:t>
            </a:r>
          </a:p>
          <a:p>
            <a:pPr algn="just">
              <a:buFont typeface="Arial" charset="0"/>
              <a:buChar char="-"/>
            </a:pPr>
            <a:r>
              <a:rPr lang="ru-RU" b="1" dirty="0">
                <a:solidFill>
                  <a:schemeClr val="tx1"/>
                </a:solidFill>
                <a:latin typeface="Arial Narrow" pitchFamily="34" charset="0"/>
              </a:rPr>
              <a:t>эффективность усвоения материала;</a:t>
            </a:r>
          </a:p>
          <a:p>
            <a:pPr algn="just">
              <a:buFont typeface="Arial" charset="0"/>
              <a:buChar char="-"/>
            </a:pPr>
            <a:r>
              <a:rPr lang="ru-RU" b="1" dirty="0">
                <a:solidFill>
                  <a:schemeClr val="tx1"/>
                </a:solidFill>
                <a:latin typeface="Arial Narrow" pitchFamily="34" charset="0"/>
              </a:rPr>
              <a:t>оптимизация учебного процесса.</a:t>
            </a:r>
          </a:p>
          <a:p>
            <a:endParaRPr lang="ru-RU" dirty="0"/>
          </a:p>
        </p:txBody>
      </p:sp>
      <p:sp>
        <p:nvSpPr>
          <p:cNvPr id="5" name="Стрелка: вниз 4">
            <a:extLst>
              <a:ext uri="{FF2B5EF4-FFF2-40B4-BE49-F238E27FC236}">
                <a16:creationId xmlns:a16="http://schemas.microsoft.com/office/drawing/2014/main" id="{E55A6E5E-E7D2-2528-D808-EFDFAF0C66F0}"/>
              </a:ext>
            </a:extLst>
          </p:cNvPr>
          <p:cNvSpPr/>
          <p:nvPr/>
        </p:nvSpPr>
        <p:spPr>
          <a:xfrm>
            <a:off x="3635896" y="3429000"/>
            <a:ext cx="484632" cy="8556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Проектные методы обучения</a:t>
            </a:r>
          </a:p>
        </p:txBody>
      </p:sp>
      <p:sp>
        <p:nvSpPr>
          <p:cNvPr id="4" name="Содержимое 3"/>
          <p:cNvSpPr txBox="1">
            <a:spLocks/>
          </p:cNvSpPr>
          <p:nvPr/>
        </p:nvSpPr>
        <p:spPr bwMode="auto">
          <a:xfrm>
            <a:off x="357158" y="1357298"/>
            <a:ext cx="8358246" cy="4000528"/>
          </a:xfrm>
          <a:prstGeom prst="rect">
            <a:avLst/>
          </a:prstGeom>
          <a:ln w="9525" cap="flat" cmpd="sng" algn="ctr">
            <a:solidFill>
              <a:schemeClr val="accent2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возможность развивать индивидуальные творческие способности учащихся, более осознанно подходить к профессиональному и социальному самоопределению.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Обучение в сотрудничестве                     (командная, групповая работа)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1857364"/>
            <a:ext cx="8072494" cy="355441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buNone/>
              <a:defRPr/>
            </a:pPr>
            <a:r>
              <a:rPr lang="ru-RU" sz="2800" dirty="0"/>
              <a:t>Сотрудничество трактуется как идея совместной развивающей деятельности взрослых и детей, Суть индивидуального подхода  в том, чтобы идти не от учебного предмета, а от ребенка к предмету, идти от тех возможностей, которыми располагает ребенок,  применять психолого-педагогические диагностики личности.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err="1">
                <a:latin typeface="Times New Roman" pitchFamily="18" charset="0"/>
                <a:cs typeface="Times New Roman" pitchFamily="18" charset="0"/>
              </a:rPr>
              <a:t>Разноуровневое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 обучение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lvl="1" algn="ctr">
              <a:buNone/>
              <a:defRPr/>
            </a:pPr>
            <a:r>
              <a:rPr lang="ru-RU" dirty="0">
                <a:latin typeface="+mj-lt"/>
                <a:cs typeface="Times New Roman" pitchFamily="18" charset="0"/>
              </a:rPr>
              <a:t>У учителя появляется возможность помогать слабому, уделять внимание сильному, реализуется желание сильных учащихся быстрее и глубже продвигаться в образовании. Сильные учащиеся утверждаются в своих способностях, слабые получают возможность испытывать учебный успех, повышается уровень мотивации ученья.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111</TotalTime>
  <Words>578</Words>
  <Application>Microsoft Office PowerPoint</Application>
  <PresentationFormat>Экран (4:3)</PresentationFormat>
  <Paragraphs>54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Arial Narrow</vt:lpstr>
      <vt:lpstr>Times New Roman</vt:lpstr>
      <vt:lpstr>Trebuchet MS</vt:lpstr>
      <vt:lpstr>Wingdings</vt:lpstr>
      <vt:lpstr>Wingdings 3</vt:lpstr>
      <vt:lpstr>Аспект</vt:lpstr>
      <vt:lpstr> Современные образовательные технологии  на занятиях в начальной школе </vt:lpstr>
      <vt:lpstr>Презентация PowerPoint</vt:lpstr>
      <vt:lpstr>Понятие «технология»  </vt:lpstr>
      <vt:lpstr>Презентация PowerPoint</vt:lpstr>
      <vt:lpstr> Технология проблемно-диалогического обучения. </vt:lpstr>
      <vt:lpstr>Информационно-коммуникационные технологии</vt:lpstr>
      <vt:lpstr>Проектные методы обучения</vt:lpstr>
      <vt:lpstr>Обучение в сотрудничестве                     (командная, групповая работа)</vt:lpstr>
      <vt:lpstr>Разноуровневое обучение</vt:lpstr>
      <vt:lpstr>Здоровьесберегающие технологии</vt:lpstr>
      <vt:lpstr>Система                             инновационной оценки  «Портфель достижений»</vt:lpstr>
      <vt:lpstr>Презентация PowerPoint</vt:lpstr>
      <vt:lpstr>Используемая литература: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образовательные технологии  на занятиях в начальной школе.</dc:title>
  <dc:creator>Алена</dc:creator>
  <cp:lastModifiedBy>Ольга Воронина</cp:lastModifiedBy>
  <cp:revision>14</cp:revision>
  <dcterms:created xsi:type="dcterms:W3CDTF">2015-01-28T13:37:11Z</dcterms:created>
  <dcterms:modified xsi:type="dcterms:W3CDTF">2022-09-14T06:52:16Z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150771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