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312" r:id="rId3"/>
    <p:sldId id="311" r:id="rId4"/>
    <p:sldId id="314" r:id="rId5"/>
    <p:sldId id="315" r:id="rId6"/>
    <p:sldId id="327" r:id="rId7"/>
    <p:sldId id="325" r:id="rId8"/>
    <p:sldId id="317" r:id="rId9"/>
    <p:sldId id="328" r:id="rId10"/>
    <p:sldId id="316" r:id="rId11"/>
    <p:sldId id="329" r:id="rId12"/>
    <p:sldId id="330" r:id="rId13"/>
    <p:sldId id="331" r:id="rId14"/>
    <p:sldId id="332" r:id="rId15"/>
    <p:sldId id="333" r:id="rId16"/>
    <p:sldId id="336" r:id="rId17"/>
    <p:sldId id="334" r:id="rId18"/>
    <p:sldId id="335" r:id="rId19"/>
    <p:sldId id="318" r:id="rId20"/>
    <p:sldId id="310" r:id="rId21"/>
    <p:sldId id="324" r:id="rId22"/>
  </p:sldIdLst>
  <p:sldSz cx="12192000" cy="6858000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FFFF99"/>
    <a:srgbClr val="9966FF"/>
    <a:srgbClr val="FF66CC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78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Край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0070C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61.7</c:v>
                </c:pt>
                <c:pt idx="1">
                  <c:v>61.9</c:v>
                </c:pt>
                <c:pt idx="2">
                  <c:v>61.8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Район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7030A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60.4</c:v>
                </c:pt>
                <c:pt idx="1">
                  <c:v>59.4</c:v>
                </c:pt>
                <c:pt idx="2">
                  <c:v>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30122968"/>
        <c:axId val="230125320"/>
      </c:barChart>
      <c:catAx>
        <c:axId val="230122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0125320"/>
        <c:crosses val="autoZero"/>
        <c:auto val="1"/>
        <c:lblAlgn val="ctr"/>
        <c:lblOffset val="100"/>
        <c:noMultiLvlLbl val="0"/>
      </c:catAx>
      <c:valAx>
        <c:axId val="2301253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0122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>
                <a:solidFill>
                  <a:srgbClr val="C00000"/>
                </a:solidFill>
              </a:rPr>
              <a:t>Выше краевого</a:t>
            </a:r>
            <a:endParaRPr lang="ru-RU" dirty="0">
              <a:solidFill>
                <a:srgbClr val="C0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7027169355571098E-2"/>
          <c:y val="0.1035596897113451"/>
          <c:w val="0.92922813955490657"/>
          <c:h val="0.5809230650811284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край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1.1070725572191297E-17"/>
                  <c:y val="-3.79423524442367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3.79423524442367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0869565217391304E-2"/>
                  <c:y val="-2.04304974699736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2017 год</c:v>
                </c:pt>
                <c:pt idx="2">
                  <c:v>2016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61.8</c:v>
                </c:pt>
                <c:pt idx="1">
                  <c:v>61.9</c:v>
                </c:pt>
                <c:pt idx="2">
                  <c:v>61.7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СОШ №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8.4541062801932361E-3"/>
                  <c:y val="-3.21050674528156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4154589371980675E-3"/>
                  <c:y val="-2.62677824613946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8.856580457753038E-17"/>
                  <c:y val="-1.45932124785525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2017 год</c:v>
                </c:pt>
                <c:pt idx="2">
                  <c:v>2016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66.3</c:v>
                </c:pt>
                <c:pt idx="1">
                  <c:v>68.3</c:v>
                </c:pt>
                <c:pt idx="2">
                  <c:v>72.2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СОШ № 11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5362318840579687E-2"/>
                  <c:y val="-2.04304974699736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8985507246376812E-2"/>
                  <c:y val="-1.45932124785525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0531400966183576E-2"/>
                  <c:y val="-3.21050674528156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2017 год</c:v>
                </c:pt>
                <c:pt idx="2">
                  <c:v>2016 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65.099999999999994</c:v>
                </c:pt>
                <c:pt idx="1">
                  <c:v>63</c:v>
                </c:pt>
                <c:pt idx="2">
                  <c:v>66.5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СОШ № 12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4.8309178743961352E-2"/>
                  <c:y val="1.4593212478552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2017 год</c:v>
                </c:pt>
                <c:pt idx="2">
                  <c:v>2016 год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63.6</c:v>
                </c:pt>
                <c:pt idx="2">
                  <c:v>60.9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СОШ № 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dLbls>
            <c:dLbl>
              <c:idx val="2"/>
              <c:layout>
                <c:manualLayout>
                  <c:x val="0"/>
                  <c:y val="-3.21050674528156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2017 год</c:v>
                </c:pt>
                <c:pt idx="2">
                  <c:v>2016 год</c:v>
                </c:pt>
              </c:strCache>
            </c:strRef>
          </c:cat>
          <c:val>
            <c:numRef>
              <c:f>Лист1!$F$2:$F$4</c:f>
              <c:numCache>
                <c:formatCode>General</c:formatCode>
                <c:ptCount val="3"/>
                <c:pt idx="2">
                  <c:v>63.4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СОШ № 5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2017 год</c:v>
                </c:pt>
                <c:pt idx="2">
                  <c:v>2016 год</c:v>
                </c:pt>
              </c:strCache>
            </c:strRef>
          </c:cat>
          <c:val>
            <c:numRef>
              <c:f>Лист1!$G$2:$G$4</c:f>
              <c:numCache>
                <c:formatCode>General</c:formatCode>
                <c:ptCount val="3"/>
                <c:pt idx="1">
                  <c:v>67.400000000000006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СОШ № 6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2"/>
              <c:layout>
                <c:manualLayout>
                  <c:x val="1.2077294685990338E-2"/>
                  <c:y val="-2.9186424957105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2017 год</c:v>
                </c:pt>
                <c:pt idx="2">
                  <c:v>2016 год</c:v>
                </c:pt>
              </c:strCache>
            </c:strRef>
          </c:cat>
          <c:val>
            <c:numRef>
              <c:f>Лист1!$H$2:$H$4</c:f>
              <c:numCache>
                <c:formatCode>General</c:formatCode>
                <c:ptCount val="3"/>
                <c:pt idx="2">
                  <c:v>65.2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СОШ № 15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2017 год</c:v>
                </c:pt>
                <c:pt idx="2">
                  <c:v>2016 год</c:v>
                </c:pt>
              </c:strCache>
            </c:strRef>
          </c:cat>
          <c:val>
            <c:numRef>
              <c:f>Лист1!$I$2:$I$4</c:f>
              <c:numCache>
                <c:formatCode>General</c:formatCode>
                <c:ptCount val="3"/>
                <c:pt idx="1">
                  <c:v>80.55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35677928"/>
        <c:axId val="235677536"/>
        <c:axId val="0"/>
      </c:bar3DChart>
      <c:catAx>
        <c:axId val="235677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5677536"/>
        <c:crosses val="autoZero"/>
        <c:auto val="1"/>
        <c:lblAlgn val="ctr"/>
        <c:lblOffset val="100"/>
        <c:noMultiLvlLbl val="0"/>
      </c:catAx>
      <c:valAx>
        <c:axId val="2356775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5677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подготовки 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4"/>
                <c:pt idx="0">
                  <c:v>количество медалистов</c:v>
                </c:pt>
                <c:pt idx="1">
                  <c:v>% от общего числа</c:v>
                </c:pt>
                <c:pt idx="2">
                  <c:v>кол-во школ, подтвердивших качество</c:v>
                </c:pt>
                <c:pt idx="3">
                  <c:v>количество выпускников, подтвердивших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44</c:v>
                </c:pt>
                <c:pt idx="1">
                  <c:v>15.8</c:v>
                </c:pt>
                <c:pt idx="2">
                  <c:v>1</c:v>
                </c:pt>
                <c:pt idx="3">
                  <c:v>14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rgbClr val="0033C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4"/>
                <c:pt idx="0">
                  <c:v>количество медалистов</c:v>
                </c:pt>
                <c:pt idx="1">
                  <c:v>% от общего числа</c:v>
                </c:pt>
                <c:pt idx="2">
                  <c:v>кол-во школ, подтвердивших качество</c:v>
                </c:pt>
                <c:pt idx="3">
                  <c:v>количество выпускников, подтвердивших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48</c:v>
                </c:pt>
                <c:pt idx="1">
                  <c:v>15.7</c:v>
                </c:pt>
                <c:pt idx="2">
                  <c:v>2</c:v>
                </c:pt>
                <c:pt idx="3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35676752"/>
        <c:axId val="235676360"/>
      </c:barChart>
      <c:catAx>
        <c:axId val="235676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5676360"/>
        <c:crosses val="autoZero"/>
        <c:auto val="1"/>
        <c:lblAlgn val="ctr"/>
        <c:lblOffset val="100"/>
        <c:noMultiLvlLbl val="0"/>
      </c:catAx>
      <c:valAx>
        <c:axId val="2356763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56767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балл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край</c:v>
                </c:pt>
              </c:strCache>
            </c:strRef>
          </c:tx>
          <c:spPr>
            <a:ln w="34925" cap="rnd">
              <a:solidFill>
                <a:schemeClr val="accent1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dLbls>
            <c:dLbl>
              <c:idx val="1"/>
              <c:layout>
                <c:manualLayout>
                  <c:x val="3.2857889305349913E-2"/>
                  <c:y val="-1.58225764137891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6.8453936052812877E-3"/>
                  <c:y val="-4.06866250640289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5.8743797536256869E-3"/>
                  <c:y val="-5.92929165373744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1.4193025141930252E-2"/>
                  <c:y val="5.3657261076140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4.0551500405515747E-3"/>
                  <c:y val="-2.980958948674464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2408759124087589E-2"/>
                      <c:h val="8.0754177919591094E-2"/>
                    </c:manualLayout>
                  </c15:layout>
                </c:ext>
              </c:extLst>
            </c:dLbl>
            <c:dLbl>
              <c:idx val="7"/>
              <c:layout>
                <c:manualLayout>
                  <c:x val="1.3690122676271305E-3"/>
                  <c:y val="5.91943336430088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1.3690787210562474E-3"/>
                  <c:y val="5.42488334187051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1.0744231788544681E-2"/>
                  <c:y val="6.13561156837404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0"/>
                  <c:y val="-2.980958948674513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Лист1!$A$2:$A$12</c:f>
              <c:strCache>
                <c:ptCount val="11"/>
                <c:pt idx="0">
                  <c:v>русский язык</c:v>
                </c:pt>
                <c:pt idx="1">
                  <c:v>Категория 2</c:v>
                </c:pt>
                <c:pt idx="2">
                  <c:v>математика Б</c:v>
                </c:pt>
                <c:pt idx="3">
                  <c:v>биология</c:v>
                </c:pt>
                <c:pt idx="4">
                  <c:v>химия</c:v>
                </c:pt>
                <c:pt idx="5">
                  <c:v>физика</c:v>
                </c:pt>
                <c:pt idx="6">
                  <c:v>обществознание</c:v>
                </c:pt>
                <c:pt idx="7">
                  <c:v>история</c:v>
                </c:pt>
                <c:pt idx="8">
                  <c:v>литература</c:v>
                </c:pt>
                <c:pt idx="9">
                  <c:v>информатика</c:v>
                </c:pt>
                <c:pt idx="10">
                  <c:v>английский язык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73.5</c:v>
                </c:pt>
                <c:pt idx="1">
                  <c:v>50.5</c:v>
                </c:pt>
                <c:pt idx="2">
                  <c:v>4.4000000000000004</c:v>
                </c:pt>
                <c:pt idx="3">
                  <c:v>57.2</c:v>
                </c:pt>
                <c:pt idx="4">
                  <c:v>62.5</c:v>
                </c:pt>
                <c:pt idx="5">
                  <c:v>52.7</c:v>
                </c:pt>
                <c:pt idx="6">
                  <c:v>59.5</c:v>
                </c:pt>
                <c:pt idx="7">
                  <c:v>57.9</c:v>
                </c:pt>
                <c:pt idx="8">
                  <c:v>65.5</c:v>
                </c:pt>
                <c:pt idx="9">
                  <c:v>59.8</c:v>
                </c:pt>
                <c:pt idx="10">
                  <c:v>62.3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район</c:v>
                </c:pt>
              </c:strCache>
            </c:strRef>
          </c:tx>
          <c:spPr>
            <a:ln w="34925" cap="rnd">
              <a:solidFill>
                <a:schemeClr val="accent2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dPt>
            <c:idx val="9"/>
            <c:marker>
              <c:symbol val="none"/>
            </c:marker>
            <c:bubble3D val="0"/>
          </c:dPt>
          <c:dLbls>
            <c:dLbl>
              <c:idx val="0"/>
              <c:layout>
                <c:manualLayout>
                  <c:x val="-6.2419296128129978E-2"/>
                  <c:y val="-7.06928546648721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7.8085586017076353E-2"/>
                  <c:y val="-7.4876055482507605E-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9480229802558368E-2"/>
                  <c:y val="-7.44817972738181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6.3766436129791089E-3"/>
                  <c:y val="4.56321440324253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4.8698520349189931E-3"/>
                  <c:y val="7.65566591102095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1.6220600162205927E-2"/>
                  <c:y val="2.9809589486744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1.4193025141930252E-2"/>
                  <c:y val="-2.68286305380701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2.7381574421124948E-3"/>
                  <c:y val="-2.93847847684653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6.8453936052812374E-3"/>
                  <c:y val="-3.39055208866907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0"/>
                  <c:y val="5.66382200248146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Лист1!$A$2:$A$12</c:f>
              <c:strCache>
                <c:ptCount val="11"/>
                <c:pt idx="0">
                  <c:v>русский язык</c:v>
                </c:pt>
                <c:pt idx="1">
                  <c:v>Категория 2</c:v>
                </c:pt>
                <c:pt idx="2">
                  <c:v>математика Б</c:v>
                </c:pt>
                <c:pt idx="3">
                  <c:v>биология</c:v>
                </c:pt>
                <c:pt idx="4">
                  <c:v>химия</c:v>
                </c:pt>
                <c:pt idx="5">
                  <c:v>физика</c:v>
                </c:pt>
                <c:pt idx="6">
                  <c:v>обществознание</c:v>
                </c:pt>
                <c:pt idx="7">
                  <c:v>история</c:v>
                </c:pt>
                <c:pt idx="8">
                  <c:v>литература</c:v>
                </c:pt>
                <c:pt idx="9">
                  <c:v>информатика</c:v>
                </c:pt>
                <c:pt idx="10">
                  <c:v>английский язык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11"/>
                <c:pt idx="0">
                  <c:v>74.8</c:v>
                </c:pt>
                <c:pt idx="1">
                  <c:v>48</c:v>
                </c:pt>
                <c:pt idx="2">
                  <c:v>4.4000000000000004</c:v>
                </c:pt>
                <c:pt idx="3">
                  <c:v>58.8</c:v>
                </c:pt>
                <c:pt idx="4">
                  <c:v>64.099999999999994</c:v>
                </c:pt>
                <c:pt idx="5">
                  <c:v>53.2</c:v>
                </c:pt>
                <c:pt idx="6">
                  <c:v>59</c:v>
                </c:pt>
                <c:pt idx="7">
                  <c:v>59.7</c:v>
                </c:pt>
                <c:pt idx="8">
                  <c:v>71</c:v>
                </c:pt>
                <c:pt idx="9">
                  <c:v>63.1</c:v>
                </c:pt>
                <c:pt idx="10">
                  <c:v>55.7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медалисты</c:v>
                </c:pt>
              </c:strCache>
            </c:strRef>
          </c:tx>
          <c:spPr>
            <a:ln w="34925" cap="rnd">
              <a:solidFill>
                <a:schemeClr val="accent3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dLbls>
            <c:dLbl>
              <c:idx val="2"/>
              <c:layout>
                <c:manualLayout>
                  <c:x val="2.738157442112495E-2"/>
                  <c:y val="-2.2603680591128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2579075425790751E-2"/>
                  <c:y val="-2.98095894867446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4.0551500405515001E-3"/>
                  <c:y val="-6.85620558195125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2.7381574421124948E-3"/>
                  <c:y val="-4.97280973004798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1.6428944652674971E-2"/>
                  <c:y val="2.7124416709352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4.107236163168642E-3"/>
                  <c:y val="-4.29469931231416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-1.4868711717395613E-16"/>
                  <c:y val="-4.17334252814424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Лист1!$A$2:$A$12</c:f>
              <c:strCache>
                <c:ptCount val="11"/>
                <c:pt idx="0">
                  <c:v>русский язык</c:v>
                </c:pt>
                <c:pt idx="1">
                  <c:v>Категория 2</c:v>
                </c:pt>
                <c:pt idx="2">
                  <c:v>математика Б</c:v>
                </c:pt>
                <c:pt idx="3">
                  <c:v>биология</c:v>
                </c:pt>
                <c:pt idx="4">
                  <c:v>химия</c:v>
                </c:pt>
                <c:pt idx="5">
                  <c:v>физика</c:v>
                </c:pt>
                <c:pt idx="6">
                  <c:v>обществознание</c:v>
                </c:pt>
                <c:pt idx="7">
                  <c:v>история</c:v>
                </c:pt>
                <c:pt idx="8">
                  <c:v>литература</c:v>
                </c:pt>
                <c:pt idx="9">
                  <c:v>информатика</c:v>
                </c:pt>
                <c:pt idx="10">
                  <c:v>английский язык</c:v>
                </c:pt>
              </c:strCache>
            </c:strRef>
          </c:cat>
          <c:val>
            <c:numRef>
              <c:f>Лист1!$D$2:$D$12</c:f>
              <c:numCache>
                <c:formatCode>General</c:formatCode>
                <c:ptCount val="11"/>
                <c:pt idx="0">
                  <c:v>87</c:v>
                </c:pt>
                <c:pt idx="1">
                  <c:v>63.2</c:v>
                </c:pt>
                <c:pt idx="2">
                  <c:v>4.9000000000000004</c:v>
                </c:pt>
                <c:pt idx="3">
                  <c:v>73.099999999999994</c:v>
                </c:pt>
                <c:pt idx="4">
                  <c:v>76</c:v>
                </c:pt>
                <c:pt idx="5">
                  <c:v>63.3</c:v>
                </c:pt>
                <c:pt idx="6">
                  <c:v>75.400000000000006</c:v>
                </c:pt>
                <c:pt idx="7">
                  <c:v>80</c:v>
                </c:pt>
                <c:pt idx="8">
                  <c:v>90.3</c:v>
                </c:pt>
                <c:pt idx="9">
                  <c:v>73</c:v>
                </c:pt>
                <c:pt idx="10">
                  <c:v>72.7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35681456"/>
        <c:axId val="235678320"/>
      </c:lineChart>
      <c:catAx>
        <c:axId val="235681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5678320"/>
        <c:crosses val="autoZero"/>
        <c:auto val="1"/>
        <c:lblAlgn val="ctr"/>
        <c:lblOffset val="100"/>
        <c:noMultiLvlLbl val="0"/>
      </c:catAx>
      <c:valAx>
        <c:axId val="2356783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56814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подготовки 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9326540927207345E-2"/>
          <c:y val="0.11923756356308732"/>
          <c:w val="0.91816078629692022"/>
          <c:h val="0.5747239085079441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1.7875246822674877E-2"/>
                  <c:y val="-5.02686204667698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7.8668924213283354E-3"/>
                  <c:y val="-2.51343102333849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2"/>
                <c:pt idx="0">
                  <c:v>доля выпускников 9-х классов, получивших аттестат с отличием</c:v>
                </c:pt>
                <c:pt idx="1">
                  <c:v>доля выпускников 11-х классов. Получивших медали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9.6000000000000002E-2</c:v>
                </c:pt>
                <c:pt idx="1">
                  <c:v>0.158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4.2900592374419705E-2"/>
                  <c:y val="-1.00537240933539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8263166421222102E-2"/>
                  <c:y val="1.50805861400309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2"/>
                <c:pt idx="0">
                  <c:v>доля выпускников 9-х классов, получивших аттестат с отличием</c:v>
                </c:pt>
                <c:pt idx="1">
                  <c:v>доля выпускников 11-х классов. Получивших медали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6.7000000000000004E-2</c:v>
                </c:pt>
                <c:pt idx="1">
                  <c:v>0.157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shape val="box"/>
        <c:axId val="235681848"/>
        <c:axId val="235675576"/>
        <c:axId val="0"/>
      </c:bar3DChart>
      <c:catAx>
        <c:axId val="235681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5675576"/>
        <c:crosses val="autoZero"/>
        <c:auto val="1"/>
        <c:lblAlgn val="ctr"/>
        <c:lblOffset val="100"/>
        <c:noMultiLvlLbl val="0"/>
      </c:catAx>
      <c:valAx>
        <c:axId val="235675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5681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 год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край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химия</c:v>
                </c:pt>
                <c:pt idx="1">
                  <c:v>история</c:v>
                </c:pt>
                <c:pt idx="2">
                  <c:v>информатика</c:v>
                </c:pt>
                <c:pt idx="3">
                  <c:v>английский язык</c:v>
                </c:pt>
                <c:pt idx="4">
                  <c:v>немецкий язык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59.8</c:v>
                </c:pt>
                <c:pt idx="1">
                  <c:v>56.4</c:v>
                </c:pt>
                <c:pt idx="2">
                  <c:v>60.8</c:v>
                </c:pt>
                <c:pt idx="3">
                  <c:v>69</c:v>
                </c:pt>
                <c:pt idx="4">
                  <c:v>65.5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район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химия</c:v>
                </c:pt>
                <c:pt idx="1">
                  <c:v>история</c:v>
                </c:pt>
                <c:pt idx="2">
                  <c:v>информатика</c:v>
                </c:pt>
                <c:pt idx="3">
                  <c:v>английский язык</c:v>
                </c:pt>
                <c:pt idx="4">
                  <c:v>немецкий язык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62.3</c:v>
                </c:pt>
                <c:pt idx="1">
                  <c:v>58.4</c:v>
                </c:pt>
                <c:pt idx="2">
                  <c:v>69.099999999999994</c:v>
                </c:pt>
                <c:pt idx="3">
                  <c:v>75.2</c:v>
                </c:pt>
                <c:pt idx="4">
                  <c:v>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30128064"/>
        <c:axId val="230124928"/>
      </c:barChart>
      <c:catAx>
        <c:axId val="2301280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0124928"/>
        <c:crosses val="autoZero"/>
        <c:auto val="1"/>
        <c:lblAlgn val="ctr"/>
        <c:lblOffset val="100"/>
        <c:noMultiLvlLbl val="0"/>
      </c:catAx>
      <c:valAx>
        <c:axId val="2301249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01280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 год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2098141654739611"/>
          <c:y val="0.20253575886054223"/>
          <c:w val="0.74996416194704163"/>
          <c:h val="0.5595620751413622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край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биология</c:v>
                </c:pt>
                <c:pt idx="1">
                  <c:v>химия</c:v>
                </c:pt>
                <c:pt idx="2">
                  <c:v>физика</c:v>
                </c:pt>
                <c:pt idx="3">
                  <c:v>история</c:v>
                </c:pt>
                <c:pt idx="4">
                  <c:v>литература</c:v>
                </c:pt>
                <c:pt idx="5">
                  <c:v>информатика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57.2</c:v>
                </c:pt>
                <c:pt idx="1">
                  <c:v>62.5</c:v>
                </c:pt>
                <c:pt idx="2">
                  <c:v>52.7</c:v>
                </c:pt>
                <c:pt idx="3">
                  <c:v>57.9</c:v>
                </c:pt>
                <c:pt idx="4">
                  <c:v>65.5</c:v>
                </c:pt>
                <c:pt idx="5">
                  <c:v>59.8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район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биология</c:v>
                </c:pt>
                <c:pt idx="1">
                  <c:v>химия</c:v>
                </c:pt>
                <c:pt idx="2">
                  <c:v>физика</c:v>
                </c:pt>
                <c:pt idx="3">
                  <c:v>история</c:v>
                </c:pt>
                <c:pt idx="4">
                  <c:v>литература</c:v>
                </c:pt>
                <c:pt idx="5">
                  <c:v>информатика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58.8</c:v>
                </c:pt>
                <c:pt idx="1">
                  <c:v>65.599999999999994</c:v>
                </c:pt>
                <c:pt idx="2">
                  <c:v>53.2</c:v>
                </c:pt>
                <c:pt idx="3">
                  <c:v>59.7</c:v>
                </c:pt>
                <c:pt idx="4">
                  <c:v>71</c:v>
                </c:pt>
                <c:pt idx="5">
                  <c:v>63.1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30126888"/>
        <c:axId val="230127280"/>
      </c:barChart>
      <c:catAx>
        <c:axId val="2301268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0127280"/>
        <c:crosses val="autoZero"/>
        <c:auto val="1"/>
        <c:lblAlgn val="ctr"/>
        <c:lblOffset val="100"/>
        <c:noMultiLvlLbl val="0"/>
      </c:catAx>
      <c:valAx>
        <c:axId val="2301272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0126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i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 год</a:t>
            </a:r>
            <a:endParaRPr lang="ru-RU" b="1" i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край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русский язык</c:v>
                </c:pt>
                <c:pt idx="1">
                  <c:v>математика П</c:v>
                </c:pt>
                <c:pt idx="2">
                  <c:v>обществознание</c:v>
                </c:pt>
                <c:pt idx="3">
                  <c:v>география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74.099999999999994</c:v>
                </c:pt>
                <c:pt idx="1">
                  <c:v>50.2</c:v>
                </c:pt>
                <c:pt idx="2">
                  <c:v>57.7</c:v>
                </c:pt>
                <c:pt idx="3">
                  <c:v>61.4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район</c:v>
                </c:pt>
              </c:strCache>
            </c:strRef>
          </c:tx>
          <c:spPr>
            <a:solidFill>
              <a:srgbClr val="9966F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русский язык</c:v>
                </c:pt>
                <c:pt idx="1">
                  <c:v>математика П</c:v>
                </c:pt>
                <c:pt idx="2">
                  <c:v>обществознание</c:v>
                </c:pt>
                <c:pt idx="3">
                  <c:v>география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70.8</c:v>
                </c:pt>
                <c:pt idx="1">
                  <c:v>47.7</c:v>
                </c:pt>
                <c:pt idx="2">
                  <c:v>57.1</c:v>
                </c:pt>
                <c:pt idx="3">
                  <c:v>58.1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8607264"/>
        <c:axId val="128608440"/>
      </c:barChart>
      <c:catAx>
        <c:axId val="128607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8608440"/>
        <c:crosses val="autoZero"/>
        <c:auto val="1"/>
        <c:lblAlgn val="ctr"/>
        <c:lblOffset val="100"/>
        <c:noMultiLvlLbl val="0"/>
      </c:catAx>
      <c:valAx>
        <c:axId val="128608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8607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i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 год</a:t>
            </a:r>
            <a:endParaRPr lang="ru-RU" b="1" i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край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русский язык</c:v>
                </c:pt>
                <c:pt idx="1">
                  <c:v>математика П</c:v>
                </c:pt>
                <c:pt idx="2">
                  <c:v>обществознание</c:v>
                </c:pt>
                <c:pt idx="3">
                  <c:v>география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75.5</c:v>
                </c:pt>
                <c:pt idx="1">
                  <c:v>50.5</c:v>
                </c:pt>
                <c:pt idx="2">
                  <c:v>59.5</c:v>
                </c:pt>
                <c:pt idx="3">
                  <c:v>60.8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район</c:v>
                </c:pt>
              </c:strCache>
            </c:strRef>
          </c:tx>
          <c:spPr>
            <a:solidFill>
              <a:srgbClr val="9966F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русский язык</c:v>
                </c:pt>
                <c:pt idx="1">
                  <c:v>математика П</c:v>
                </c:pt>
                <c:pt idx="2">
                  <c:v>обществознание</c:v>
                </c:pt>
                <c:pt idx="3">
                  <c:v>география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74.8</c:v>
                </c:pt>
                <c:pt idx="1">
                  <c:v>48</c:v>
                </c:pt>
                <c:pt idx="2">
                  <c:v>59</c:v>
                </c:pt>
                <c:pt idx="3">
                  <c:v>56.7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34611968"/>
        <c:axId val="234613928"/>
      </c:barChart>
      <c:catAx>
        <c:axId val="234611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4613928"/>
        <c:crosses val="autoZero"/>
        <c:auto val="1"/>
        <c:lblAlgn val="ctr"/>
        <c:lblOffset val="100"/>
        <c:noMultiLvlLbl val="0"/>
      </c:catAx>
      <c:valAx>
        <c:axId val="2346139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4611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29176год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dLbl>
              <c:idx val="3"/>
              <c:layout>
                <c:manualLayout>
                  <c:x val="-1.9128712401093789E-2"/>
                  <c:y val="-9.9791498628652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1.8003494024558822E-2"/>
                  <c:y val="-9.9791498628652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1.3502620518419198E-2"/>
                  <c:y val="4.98957493143263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0"/>
                  <c:y val="-3.472225070175855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1.248313518035242E-2"/>
                  <c:y val="2.82152462395392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2.2202341123237416E-3"/>
                  <c:y val="3.47222507017585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-6.6607023369712245E-3"/>
                  <c:y val="3.12500256315827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Лист1!$A$2:$A$14</c:f>
              <c:strCache>
                <c:ptCount val="13"/>
                <c:pt idx="0">
                  <c:v>русский язык</c:v>
                </c:pt>
                <c:pt idx="1">
                  <c:v>математика П</c:v>
                </c:pt>
                <c:pt idx="2">
                  <c:v>математика Б</c:v>
                </c:pt>
                <c:pt idx="3">
                  <c:v>биология</c:v>
                </c:pt>
                <c:pt idx="4">
                  <c:v>химия</c:v>
                </c:pt>
                <c:pt idx="5">
                  <c:v>физика</c:v>
                </c:pt>
                <c:pt idx="6">
                  <c:v>география</c:v>
                </c:pt>
                <c:pt idx="7">
                  <c:v>обществознание</c:v>
                </c:pt>
                <c:pt idx="8">
                  <c:v>история</c:v>
                </c:pt>
                <c:pt idx="9">
                  <c:v>литература</c:v>
                </c:pt>
                <c:pt idx="10">
                  <c:v>информатика</c:v>
                </c:pt>
                <c:pt idx="11">
                  <c:v>английский язык</c:v>
                </c:pt>
                <c:pt idx="12">
                  <c:v>немецкий язык</c:v>
                </c:pt>
              </c:strCache>
            </c:str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73.3</c:v>
                </c:pt>
                <c:pt idx="1">
                  <c:v>50.8</c:v>
                </c:pt>
                <c:pt idx="2">
                  <c:v>4.3</c:v>
                </c:pt>
                <c:pt idx="3">
                  <c:v>53.5</c:v>
                </c:pt>
                <c:pt idx="4">
                  <c:v>64.8</c:v>
                </c:pt>
                <c:pt idx="5">
                  <c:v>51.9</c:v>
                </c:pt>
                <c:pt idx="6">
                  <c:v>52.8</c:v>
                </c:pt>
                <c:pt idx="7">
                  <c:v>56.7</c:v>
                </c:pt>
                <c:pt idx="8">
                  <c:v>57.6</c:v>
                </c:pt>
                <c:pt idx="9">
                  <c:v>62.8</c:v>
                </c:pt>
                <c:pt idx="10">
                  <c:v>55.8</c:v>
                </c:pt>
                <c:pt idx="11">
                  <c:v>63.5</c:v>
                </c:pt>
                <c:pt idx="12">
                  <c:v>86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 год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4.4404682246474833E-3"/>
                  <c:y val="-3.47222507017585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8003494024558822E-2"/>
                  <c:y val="3.38383958149092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3.3303511684856122E-3"/>
                  <c:y val="-3.12500256315827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4.4404682246474833E-3"/>
                  <c:y val="-2.43055754912309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1.2611629044333443E-3"/>
                  <c:y val="-1.13940928976045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1.4537201377419175E-2"/>
                  <c:y val="-3.472225070175887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0"/>
                  <c:y val="-2.43055754912309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-9.84000765718536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1.2377402141884189E-2"/>
                  <c:y val="-7.48436239714899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layout>
                <c:manualLayout>
                  <c:x val="1.462783889495404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Лист1!$A$2:$A$14</c:f>
              <c:strCache>
                <c:ptCount val="13"/>
                <c:pt idx="0">
                  <c:v>русский язык</c:v>
                </c:pt>
                <c:pt idx="1">
                  <c:v>математика П</c:v>
                </c:pt>
                <c:pt idx="2">
                  <c:v>математика Б</c:v>
                </c:pt>
                <c:pt idx="3">
                  <c:v>биология</c:v>
                </c:pt>
                <c:pt idx="4">
                  <c:v>химия</c:v>
                </c:pt>
                <c:pt idx="5">
                  <c:v>физика</c:v>
                </c:pt>
                <c:pt idx="6">
                  <c:v>география</c:v>
                </c:pt>
                <c:pt idx="7">
                  <c:v>обществознание</c:v>
                </c:pt>
                <c:pt idx="8">
                  <c:v>история</c:v>
                </c:pt>
                <c:pt idx="9">
                  <c:v>литература</c:v>
                </c:pt>
                <c:pt idx="10">
                  <c:v>информатика</c:v>
                </c:pt>
                <c:pt idx="11">
                  <c:v>английский язык</c:v>
                </c:pt>
                <c:pt idx="12">
                  <c:v>немецкий язык</c:v>
                </c:pt>
              </c:strCache>
            </c:strRef>
          </c:cat>
          <c:val>
            <c:numRef>
              <c:f>Лист1!$C$2:$C$14</c:f>
              <c:numCache>
                <c:formatCode>General</c:formatCode>
                <c:ptCount val="13"/>
                <c:pt idx="0">
                  <c:v>70.8</c:v>
                </c:pt>
                <c:pt idx="1">
                  <c:v>47.7</c:v>
                </c:pt>
                <c:pt idx="2">
                  <c:v>4.4000000000000004</c:v>
                </c:pt>
                <c:pt idx="3">
                  <c:v>53.8</c:v>
                </c:pt>
                <c:pt idx="4">
                  <c:v>62.3</c:v>
                </c:pt>
                <c:pt idx="5">
                  <c:v>51.9</c:v>
                </c:pt>
                <c:pt idx="6">
                  <c:v>58.1</c:v>
                </c:pt>
                <c:pt idx="7">
                  <c:v>57.1</c:v>
                </c:pt>
                <c:pt idx="8">
                  <c:v>58.4</c:v>
                </c:pt>
                <c:pt idx="9">
                  <c:v>60.3</c:v>
                </c:pt>
                <c:pt idx="10">
                  <c:v>69.099999999999994</c:v>
                </c:pt>
                <c:pt idx="11">
                  <c:v>75.2</c:v>
                </c:pt>
                <c:pt idx="12">
                  <c:v>73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2018 год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443152173010432E-2"/>
                  <c:y val="2.43055754912309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5532692291723048E-2"/>
                  <c:y val="1.38889002807034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1101170561618709E-2"/>
                  <c:y val="1.04166752105275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"/>
                  <c:y val="-4.16667008421102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4.4404682246474833E-3"/>
                  <c:y val="-6.3656724251980094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6.6607023369712245E-3"/>
                  <c:y val="2.08333504210551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7.7708193931330955E-3"/>
                  <c:y val="-5.90278261929895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1.221128761778058E-2"/>
                  <c:y val="-6.94445014035174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1.5541638786266191E-2"/>
                  <c:y val="2.43055754912309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5.5505852808093543E-3"/>
                  <c:y val="-3.472225070175855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Лист1!$A$2:$A$14</c:f>
              <c:strCache>
                <c:ptCount val="13"/>
                <c:pt idx="0">
                  <c:v>русский язык</c:v>
                </c:pt>
                <c:pt idx="1">
                  <c:v>математика П</c:v>
                </c:pt>
                <c:pt idx="2">
                  <c:v>математика Б</c:v>
                </c:pt>
                <c:pt idx="3">
                  <c:v>биология</c:v>
                </c:pt>
                <c:pt idx="4">
                  <c:v>химия</c:v>
                </c:pt>
                <c:pt idx="5">
                  <c:v>физика</c:v>
                </c:pt>
                <c:pt idx="6">
                  <c:v>география</c:v>
                </c:pt>
                <c:pt idx="7">
                  <c:v>обществознание</c:v>
                </c:pt>
                <c:pt idx="8">
                  <c:v>история</c:v>
                </c:pt>
                <c:pt idx="9">
                  <c:v>литература</c:v>
                </c:pt>
                <c:pt idx="10">
                  <c:v>информатика</c:v>
                </c:pt>
                <c:pt idx="11">
                  <c:v>английский язык</c:v>
                </c:pt>
                <c:pt idx="12">
                  <c:v>немецкий язык</c:v>
                </c:pt>
              </c:strCache>
            </c:strRef>
          </c:cat>
          <c:val>
            <c:numRef>
              <c:f>Лист1!$D$2:$D$14</c:f>
              <c:numCache>
                <c:formatCode>General</c:formatCode>
                <c:ptCount val="13"/>
                <c:pt idx="0">
                  <c:v>74.8</c:v>
                </c:pt>
                <c:pt idx="1">
                  <c:v>48</c:v>
                </c:pt>
                <c:pt idx="2">
                  <c:v>4.4000000000000004</c:v>
                </c:pt>
                <c:pt idx="3">
                  <c:v>58.8</c:v>
                </c:pt>
                <c:pt idx="4">
                  <c:v>64.099999999999994</c:v>
                </c:pt>
                <c:pt idx="5">
                  <c:v>53.2</c:v>
                </c:pt>
                <c:pt idx="6">
                  <c:v>56.7</c:v>
                </c:pt>
                <c:pt idx="7">
                  <c:v>59</c:v>
                </c:pt>
                <c:pt idx="8">
                  <c:v>59.7</c:v>
                </c:pt>
                <c:pt idx="9">
                  <c:v>71</c:v>
                </c:pt>
                <c:pt idx="10">
                  <c:v>63.1</c:v>
                </c:pt>
                <c:pt idx="11">
                  <c:v>55.7</c:v>
                </c:pt>
                <c:pt idx="12">
                  <c:v>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34615496"/>
        <c:axId val="234612752"/>
      </c:barChart>
      <c:catAx>
        <c:axId val="234615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4612752"/>
        <c:crosses val="autoZero"/>
        <c:auto val="1"/>
        <c:lblAlgn val="ctr"/>
        <c:lblOffset val="100"/>
        <c:noMultiLvlLbl val="0"/>
      </c:catAx>
      <c:valAx>
        <c:axId val="2346127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4615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0680797873744825"/>
          <c:y val="0.83262197209637911"/>
          <c:w val="0.23324748136729709"/>
          <c:h val="7.105539511323964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dLbl>
              <c:idx val="3"/>
              <c:layout>
                <c:manualLayout>
                  <c:x val="-1.9128712401093789E-2"/>
                  <c:y val="-9.9791498628652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1.8003494024558822E-2"/>
                  <c:y val="-9.9791498628652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1.3502620518419198E-2"/>
                  <c:y val="4.98957493143263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2.0253930777628756E-2"/>
                  <c:y val="-9.9791498628652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Лист1!$A$2:$A$14</c:f>
              <c:strCache>
                <c:ptCount val="13"/>
                <c:pt idx="0">
                  <c:v>русский язык</c:v>
                </c:pt>
                <c:pt idx="1">
                  <c:v>математика П</c:v>
                </c:pt>
                <c:pt idx="2">
                  <c:v>математика Б</c:v>
                </c:pt>
                <c:pt idx="3">
                  <c:v>биология</c:v>
                </c:pt>
                <c:pt idx="4">
                  <c:v>химия</c:v>
                </c:pt>
                <c:pt idx="5">
                  <c:v>физика</c:v>
                </c:pt>
                <c:pt idx="6">
                  <c:v>география</c:v>
                </c:pt>
                <c:pt idx="7">
                  <c:v>обществознание</c:v>
                </c:pt>
                <c:pt idx="8">
                  <c:v>история</c:v>
                </c:pt>
                <c:pt idx="9">
                  <c:v>литература</c:v>
                </c:pt>
                <c:pt idx="10">
                  <c:v>информатика</c:v>
                </c:pt>
                <c:pt idx="11">
                  <c:v>английский язык</c:v>
                </c:pt>
                <c:pt idx="12">
                  <c:v>немецкий язык</c:v>
                </c:pt>
              </c:strCache>
            </c:str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34</c:v>
                </c:pt>
                <c:pt idx="1">
                  <c:v>17</c:v>
                </c:pt>
                <c:pt idx="2">
                  <c:v>29</c:v>
                </c:pt>
                <c:pt idx="3">
                  <c:v>36</c:v>
                </c:pt>
                <c:pt idx="4">
                  <c:v>15</c:v>
                </c:pt>
                <c:pt idx="5">
                  <c:v>27</c:v>
                </c:pt>
                <c:pt idx="6">
                  <c:v>43</c:v>
                </c:pt>
                <c:pt idx="7">
                  <c:v>31</c:v>
                </c:pt>
                <c:pt idx="8">
                  <c:v>10</c:v>
                </c:pt>
                <c:pt idx="9">
                  <c:v>34</c:v>
                </c:pt>
                <c:pt idx="10">
                  <c:v>27</c:v>
                </c:pt>
                <c:pt idx="11">
                  <c:v>24</c:v>
                </c:pt>
                <c:pt idx="12">
                  <c:v>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1.8003494024558822E-2"/>
                  <c:y val="3.38383958149092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1.1252183765349264E-2"/>
                  <c:y val="2.49478746571631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7.876528635744483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1.1252183765349264E-2"/>
                  <c:y val="2.2868620922139218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1.2377402141884189E-2"/>
                  <c:y val="-7.48436239714899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layout>
                <c:manualLayout>
                  <c:x val="1.462783889495404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Лист1!$A$2:$A$14</c:f>
              <c:strCache>
                <c:ptCount val="13"/>
                <c:pt idx="0">
                  <c:v>русский язык</c:v>
                </c:pt>
                <c:pt idx="1">
                  <c:v>математика П</c:v>
                </c:pt>
                <c:pt idx="2">
                  <c:v>математика Б</c:v>
                </c:pt>
                <c:pt idx="3">
                  <c:v>биология</c:v>
                </c:pt>
                <c:pt idx="4">
                  <c:v>химия</c:v>
                </c:pt>
                <c:pt idx="5">
                  <c:v>физика</c:v>
                </c:pt>
                <c:pt idx="6">
                  <c:v>география</c:v>
                </c:pt>
                <c:pt idx="7">
                  <c:v>обществознание</c:v>
                </c:pt>
                <c:pt idx="8">
                  <c:v>история</c:v>
                </c:pt>
                <c:pt idx="9">
                  <c:v>литература</c:v>
                </c:pt>
                <c:pt idx="10">
                  <c:v>информатика</c:v>
                </c:pt>
                <c:pt idx="11">
                  <c:v>английский язык</c:v>
                </c:pt>
                <c:pt idx="12">
                  <c:v>немецкий язык</c:v>
                </c:pt>
              </c:strCache>
            </c:strRef>
          </c:cat>
          <c:val>
            <c:numRef>
              <c:f>Лист1!$C$2:$C$14</c:f>
              <c:numCache>
                <c:formatCode>General</c:formatCode>
                <c:ptCount val="13"/>
                <c:pt idx="0">
                  <c:v>41</c:v>
                </c:pt>
                <c:pt idx="1">
                  <c:v>32</c:v>
                </c:pt>
                <c:pt idx="2">
                  <c:v>41</c:v>
                </c:pt>
                <c:pt idx="3">
                  <c:v>44</c:v>
                </c:pt>
                <c:pt idx="4">
                  <c:v>14</c:v>
                </c:pt>
                <c:pt idx="5">
                  <c:v>33</c:v>
                </c:pt>
                <c:pt idx="6">
                  <c:v>32</c:v>
                </c:pt>
                <c:pt idx="7">
                  <c:v>21</c:v>
                </c:pt>
                <c:pt idx="8">
                  <c:v>16</c:v>
                </c:pt>
                <c:pt idx="9">
                  <c:v>25</c:v>
                </c:pt>
                <c:pt idx="10">
                  <c:v>4</c:v>
                </c:pt>
                <c:pt idx="11">
                  <c:v>7</c:v>
                </c:pt>
                <c:pt idx="12">
                  <c:v>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Лист1!$A$2:$A$14</c:f>
              <c:strCache>
                <c:ptCount val="13"/>
                <c:pt idx="0">
                  <c:v>русский язык</c:v>
                </c:pt>
                <c:pt idx="1">
                  <c:v>математика П</c:v>
                </c:pt>
                <c:pt idx="2">
                  <c:v>математика Б</c:v>
                </c:pt>
                <c:pt idx="3">
                  <c:v>биология</c:v>
                </c:pt>
                <c:pt idx="4">
                  <c:v>химия</c:v>
                </c:pt>
                <c:pt idx="5">
                  <c:v>физика</c:v>
                </c:pt>
                <c:pt idx="6">
                  <c:v>география</c:v>
                </c:pt>
                <c:pt idx="7">
                  <c:v>обществознание</c:v>
                </c:pt>
                <c:pt idx="8">
                  <c:v>история</c:v>
                </c:pt>
                <c:pt idx="9">
                  <c:v>литература</c:v>
                </c:pt>
                <c:pt idx="10">
                  <c:v>информатика</c:v>
                </c:pt>
                <c:pt idx="11">
                  <c:v>английский язык</c:v>
                </c:pt>
                <c:pt idx="12">
                  <c:v>немецкий язык</c:v>
                </c:pt>
              </c:strCache>
            </c:strRef>
          </c:cat>
          <c:val>
            <c:numRef>
              <c:f>Лист1!$D$2:$D$14</c:f>
              <c:numCache>
                <c:formatCode>General</c:formatCode>
                <c:ptCount val="13"/>
                <c:pt idx="0">
                  <c:v>28</c:v>
                </c:pt>
                <c:pt idx="1">
                  <c:v>39</c:v>
                </c:pt>
                <c:pt idx="2">
                  <c:v>22</c:v>
                </c:pt>
                <c:pt idx="3">
                  <c:v>16</c:v>
                </c:pt>
                <c:pt idx="4">
                  <c:v>15</c:v>
                </c:pt>
                <c:pt idx="5">
                  <c:v>15</c:v>
                </c:pt>
                <c:pt idx="6">
                  <c:v>37</c:v>
                </c:pt>
                <c:pt idx="7">
                  <c:v>25</c:v>
                </c:pt>
                <c:pt idx="8">
                  <c:v>9</c:v>
                </c:pt>
                <c:pt idx="9">
                  <c:v>10</c:v>
                </c:pt>
                <c:pt idx="10">
                  <c:v>27</c:v>
                </c:pt>
                <c:pt idx="11">
                  <c:v>37</c:v>
                </c:pt>
                <c:pt idx="12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34612360"/>
        <c:axId val="234619416"/>
      </c:barChart>
      <c:catAx>
        <c:axId val="234612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4619416"/>
        <c:crosses val="autoZero"/>
        <c:auto val="1"/>
        <c:lblAlgn val="ctr"/>
        <c:lblOffset val="100"/>
        <c:noMultiLvlLbl val="0"/>
      </c:catAx>
      <c:valAx>
        <c:axId val="234619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46123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0680797873744825"/>
          <c:y val="0.83262197209637911"/>
          <c:w val="0.15245846154092998"/>
          <c:h val="7.105539511323964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>
                <a:solidFill>
                  <a:srgbClr val="C00000"/>
                </a:solidFill>
              </a:rPr>
              <a:t>Выше районного</a:t>
            </a:r>
            <a:endParaRPr lang="ru-RU" dirty="0">
              <a:solidFill>
                <a:srgbClr val="C0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4764625053835418E-2"/>
          <c:y val="0.20611537921038825"/>
          <c:w val="0.91523535730405581"/>
          <c:h val="0.4869186614568045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район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1.1070725572191297E-17"/>
                  <c:y val="-3.79423524442367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3.79423524442367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0869565217391304E-2"/>
                  <c:y val="-2.04304974699736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2017 год</c:v>
                </c:pt>
                <c:pt idx="2">
                  <c:v>2016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62</c:v>
                </c:pt>
                <c:pt idx="1">
                  <c:v>59.4</c:v>
                </c:pt>
                <c:pt idx="2">
                  <c:v>60.4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СОШ №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8.4541062801932361E-3"/>
                  <c:y val="-3.21050674528156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3352916522564875E-2"/>
                  <c:y val="-4.0530256095036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8.856580457753038E-17"/>
                  <c:y val="-1.45932124785525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2017 год</c:v>
                </c:pt>
                <c:pt idx="2">
                  <c:v>2016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66.3</c:v>
                </c:pt>
                <c:pt idx="1">
                  <c:v>68.3</c:v>
                </c:pt>
                <c:pt idx="2">
                  <c:v>72.2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СОШ № 11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5362318840579687E-2"/>
                  <c:y val="-2.04304974699736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8985507246376812E-2"/>
                  <c:y val="-1.45932124785525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8044917050414808E-2"/>
                  <c:y val="-9.26088098079147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2017 год</c:v>
                </c:pt>
                <c:pt idx="2">
                  <c:v>2016 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65.099999999999994</c:v>
                </c:pt>
                <c:pt idx="1">
                  <c:v>63</c:v>
                </c:pt>
                <c:pt idx="2">
                  <c:v>66.5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СОШ № 12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4.8309178743961352E-2"/>
                  <c:y val="1.4593212478552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"/>
                  <c:y val="-1.90168654889936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2017 год</c:v>
                </c:pt>
                <c:pt idx="2">
                  <c:v>2016 год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63.6</c:v>
                </c:pt>
                <c:pt idx="2">
                  <c:v>60.9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СОШ № 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dLbls>
            <c:dLbl>
              <c:idx val="2"/>
              <c:layout>
                <c:manualLayout>
                  <c:x val="6.9791672772674786E-3"/>
                  <c:y val="-4.63678348437641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2017 год</c:v>
                </c:pt>
                <c:pt idx="2">
                  <c:v>2016 год</c:v>
                </c:pt>
              </c:strCache>
            </c:strRef>
          </c:cat>
          <c:val>
            <c:numRef>
              <c:f>Лист1!$F$2:$F$4</c:f>
              <c:numCache>
                <c:formatCode>General</c:formatCode>
                <c:ptCount val="3"/>
                <c:pt idx="1">
                  <c:v>60.7</c:v>
                </c:pt>
                <c:pt idx="2">
                  <c:v>63.4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СОШ № 5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dLbls>
            <c:dLbl>
              <c:idx val="1"/>
              <c:layout>
                <c:manualLayout>
                  <c:x val="6.9791672772674786E-3"/>
                  <c:y val="-4.754216372248447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2017 год</c:v>
                </c:pt>
                <c:pt idx="2">
                  <c:v>2016 год</c:v>
                </c:pt>
              </c:strCache>
            </c:strRef>
          </c:cat>
          <c:val>
            <c:numRef>
              <c:f>Лист1!$G$2:$G$4</c:f>
              <c:numCache>
                <c:formatCode>General</c:formatCode>
                <c:ptCount val="3"/>
                <c:pt idx="1">
                  <c:v>67.400000000000006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СОШ № 6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2"/>
              <c:layout>
                <c:manualLayout>
                  <c:x val="4.6973093020392917E-2"/>
                  <c:y val="-2.91863963526550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2017 год</c:v>
                </c:pt>
                <c:pt idx="2">
                  <c:v>2016 год</c:v>
                </c:pt>
              </c:strCache>
            </c:strRef>
          </c:cat>
          <c:val>
            <c:numRef>
              <c:f>Лист1!$H$2:$H$4</c:f>
              <c:numCache>
                <c:formatCode>General</c:formatCode>
                <c:ptCount val="3"/>
                <c:pt idx="2">
                  <c:v>65.2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СОШ № 15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2017 год</c:v>
                </c:pt>
                <c:pt idx="2">
                  <c:v>2016 год</c:v>
                </c:pt>
              </c:strCache>
            </c:strRef>
          </c:cat>
          <c:val>
            <c:numRef>
              <c:f>Лист1!$I$2:$I$4</c:f>
              <c:numCache>
                <c:formatCode>General</c:formatCode>
                <c:ptCount val="3"/>
                <c:pt idx="1">
                  <c:v>80.55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34614712"/>
        <c:axId val="234615104"/>
        <c:axId val="0"/>
      </c:bar3DChart>
      <c:catAx>
        <c:axId val="234614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4615104"/>
        <c:crosses val="autoZero"/>
        <c:auto val="1"/>
        <c:lblAlgn val="ctr"/>
        <c:lblOffset val="100"/>
        <c:noMultiLvlLbl val="0"/>
      </c:catAx>
      <c:valAx>
        <c:axId val="2346151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4614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>
                <a:solidFill>
                  <a:srgbClr val="C00000"/>
                </a:solidFill>
              </a:rPr>
              <a:t>Ниже районного</a:t>
            </a:r>
            <a:endParaRPr lang="ru-RU" dirty="0">
              <a:solidFill>
                <a:srgbClr val="C0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район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1.1070725572191297E-17"/>
                  <c:y val="-3.79423524442367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3.79423524442367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0869565217391304E-2"/>
                  <c:y val="-2.04304974699736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2017 год</c:v>
                </c:pt>
                <c:pt idx="2">
                  <c:v>2016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62</c:v>
                </c:pt>
                <c:pt idx="1">
                  <c:v>59.4</c:v>
                </c:pt>
                <c:pt idx="2">
                  <c:v>60.4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СОШ №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8.4541062801932361E-3"/>
                  <c:y val="-3.21050674528156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4154589371980675E-3"/>
                  <c:y val="-2.62677824613946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8.856580457753038E-17"/>
                  <c:y val="-1.45932124785525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2017 год</c:v>
                </c:pt>
                <c:pt idx="2">
                  <c:v>2016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55.25</c:v>
                </c:pt>
                <c:pt idx="1">
                  <c:v>55.4</c:v>
                </c:pt>
                <c:pt idx="2">
                  <c:v>58.3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СОШ № 6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4.8309178743961352E-2"/>
                  <c:y val="1.4593212478552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2017 год</c:v>
                </c:pt>
                <c:pt idx="2">
                  <c:v>2016 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60.2</c:v>
                </c:pt>
                <c:pt idx="1">
                  <c:v>55.13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СОШ № 7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dLbls>
            <c:dLbl>
              <c:idx val="2"/>
              <c:layout>
                <c:manualLayout>
                  <c:x val="0"/>
                  <c:y val="-3.21050674528156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2017 год</c:v>
                </c:pt>
                <c:pt idx="2">
                  <c:v>2016 год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52.7</c:v>
                </c:pt>
                <c:pt idx="1">
                  <c:v>49.03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СОШ № 10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2017 год</c:v>
                </c:pt>
                <c:pt idx="2">
                  <c:v>2016 год</c:v>
                </c:pt>
              </c:strCache>
            </c:strRef>
          </c:cat>
          <c:val>
            <c:numRef>
              <c:f>Лист1!$F$2:$F$4</c:f>
              <c:numCache>
                <c:formatCode>General</c:formatCode>
                <c:ptCount val="3"/>
                <c:pt idx="0">
                  <c:v>55.9</c:v>
                </c:pt>
                <c:pt idx="1">
                  <c:v>52.1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СОШ № 14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dLbls>
            <c:dLbl>
              <c:idx val="2"/>
              <c:layout>
                <c:manualLayout>
                  <c:x val="1.2077294685990338E-2"/>
                  <c:y val="-2.9186424957105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2017 год</c:v>
                </c:pt>
                <c:pt idx="2">
                  <c:v>2016 год</c:v>
                </c:pt>
              </c:strCache>
            </c:strRef>
          </c:cat>
          <c:val>
            <c:numRef>
              <c:f>Лист1!$G$2:$G$4</c:f>
              <c:numCache>
                <c:formatCode>General</c:formatCode>
                <c:ptCount val="3"/>
                <c:pt idx="0">
                  <c:v>54</c:v>
                </c:pt>
                <c:pt idx="1">
                  <c:v>51.3</c:v>
                </c:pt>
                <c:pt idx="2">
                  <c:v>48.6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СОШ № 15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2017 год</c:v>
                </c:pt>
                <c:pt idx="2">
                  <c:v>2016 год</c:v>
                </c:pt>
              </c:strCache>
            </c:strRef>
          </c:cat>
          <c:val>
            <c:numRef>
              <c:f>Лист1!$H$2:$H$4</c:f>
              <c:numCache>
                <c:formatCode>General</c:formatCode>
                <c:ptCount val="3"/>
                <c:pt idx="2">
                  <c:v>55.1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СОШ № 17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2017 год</c:v>
                </c:pt>
                <c:pt idx="2">
                  <c:v>2016 год</c:v>
                </c:pt>
              </c:strCache>
            </c:strRef>
          </c:cat>
          <c:val>
            <c:numRef>
              <c:f>Лист1!$I$2:$I$4</c:f>
              <c:numCache>
                <c:formatCode>General</c:formatCode>
                <c:ptCount val="3"/>
                <c:pt idx="1">
                  <c:v>55.2</c:v>
                </c:pt>
                <c:pt idx="2">
                  <c:v>48.8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34616280"/>
        <c:axId val="234616672"/>
        <c:axId val="0"/>
      </c:bar3DChart>
      <c:catAx>
        <c:axId val="234616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4616672"/>
        <c:crosses val="autoZero"/>
        <c:auto val="1"/>
        <c:lblAlgn val="ctr"/>
        <c:lblOffset val="100"/>
        <c:noMultiLvlLbl val="0"/>
      </c:catAx>
      <c:valAx>
        <c:axId val="2346166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4616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34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5CA736-2274-4B96-9219-699A9727D91C}" type="datetimeFigureOut">
              <a:rPr lang="ru-RU" smtClean="0"/>
              <a:t>17.09.2018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768119-4258-4873-81A4-7A71A1B385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0861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68119-4258-4873-81A4-7A71A1B3859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64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87E25-9DDC-4E89-9949-27940703C10C}" type="datetimeFigureOut">
              <a:rPr lang="ru-RU" smtClean="0"/>
              <a:t>17.09.2018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1B8F-BCA7-4163-A5DD-4F35FD7BB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25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87E25-9DDC-4E89-9949-27940703C10C}" type="datetimeFigureOut">
              <a:rPr lang="ru-RU" smtClean="0"/>
              <a:t>17.09.2018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1B8F-BCA7-4163-A5DD-4F35FD7BB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706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87E25-9DDC-4E89-9949-27940703C10C}" type="datetimeFigureOut">
              <a:rPr lang="ru-RU" smtClean="0"/>
              <a:t>17.09.2018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1B8F-BCA7-4163-A5DD-4F35FD7BB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662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87E25-9DDC-4E89-9949-27940703C10C}" type="datetimeFigureOut">
              <a:rPr lang="ru-RU" smtClean="0"/>
              <a:t>17.09.2018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1B8F-BCA7-4163-A5DD-4F35FD7BB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811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87E25-9DDC-4E89-9949-27940703C10C}" type="datetimeFigureOut">
              <a:rPr lang="ru-RU" smtClean="0"/>
              <a:t>17.09.2018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1B8F-BCA7-4163-A5DD-4F35FD7BB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586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87E25-9DDC-4E89-9949-27940703C10C}" type="datetimeFigureOut">
              <a:rPr lang="ru-RU" smtClean="0"/>
              <a:t>17.09.2018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1B8F-BCA7-4163-A5DD-4F35FD7BB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102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87E25-9DDC-4E89-9949-27940703C10C}" type="datetimeFigureOut">
              <a:rPr lang="ru-RU" smtClean="0"/>
              <a:t>17.09.2018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1B8F-BCA7-4163-A5DD-4F35FD7BB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044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87E25-9DDC-4E89-9949-27940703C10C}" type="datetimeFigureOut">
              <a:rPr lang="ru-RU" smtClean="0"/>
              <a:t>17.09.2018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1B8F-BCA7-4163-A5DD-4F35FD7BB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593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87E25-9DDC-4E89-9949-27940703C10C}" type="datetimeFigureOut">
              <a:rPr lang="ru-RU" smtClean="0"/>
              <a:t>17.09.2018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1B8F-BCA7-4163-A5DD-4F35FD7BB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734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87E25-9DDC-4E89-9949-27940703C10C}" type="datetimeFigureOut">
              <a:rPr lang="ru-RU" smtClean="0"/>
              <a:t>17.09.2018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1B8F-BCA7-4163-A5DD-4F35FD7BB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299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87E25-9DDC-4E89-9949-27940703C10C}" type="datetimeFigureOut">
              <a:rPr lang="ru-RU" smtClean="0"/>
              <a:t>17.09.2018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1B8F-BCA7-4163-A5DD-4F35FD7BB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872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87E25-9DDC-4E89-9949-27940703C10C}" type="datetimeFigureOut">
              <a:rPr lang="ru-RU" smtClean="0"/>
              <a:t>17.09.2018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A1B8F-BCA7-4163-A5DD-4F35FD7BB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095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tif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2440" y="235259"/>
            <a:ext cx="11292839" cy="770581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муниципального образования Павловский район</a:t>
            </a:r>
            <a:br>
              <a:rPr lang="ru-RU" sz="2000" b="1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образованием администрации муниципального образования Павловский район</a:t>
            </a:r>
            <a:endParaRPr lang="ru-RU" sz="2000" b="1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2441" y="1310640"/>
            <a:ext cx="11292838" cy="513588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Районная к</a:t>
            </a:r>
            <a:r>
              <a:rPr lang="ru-RU" sz="32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онференция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sz="3200" b="1" dirty="0" smtClean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sz="3200" b="1" dirty="0" smtClean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Государственная итоговая аттестация 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как  результат качества работы системы общего образования Павловского района</a:t>
            </a:r>
            <a:endParaRPr lang="ru-RU" sz="32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50215">
              <a:lnSpc>
                <a:spcPct val="150000"/>
              </a:lnSpc>
              <a:spcAft>
                <a:spcPts val="0"/>
              </a:spcAft>
              <a:tabLst>
                <a:tab pos="428625" algn="l"/>
              </a:tabLs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32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201</a:t>
            </a:r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года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5351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3331" y="187704"/>
            <a:ext cx="10515600" cy="80858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ПРИЧИНЫ?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3331" y="1091821"/>
            <a:ext cx="10904562" cy="5336275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1)</a:t>
            </a:r>
            <a:r>
              <a:rPr lang="ru-RU" b="1" dirty="0" smtClean="0"/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в школе единой системы оценивания образовательных достижений обучающихся (Положение о текущем контроле и промежуточной аттестации);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2) необъективное оценивание образовательных результатов на уроке, на оценочных процедурах (оценивание не по критериям);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3) отсутствие работы по ранней профессиональной ориентации обучающихся (работа ведется только в 10-11 классах);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ведется работа с родителями по самоопределению обучающихся на уровне основного общего образования  (5-7 классы);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 связи с учреждениями СПО и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ВПО;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 Недостаточно на уроках  уделяется внимание развитию метапредметных связей;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7) Отсутствие системного подхода к подготовке обучающихся к ГИА;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8) Недостойно развита система внеурочной подготовки обучающихся (недостаточно развита система дополнительных консультационных занятий по развивающим образовательным программам для одаренных (высокомотивированных обучающихся)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9) Недостаточно отработаны базовые алгоритмы выполнения заданий (по отдельным предметам)</a:t>
            </a:r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893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Оценочные процедуры</a:t>
            </a:r>
            <a:b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Наличие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низких результатов по ВПР , 2017-2018 учебный год</a:t>
            </a:r>
            <a:b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6216342"/>
              </p:ext>
            </p:extLst>
          </p:nvPr>
        </p:nvGraphicFramePr>
        <p:xfrm>
          <a:off x="532261" y="1501246"/>
          <a:ext cx="10821538" cy="5008746"/>
        </p:xfrm>
        <a:graphic>
          <a:graphicData uri="http://schemas.openxmlformats.org/drawingml/2006/table">
            <a:tbl>
              <a:tblPr firstRow="1" firstCol="1" bandRow="1"/>
              <a:tblGrid>
                <a:gridCol w="645987"/>
                <a:gridCol w="685160"/>
                <a:gridCol w="685160"/>
                <a:gridCol w="557672"/>
                <a:gridCol w="616074"/>
                <a:gridCol w="616074"/>
                <a:gridCol w="606815"/>
                <a:gridCol w="788433"/>
                <a:gridCol w="788433"/>
                <a:gridCol w="788433"/>
                <a:gridCol w="712224"/>
                <a:gridCol w="712937"/>
                <a:gridCol w="871050"/>
                <a:gridCol w="871050"/>
                <a:gridCol w="876036"/>
              </a:tblGrid>
              <a:tr h="44080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Окр.мир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Матем</a:t>
                      </a: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атика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Русский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Биология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История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Общество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География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низких результатов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09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класс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класс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класс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класс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класс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класс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класс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класс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класс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класс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класс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класс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класс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03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03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03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03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03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03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03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003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03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03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003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03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003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003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03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03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03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03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03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003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43447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Оценочные процедуры</a:t>
            </a:r>
            <a:b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отрицательные результаты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ВПР , 2017-2018 учебный год</a:t>
            </a:r>
            <a:b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7247316"/>
              </p:ext>
            </p:extLst>
          </p:nvPr>
        </p:nvGraphicFramePr>
        <p:xfrm>
          <a:off x="423807" y="1390796"/>
          <a:ext cx="11395154" cy="4900814"/>
        </p:xfrm>
        <a:graphic>
          <a:graphicData uri="http://schemas.openxmlformats.org/drawingml/2006/table">
            <a:tbl>
              <a:tblPr firstRow="1" firstCol="1" bandRow="1"/>
              <a:tblGrid>
                <a:gridCol w="441290"/>
                <a:gridCol w="443598"/>
                <a:gridCol w="659631"/>
                <a:gridCol w="659631"/>
                <a:gridCol w="541235"/>
                <a:gridCol w="620422"/>
                <a:gridCol w="620422"/>
                <a:gridCol w="541235"/>
                <a:gridCol w="620422"/>
                <a:gridCol w="620422"/>
                <a:gridCol w="544310"/>
                <a:gridCol w="544310"/>
                <a:gridCol w="541235"/>
                <a:gridCol w="620422"/>
                <a:gridCol w="620422"/>
                <a:gridCol w="542003"/>
                <a:gridCol w="620422"/>
                <a:gridCol w="620422"/>
                <a:gridCol w="486650"/>
                <a:gridCol w="486650"/>
              </a:tblGrid>
              <a:tr h="175029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ОО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Окр.мир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50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класс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класс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класс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класс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класс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класс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класс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501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 «2»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выше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 «5»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ниже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Отриц. динамика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«2»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 «2»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выше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 «5»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ниже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Отриц. динамика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«2»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 «2»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выше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 «5»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ниже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Отриц. динамика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«2»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 «2»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выше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 «5»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ниже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 «2»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выше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 «5»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ниже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Отриц. динамика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«2»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 «2»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выше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 «5»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ниже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Отриц. динамика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«2»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 «2»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выше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 «5»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ниже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0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</a:tr>
              <a:tr h="1750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0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</a:tr>
              <a:tr h="1750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0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</a:tr>
              <a:tr h="1750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0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</a:tr>
              <a:tr h="1750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</a:tr>
              <a:tr h="1750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</a:tr>
              <a:tr h="1750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</a:tr>
              <a:tr h="1750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</a:tr>
              <a:tr h="1750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0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0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</a:tr>
              <a:tr h="1750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</a:tr>
              <a:tr h="1750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</a:tr>
              <a:tr h="1750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</a:tr>
              <a:tr h="1750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</a:tr>
              <a:tr h="1750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0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57" marR="6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17572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Оценочные процедуры</a:t>
            </a:r>
            <a:b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отрицательные результаты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ВПР , 2017-2018 учебный год</a:t>
            </a:r>
            <a:b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187430"/>
              </p:ext>
            </p:extLst>
          </p:nvPr>
        </p:nvGraphicFramePr>
        <p:xfrm>
          <a:off x="464024" y="1282886"/>
          <a:ext cx="11232110" cy="5145209"/>
        </p:xfrm>
        <a:graphic>
          <a:graphicData uri="http://schemas.openxmlformats.org/drawingml/2006/table">
            <a:tbl>
              <a:tblPr firstRow="1" firstCol="1" bandRow="1"/>
              <a:tblGrid>
                <a:gridCol w="515481"/>
                <a:gridCol w="518172"/>
                <a:gridCol w="769187"/>
                <a:gridCol w="769187"/>
                <a:gridCol w="631128"/>
                <a:gridCol w="631128"/>
                <a:gridCol w="631128"/>
                <a:gridCol w="723466"/>
                <a:gridCol w="723466"/>
                <a:gridCol w="703744"/>
                <a:gridCol w="703744"/>
                <a:gridCol w="692089"/>
                <a:gridCol w="661609"/>
                <a:gridCol w="666988"/>
                <a:gridCol w="666988"/>
                <a:gridCol w="1224605"/>
              </a:tblGrid>
              <a:tr h="354842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 ОО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Биология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Биология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История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История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Обществознание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География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Кол-во отрицательных 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показателей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(из 33 показателей)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4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класс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класс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класс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класс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класс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класс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645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 «2»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выше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 «5»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ниже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Отриц. динамика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«2»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 «2»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выше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 «5»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ниже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 «2»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выше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 «5»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ниже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Отриц. динамика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«2»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 «2»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выше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 «5»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ниже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 «2»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выше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 «5»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ниже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 «2»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выше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 «5»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ниже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74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4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4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4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4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74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4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74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74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4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74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4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4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4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4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74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4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4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4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74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04" marR="63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32500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501" y="119467"/>
            <a:ext cx="10521287" cy="658456"/>
          </a:xfrm>
        </p:spPr>
        <p:txBody>
          <a:bodyPr>
            <a:noAutofit/>
          </a:bodyPr>
          <a:lstStyle/>
          <a:p>
            <a:pPr indent="450215" algn="ctr">
              <a:lnSpc>
                <a:spcPct val="107000"/>
              </a:lnSpc>
              <a:spcAft>
                <a:spcPts val="0"/>
              </a:spcAft>
            </a:pP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ГИА-9: </a:t>
            </a: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средний балл </a:t>
            </a: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ОГЭ-2018 по предметам по школам</a:t>
            </a:r>
            <a:r>
              <a:rPr lang="ru-RU" sz="1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567745"/>
              </p:ext>
            </p:extLst>
          </p:nvPr>
        </p:nvGraphicFramePr>
        <p:xfrm>
          <a:off x="305649" y="600024"/>
          <a:ext cx="11622496" cy="6879295"/>
        </p:xfrm>
        <a:graphic>
          <a:graphicData uri="http://schemas.openxmlformats.org/drawingml/2006/table">
            <a:tbl>
              <a:tblPr firstRow="1" firstCol="1" bandRow="1"/>
              <a:tblGrid>
                <a:gridCol w="747798"/>
                <a:gridCol w="747798"/>
                <a:gridCol w="738126"/>
                <a:gridCol w="906286"/>
                <a:gridCol w="631722"/>
                <a:gridCol w="738126"/>
                <a:gridCol w="949443"/>
                <a:gridCol w="949443"/>
                <a:gridCol w="633210"/>
                <a:gridCol w="736636"/>
                <a:gridCol w="814765"/>
                <a:gridCol w="814765"/>
                <a:gridCol w="738126"/>
                <a:gridCol w="738126"/>
                <a:gridCol w="738126"/>
              </a:tblGrid>
              <a:tr h="26997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 ОО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Матем.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Рус. яз.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Средний балл по рус.яз, матем.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Общ-во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История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География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Информатика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Химия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Биология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Литература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Англ.яз.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Нем.язык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Средний балл  ОГЭ предметов по выбору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99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8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</a:rPr>
                        <a:t>17,07 (17,16)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29,3 (29,86)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</a:rPr>
                        <a:t>23,51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26,87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21,09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17,33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19,00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27,33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20,23 (21,23)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99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19,95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31,53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25,74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26,47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23,83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16,72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30,10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27,33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28,89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20,5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51,33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(53,2)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28,38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99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18,88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</a:rPr>
                        <a:t>31,36 (31,50)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25,19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27,67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22,8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14,43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24,14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32,00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28,55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63,67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30,9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44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№4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15,65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29,3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highlight>
                            <a:srgbClr val="FF0000"/>
                          </a:highlight>
                          <a:latin typeface="Times New Roman" panose="02020603050405020304" pitchFamily="18" charset="0"/>
                        </a:rPr>
                        <a:t>22,48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25,05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21,13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23,09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2699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14,05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(15)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26,11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(27)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highlight>
                            <a:srgbClr val="FF0000"/>
                          </a:highlight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21,2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11,7 (12)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14,00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25,30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19,9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2888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12,9 (13,53)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27,42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highlight>
                            <a:srgbClr val="FF0000"/>
                          </a:highlight>
                          <a:latin typeface="Times New Roman" panose="02020603050405020304" pitchFamily="18" charset="0"/>
                        </a:rPr>
                        <a:t>20,48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24,08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19,72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9,68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 (10,44)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26,00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23,66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40,33 (43,66)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24,37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1444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№7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15,75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30,5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</a:rPr>
                        <a:t>23,13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24,5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16,00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27,75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22,75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2699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14,5 (14,63)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26,3 (27,36)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highlight>
                            <a:srgbClr val="FF0000"/>
                          </a:highlight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21,53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8,5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17,00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31,00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22,25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19,8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2699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№9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12,86 (15,42)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29,16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highlight>
                            <a:srgbClr val="FF0000"/>
                          </a:highlight>
                          <a:latin typeface="Times New Roman" panose="02020603050405020304" pitchFamily="18" charset="0"/>
                        </a:rPr>
                        <a:t>22,29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</a:rPr>
                        <a:t>26,32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23,00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34,00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19,25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10,5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(14,25)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47,33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26,3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99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17,4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25,16 (26,05)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highlight>
                            <a:srgbClr val="FF0000"/>
                          </a:highlight>
                          <a:latin typeface="Times New Roman" panose="02020603050405020304" pitchFamily="18" charset="0"/>
                        </a:rPr>
                        <a:t>21,73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</a:rPr>
                        <a:t>22,15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22,67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15,8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19,50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21,31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26,53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23,28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2699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17,66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(17,94)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21,16 (29,5)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</a:rPr>
                        <a:t>23,72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</a:rPr>
                        <a:t>24,7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22,87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17,73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20,43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26,89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23,88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22,5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26,5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99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17,2 (17,5)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30,84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24,17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</a:rPr>
                        <a:t>24,78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23,11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11,5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19,8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2699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№13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13,6 (14,44)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22,9 (25,22)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highlight>
                            <a:srgbClr val="FF0000"/>
                          </a:highlight>
                          <a:latin typeface="Times New Roman" panose="02020603050405020304" pitchFamily="18" charset="0"/>
                        </a:rPr>
                        <a:t>19,83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21,29 (22,12)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20,00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21,00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20,69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21,3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2699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№14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13,05 (14,15)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28,3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highlight>
                            <a:srgbClr val="FF0000"/>
                          </a:highlight>
                          <a:latin typeface="Times New Roman" panose="02020603050405020304" pitchFamily="18" charset="0"/>
                        </a:rPr>
                        <a:t>21,23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20,37 (21,10)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</a:rPr>
                        <a:t>13,5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20,67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9,6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20,00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29,00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21,25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19,3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2699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12,46 (14,07)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27,2 (28,69)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highlight>
                            <a:srgbClr val="FF0000"/>
                          </a:highlight>
                          <a:latin typeface="Times New Roman" panose="02020603050405020304" pitchFamily="18" charset="0"/>
                        </a:rPr>
                        <a:t>21,38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17,2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</a:rPr>
                        <a:t>20,86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31,00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25,50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19,27 (20,18)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1444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№16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17,33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22,5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highlight>
                            <a:srgbClr val="FF0000"/>
                          </a:highlight>
                          <a:latin typeface="Times New Roman" panose="02020603050405020304" pitchFamily="18" charset="0"/>
                        </a:rPr>
                        <a:t>19,92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22,2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24,1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2699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№17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(16,72)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23,36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25,78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17,80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18,50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26,0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24,9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2699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№18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11,54 (11,81)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25,09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highlight>
                            <a:srgbClr val="FF0000"/>
                          </a:highlight>
                          <a:latin typeface="Times New Roman" panose="02020603050405020304" pitchFamily="18" charset="0"/>
                        </a:rPr>
                        <a:t>18,45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20,83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9,7 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(10)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24,86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18,6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2699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№19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12,6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(13)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24,67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highlight>
                            <a:srgbClr val="FF0000"/>
                          </a:highlight>
                          <a:latin typeface="Times New Roman" panose="02020603050405020304" pitchFamily="18" charset="0"/>
                        </a:rPr>
                        <a:t>18,84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18,88 (20,5)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</a:rPr>
                        <a:t>20,17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23,75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21,5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1444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№21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13,14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23,86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highlight>
                            <a:srgbClr val="FF0000"/>
                          </a:highlight>
                          <a:latin typeface="Times New Roman" panose="02020603050405020304" pitchFamily="18" charset="0"/>
                        </a:rPr>
                        <a:t>18,5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13,14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25,14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19,14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2888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16,45 (16,74)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</a:rPr>
                        <a:t>28,5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(28,9)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22,82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24,38 (24,47)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27,21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22,02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13,7 (13,84)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22,35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25,29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</a:rPr>
                        <a:t>23,97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(24,15)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16,56 (18,22)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50,33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(51,62)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25,5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25" marR="4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98278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501" y="119467"/>
            <a:ext cx="10521287" cy="658456"/>
          </a:xfrm>
        </p:spPr>
        <p:txBody>
          <a:bodyPr>
            <a:noAutofit/>
          </a:bodyPr>
          <a:lstStyle/>
          <a:p>
            <a:pPr indent="450215" algn="ctr">
              <a:lnSpc>
                <a:spcPct val="107000"/>
              </a:lnSpc>
              <a:spcAft>
                <a:spcPts val="0"/>
              </a:spcAft>
            </a:pP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ГИА-11: </a:t>
            </a: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средний балл ЕГЭ-2018 </a:t>
            </a: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предметам по школам</a:t>
            </a:r>
            <a:r>
              <a:rPr lang="ru-RU" sz="1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57760"/>
              </p:ext>
            </p:extLst>
          </p:nvPr>
        </p:nvGraphicFramePr>
        <p:xfrm>
          <a:off x="260227" y="600502"/>
          <a:ext cx="11531438" cy="5398428"/>
        </p:xfrm>
        <a:graphic>
          <a:graphicData uri="http://schemas.openxmlformats.org/drawingml/2006/table">
            <a:tbl>
              <a:tblPr firstRow="1" firstCol="1" bandRow="1"/>
              <a:tblGrid>
                <a:gridCol w="713475"/>
                <a:gridCol w="1097073"/>
                <a:gridCol w="714315"/>
                <a:gridCol w="830989"/>
                <a:gridCol w="1072731"/>
                <a:gridCol w="1072731"/>
                <a:gridCol w="595122"/>
                <a:gridCol w="713475"/>
                <a:gridCol w="956896"/>
                <a:gridCol w="956896"/>
                <a:gridCol w="931715"/>
                <a:gridCol w="931715"/>
                <a:gridCol w="944305"/>
              </a:tblGrid>
              <a:tr h="66874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 ОО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Средний балл по </a:t>
                      </a:r>
                      <a:r>
                        <a:rPr lang="ru-RU" sz="14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рус.яз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4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матем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Проф.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Об-во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История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География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Информатика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Химия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Биология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Литература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Англ.яз.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Нем. язык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Средний балл ЕГЭ предметов по выбору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6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46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00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41,94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42,3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56,5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57,25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52,25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50,00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56,55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46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49,91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64,63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53,45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63,13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60,48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68,30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65,55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67,2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56,75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62,44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46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46,61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57,17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64,42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45,00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63,43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54,67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59,08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46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47,35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53,00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63,00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55,00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61,8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46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00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46,13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61,8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57,00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45,33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38,00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52,00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54,02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2246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00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45,68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55,65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67,25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50,50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78,33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80,50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72,5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60,67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46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00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40,29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44,33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62,67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54,00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76,00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72,00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57,5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46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00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45,98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58,17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49,67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44,00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71,67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64,00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57,5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46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00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44,1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71,78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76,5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41,75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51,5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60,38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46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00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42,1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63,57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49,33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63,33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59,25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62,08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46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49,38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65,57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57,5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46,33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69,00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93,5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61,13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46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48,1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61,25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57,33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53,50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49,00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43,00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50,15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2246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00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45,05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54,5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58,5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53,25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48,50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54,35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2246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00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40,98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56,6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43,00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30,00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43,2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2246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47,83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46,5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47,75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2246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00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43,84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6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00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2246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ВСОШ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00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35,5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6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46,2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58,02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60,09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56,69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63,1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53,21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64,14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58,75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70,07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55,67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56,37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84688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15000"/>
            <a:ext cx="10515600" cy="56292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высоких результатов ЕГЭ (81-100 баллов) по школам</a:t>
            </a:r>
            <a:b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644267"/>
              </p:ext>
            </p:extLst>
          </p:nvPr>
        </p:nvGraphicFramePr>
        <p:xfrm>
          <a:off x="218892" y="614152"/>
          <a:ext cx="11654659" cy="6564016"/>
        </p:xfrm>
        <a:graphic>
          <a:graphicData uri="http://schemas.openxmlformats.org/drawingml/2006/table">
            <a:tbl>
              <a:tblPr firstRow="1" firstCol="1" bandRow="1"/>
              <a:tblGrid>
                <a:gridCol w="853623"/>
                <a:gridCol w="493424"/>
                <a:gridCol w="597865"/>
                <a:gridCol w="500002"/>
                <a:gridCol w="637339"/>
                <a:gridCol w="563325"/>
                <a:gridCol w="555101"/>
                <a:gridCol w="504937"/>
                <a:gridCol w="693260"/>
                <a:gridCol w="576482"/>
                <a:gridCol w="621713"/>
                <a:gridCol w="771385"/>
                <a:gridCol w="432567"/>
                <a:gridCol w="563325"/>
                <a:gridCol w="744247"/>
                <a:gridCol w="848688"/>
                <a:gridCol w="848688"/>
                <a:gridCol w="848688"/>
              </a:tblGrid>
              <a:tr h="17581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</a:rPr>
                        <a:t>№ ОО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Кол-во 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уч-ся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</a:rPr>
                        <a:t>Русский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</a:rPr>
                        <a:t>Литер.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 err="1">
                          <a:effectLst/>
                          <a:latin typeface="Times New Roman" panose="02020603050405020304" pitchFamily="18" charset="0"/>
                        </a:rPr>
                        <a:t>Матем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</a:rPr>
                        <a:t>. профиль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</a:rPr>
                        <a:t>Физика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 err="1">
                          <a:effectLst/>
                          <a:latin typeface="Times New Roman" panose="02020603050405020304" pitchFamily="18" charset="0"/>
                        </a:rPr>
                        <a:t>Инфор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</a:rPr>
                        <a:t>-ка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Химия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Биология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Общ-во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История 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География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Англ.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яз.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Немец.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яз.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Итого по школам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Доля высоких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баллов от общего кол-ва 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уч-ся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700" b="1">
                          <a:effectLst/>
                          <a:latin typeface="Times New Roman" panose="02020603050405020304" pitchFamily="18" charset="0"/>
                        </a:rPr>
                        <a:t>Из них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773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Кол-во высоких баллов у медалистов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Доля высоких баллов у медалистов от общего кол-ва высоких баллов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4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8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5725"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40,9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4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27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5725"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4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48,6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62,9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4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18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5725"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60,5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21,7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4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5725"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31,6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4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5725"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4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5725"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61,5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43,8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4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5725"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14,3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4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5725"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36,4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4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5725"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5725"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69,2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44,4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4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5725"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55,6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4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5725"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62,5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4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5725"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66,7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4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5725"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8,3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4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5725"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57,1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4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5725"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5725"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4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5725"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5725"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66,7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4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5725"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5725"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0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В(С)ОШ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5725"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5725"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4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306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42,6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09" marR="567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22669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501" y="119467"/>
            <a:ext cx="10521287" cy="658456"/>
          </a:xfrm>
        </p:spPr>
        <p:txBody>
          <a:bodyPr>
            <a:noAutofit/>
          </a:bodyPr>
          <a:lstStyle/>
          <a:p>
            <a:pPr indent="450215" algn="ctr">
              <a:lnSpc>
                <a:spcPct val="107000"/>
              </a:lnSpc>
              <a:spcAft>
                <a:spcPts val="0"/>
              </a:spcAft>
            </a:pP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ГИА 2018: </a:t>
            </a: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средний балл по </a:t>
            </a: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предметам </a:t>
            </a: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ОГЭ и ЕГЭ по </a:t>
            </a: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школам</a:t>
            </a:r>
            <a:r>
              <a:rPr lang="ru-RU" sz="1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5487675"/>
              </p:ext>
            </p:extLst>
          </p:nvPr>
        </p:nvGraphicFramePr>
        <p:xfrm>
          <a:off x="170448" y="448693"/>
          <a:ext cx="11883147" cy="6329639"/>
        </p:xfrm>
        <a:graphic>
          <a:graphicData uri="http://schemas.openxmlformats.org/drawingml/2006/table">
            <a:tbl>
              <a:tblPr firstRow="1" firstCol="1" bandRow="1"/>
              <a:tblGrid>
                <a:gridCol w="476559"/>
                <a:gridCol w="476559"/>
                <a:gridCol w="476559"/>
                <a:gridCol w="476559"/>
                <a:gridCol w="475886"/>
                <a:gridCol w="476559"/>
                <a:gridCol w="476559"/>
                <a:gridCol w="383129"/>
                <a:gridCol w="383129"/>
                <a:gridCol w="131884"/>
                <a:gridCol w="383129"/>
                <a:gridCol w="383129"/>
                <a:gridCol w="476559"/>
                <a:gridCol w="476559"/>
                <a:gridCol w="475886"/>
                <a:gridCol w="476559"/>
                <a:gridCol w="476559"/>
                <a:gridCol w="476559"/>
                <a:gridCol w="475886"/>
                <a:gridCol w="475886"/>
                <a:gridCol w="477231"/>
                <a:gridCol w="477231"/>
                <a:gridCol w="473870"/>
                <a:gridCol w="473870"/>
                <a:gridCol w="383129"/>
                <a:gridCol w="370173"/>
                <a:gridCol w="361051"/>
                <a:gridCol w="56499"/>
              </a:tblGrid>
              <a:tr h="311503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 ОО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Матем.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Проф.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Матем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База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Русский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Общество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История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География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Информатика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Химия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Биология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Литература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Англ.яз.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Нем.яз.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15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115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17,07 (17,16)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</a:rPr>
                        <a:t>36,7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14,64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(15,3)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29,3 (29,86)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73,82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26,87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42,3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21,09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56,5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17,33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19,00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57,25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27,33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52,25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20,23 (21,23)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50,00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56,75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4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19,95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54,7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17,14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31,53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77,88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26,47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64,63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53,45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23,83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16,72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63,13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30,10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60,48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27,33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68,30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28,89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65,55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20,5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67,2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51,33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(53,2)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1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18,88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44,9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16,14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31,36 (31,50)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78,79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27,67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57,17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64,42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22,8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14,43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24,14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45,00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32,00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63,43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28,55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54,67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63,67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40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№4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15,65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,4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15,6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29,3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73,05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25,05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21,13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53,00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63,00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55,00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4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14,05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(15)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15,80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26,11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(27)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74,6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61,8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21,2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11,7 (12)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14,00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45,33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38,00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25,30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52,00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15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12,9 (13,53)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45,8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15,5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27,42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</a:rPr>
                        <a:t>75,73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24,08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55,65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67,25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19,72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9,68 (10,44)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26,00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50,50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78,33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23,66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80,50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72,5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40,33 (43,66)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76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№7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15,75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36,7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30,5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</a:rPr>
                        <a:t>68,67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44,33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24,5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62,67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16,00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54,00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76,00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27,75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72,00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1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14,5 (14,63)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48,1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17,2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26,3 (27,36)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</a:rPr>
                        <a:t>72,64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</a:rPr>
                        <a:t>21,53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58,17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49,67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8,5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17,00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44,00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31,00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71,67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22,25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64,00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51,5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1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№9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12,86 (15,42)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41,4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15,6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29,16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75,31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</a:rPr>
                        <a:t>26,32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71,78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76,5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23,00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41,75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34,00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19,25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10,5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(14,25)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47,33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1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17,4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41,6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(14,5)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25,16 (26,05)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70,2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</a:rPr>
                        <a:t>22,15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63,57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22,67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15,8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19,50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49,33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21,31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63,33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26,53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59,25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1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17,66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(17,94)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21,16 (29,5)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78,13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</a:rPr>
                        <a:t>24,7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65,57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57,5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22,87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17,73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20,43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46,33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26,89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23,88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69,00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22,5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93,5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76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17,2 (17,5)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17,1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30,84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77,2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24,78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61,25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57,33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23,11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11,5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53,50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49,00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43,00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1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№13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13,6 (14,44)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50,2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15,75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22,9 (25,22)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69,2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21,29 (22,12)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54,5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58,5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20,00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53,25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21,00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20,69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48,50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1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№14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13,05 (14,15)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38,8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13,71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28,3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70,43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20,37 (21,10)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56,6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</a:rPr>
                        <a:t>13,5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20,67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9,6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20,00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29,00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43,00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21,25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30,00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1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12,46 (14,07)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14,33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27,2 (28,69)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81,33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17,2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46,5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20,86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31,00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25,50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19,27 (20,18)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449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№16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17,33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38,5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17,33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22,5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75,7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22,2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1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№17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(16,72)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25,78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17,80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18,50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</a:rPr>
                        <a:t>26,0</a:t>
                      </a:r>
                      <a:endParaRPr lang="ru-RU" sz="10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15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16,45 (16,74)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47,8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20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(16,02)</a:t>
                      </a:r>
                      <a:endParaRPr lang="ru-RU" sz="12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</a:rPr>
                        <a:t>28,5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(28,9)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</a:rPr>
                        <a:t>74,77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24,38 (24,47)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58,02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27,21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60,09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22,02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56,69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13,7 (13,84)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63,1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22,35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53,21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25,29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64,14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</a:rPr>
                        <a:t>23,97</a:t>
                      </a:r>
                      <a:endParaRPr lang="ru-RU" sz="120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(24,15)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58,75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16,56 (18,22)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70,07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50,33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(51,62)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55,67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9" marR="310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5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53285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088" y="119467"/>
            <a:ext cx="11762351" cy="658456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Наличие </a:t>
            </a: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течение 2-3 лет по ОГЭ и ЕГЭ в школах средних баллов ниже </a:t>
            </a:r>
            <a:r>
              <a:rPr lang="ru-RU" sz="1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среднерайонных</a:t>
            </a: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показателей по предметам</a:t>
            </a:r>
            <a:r>
              <a:rPr lang="ru-RU" sz="14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9831200"/>
              </p:ext>
            </p:extLst>
          </p:nvPr>
        </p:nvGraphicFramePr>
        <p:xfrm>
          <a:off x="193088" y="595863"/>
          <a:ext cx="11557633" cy="6036956"/>
        </p:xfrm>
        <a:graphic>
          <a:graphicData uri="http://schemas.openxmlformats.org/drawingml/2006/table">
            <a:tbl>
              <a:tblPr firstRow="1" firstCol="1" bandRow="1"/>
              <a:tblGrid>
                <a:gridCol w="469458"/>
                <a:gridCol w="469458"/>
                <a:gridCol w="469458"/>
                <a:gridCol w="469458"/>
                <a:gridCol w="468795"/>
                <a:gridCol w="469458"/>
                <a:gridCol w="469458"/>
                <a:gridCol w="377420"/>
                <a:gridCol w="377420"/>
                <a:gridCol w="102282"/>
                <a:gridCol w="377420"/>
                <a:gridCol w="377420"/>
                <a:gridCol w="469458"/>
                <a:gridCol w="469458"/>
                <a:gridCol w="468795"/>
                <a:gridCol w="469458"/>
                <a:gridCol w="469458"/>
                <a:gridCol w="469458"/>
                <a:gridCol w="468795"/>
                <a:gridCol w="468795"/>
                <a:gridCol w="470121"/>
                <a:gridCol w="470121"/>
                <a:gridCol w="466810"/>
                <a:gridCol w="466810"/>
                <a:gridCol w="367489"/>
                <a:gridCol w="281410"/>
                <a:gridCol w="281410"/>
                <a:gridCol w="102282"/>
              </a:tblGrid>
              <a:tr h="803758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 ОО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Матем.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Матем.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Проф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Русский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Общество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История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География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Информатика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Химия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Биология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Литература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Англ.яз.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Нем.яз.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28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14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14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14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14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14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№5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14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14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№7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14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14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№9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14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14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14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14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№13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14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14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№15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14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№16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14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№17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14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№18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14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№19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14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№21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18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ВСОШ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29" marR="590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19476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6240" y="928914"/>
            <a:ext cx="11430000" cy="5733143"/>
          </a:xfrm>
        </p:spPr>
        <p:txBody>
          <a:bodyPr>
            <a:normAutofit fontScale="70000" lnSpcReduction="20000"/>
          </a:bodyPr>
          <a:lstStyle/>
          <a:p>
            <a:pPr algn="just"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на ШМО, методическом совете, педагогическом совете материалы о средневзвешенной отметке и принять решение о введение в режим работы школы оценивание с учетом дифференцированного оценивания образовательных результатов;</a:t>
            </a:r>
          </a:p>
          <a:p>
            <a:pPr algn="just">
              <a:buFontTx/>
              <a:buChar char="-"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силить работу по объективному оцениванию на всех уровнях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(работа с критериями);</a:t>
            </a:r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Проводить работу по профессиональному определению обучающихся начиная с 4 класса</a:t>
            </a:r>
          </a:p>
          <a:p>
            <a:pPr algn="just"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Повысить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преподавания учебных предметов, в том числе и при подготовке к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ГИА (особое внимание предметам: русский язык, математика, обществознание, география, информатика и иностранный язык);</a:t>
            </a:r>
          </a:p>
          <a:p>
            <a:pPr algn="just"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Проводить анализ проведенных работ с целью определения динамики и корректировки образовательных программ, оказания адресной помощи педагогам и обучающимся;</a:t>
            </a:r>
          </a:p>
          <a:p>
            <a:pPr algn="just">
              <a:buFontTx/>
              <a:buChar char="-"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аксимально акцентировать внимание на индивидуальный подход в обучении (низко- и высокомотивированные обучающиеся);</a:t>
            </a:r>
          </a:p>
          <a:p>
            <a:pPr algn="just"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Продолжить практику проведения МКР, репетиционных экзаменов, в том числе и по материалам ООО «Ракурс»;</a:t>
            </a:r>
          </a:p>
          <a:p>
            <a:pPr algn="just"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На осенних каникулах провести тестирование учителей-предметников, работающих в 911 классах с целью выявлен я уровня подготовленности педагогов к работе с обучающимися по подготовке к ГИА;</a:t>
            </a:r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Изменить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подходы в подготовке высокомотивированных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обучающихся;</a:t>
            </a:r>
          </a:p>
          <a:p>
            <a:pPr algn="just"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РИМЦ разработать образовательные программы для обучающихся, адаптированные к виду деятельности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7386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9961" y="279102"/>
            <a:ext cx="10515600" cy="767639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Средний балл по обязательным предметам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8" t="712" r="5732" b="32646"/>
          <a:stretch/>
        </p:blipFill>
        <p:spPr>
          <a:xfrm>
            <a:off x="298492" y="1046741"/>
            <a:ext cx="5510905" cy="2797574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2238233" y="2254459"/>
            <a:ext cx="436728" cy="3821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12" t="2985" r="3125" b="8458"/>
          <a:stretch/>
        </p:blipFill>
        <p:spPr>
          <a:xfrm rot="5400000">
            <a:off x="4091712" y="2733741"/>
            <a:ext cx="3072966" cy="51485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05" t="5970" r="17084" b="6070"/>
          <a:stretch/>
        </p:blipFill>
        <p:spPr>
          <a:xfrm rot="16200000">
            <a:off x="7635551" y="-81620"/>
            <a:ext cx="2993118" cy="5249841"/>
          </a:xfrm>
          <a:prstGeom prst="rect">
            <a:avLst/>
          </a:prstGeom>
        </p:spPr>
      </p:pic>
      <p:sp>
        <p:nvSpPr>
          <p:cNvPr id="9" name="Овал 8"/>
          <p:cNvSpPr/>
          <p:nvPr/>
        </p:nvSpPr>
        <p:spPr>
          <a:xfrm>
            <a:off x="5015553" y="5460392"/>
            <a:ext cx="436728" cy="4094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8913746" y="2676552"/>
            <a:ext cx="436728" cy="4094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927581" y="2993586"/>
            <a:ext cx="1705970" cy="51861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2018 год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949723" y="3252894"/>
            <a:ext cx="1705970" cy="51861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2016 год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227047" y="5995877"/>
            <a:ext cx="1705970" cy="51861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2017 год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34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2440" y="235259"/>
            <a:ext cx="11292839" cy="770581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ДОСТИЖЕНИЯ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97" y="235259"/>
            <a:ext cx="11467582" cy="6470341"/>
          </a:xfrm>
          <a:prstGeom prst="rect">
            <a:avLst/>
          </a:prstGeom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385068" y="235259"/>
            <a:ext cx="11380211" cy="1044901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МУДРЫЕ МЫСЛИ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679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944881"/>
            <a:ext cx="10515600" cy="4572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5400" b="1" dirty="0" smtClean="0">
                <a:solidFill>
                  <a:srgbClr val="C00000"/>
                </a:solidFill>
                <a:latin typeface="Trebuchet MS" panose="020B0603020202020204" pitchFamily="34" charset="0"/>
                <a:cs typeface="Tunga" panose="020B0502040204020203" pitchFamily="34" charset="0"/>
              </a:rPr>
              <a:t>Спасибо </a:t>
            </a:r>
            <a:br>
              <a:rPr lang="ru-RU" sz="5400" b="1" dirty="0" smtClean="0">
                <a:solidFill>
                  <a:srgbClr val="C00000"/>
                </a:solidFill>
                <a:latin typeface="Trebuchet MS" panose="020B0603020202020204" pitchFamily="34" charset="0"/>
                <a:cs typeface="Tunga" panose="020B0502040204020203" pitchFamily="34" charset="0"/>
              </a:rPr>
            </a:br>
            <a:r>
              <a:rPr lang="ru-RU" sz="5400" b="1" dirty="0">
                <a:solidFill>
                  <a:srgbClr val="C00000"/>
                </a:solidFill>
                <a:latin typeface="Trebuchet MS" panose="020B0603020202020204" pitchFamily="34" charset="0"/>
                <a:cs typeface="Tunga" panose="020B0502040204020203" pitchFamily="34" charset="0"/>
              </a:rPr>
              <a:t> </a:t>
            </a:r>
            <a:r>
              <a:rPr lang="ru-RU" sz="5400" b="1" dirty="0" smtClean="0">
                <a:solidFill>
                  <a:srgbClr val="C00000"/>
                </a:solidFill>
                <a:latin typeface="Trebuchet MS" panose="020B0603020202020204" pitchFamily="34" charset="0"/>
                <a:cs typeface="Tunga" panose="020B0502040204020203" pitchFamily="34" charset="0"/>
              </a:rPr>
              <a:t>                      за </a:t>
            </a:r>
            <a:br>
              <a:rPr lang="ru-RU" sz="5400" b="1" dirty="0" smtClean="0">
                <a:solidFill>
                  <a:srgbClr val="C00000"/>
                </a:solidFill>
                <a:latin typeface="Trebuchet MS" panose="020B0603020202020204" pitchFamily="34" charset="0"/>
                <a:cs typeface="Tunga" panose="020B0502040204020203" pitchFamily="34" charset="0"/>
              </a:rPr>
            </a:br>
            <a:r>
              <a:rPr lang="ru-RU" sz="5400" b="1" dirty="0">
                <a:solidFill>
                  <a:srgbClr val="C00000"/>
                </a:solidFill>
                <a:latin typeface="Trebuchet MS" panose="020B0603020202020204" pitchFamily="34" charset="0"/>
                <a:cs typeface="Tunga" panose="020B0502040204020203" pitchFamily="34" charset="0"/>
              </a:rPr>
              <a:t> </a:t>
            </a:r>
            <a:r>
              <a:rPr lang="ru-RU" sz="5400" b="1" dirty="0" smtClean="0">
                <a:solidFill>
                  <a:srgbClr val="C00000"/>
                </a:solidFill>
                <a:latin typeface="Trebuchet MS" panose="020B0603020202020204" pitchFamily="34" charset="0"/>
                <a:cs typeface="Tunga" panose="020B0502040204020203" pitchFamily="34" charset="0"/>
              </a:rPr>
              <a:t>                           внимание</a:t>
            </a:r>
            <a:endParaRPr lang="ru-RU" sz="5400" b="1" dirty="0">
              <a:solidFill>
                <a:srgbClr val="C00000"/>
              </a:solidFill>
              <a:latin typeface="Trebuchet MS" panose="020B0603020202020204" pitchFamily="34" charset="0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82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085" y="0"/>
            <a:ext cx="10515600" cy="79601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балл по всем учебным предметам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4063342748"/>
              </p:ext>
            </p:extLst>
          </p:nvPr>
        </p:nvGraphicFramePr>
        <p:xfrm>
          <a:off x="2031999" y="719666"/>
          <a:ext cx="8763379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7396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3483" y="201353"/>
            <a:ext cx="10515600" cy="59021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Предметы, со средним баллом выше краевого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7937168"/>
              </p:ext>
            </p:extLst>
          </p:nvPr>
        </p:nvGraphicFramePr>
        <p:xfrm>
          <a:off x="201681" y="737356"/>
          <a:ext cx="5562602" cy="3428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1423932"/>
              </p:ext>
            </p:extLst>
          </p:nvPr>
        </p:nvGraphicFramePr>
        <p:xfrm>
          <a:off x="6285553" y="737356"/>
          <a:ext cx="5295332" cy="29920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Заголовок 1"/>
          <p:cNvSpPr txBox="1">
            <a:spLocks/>
          </p:cNvSpPr>
          <p:nvPr/>
        </p:nvSpPr>
        <p:spPr>
          <a:xfrm>
            <a:off x="1313596" y="3886178"/>
            <a:ext cx="10515600" cy="5902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Стабильно ниже краевого 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793156721"/>
              </p:ext>
            </p:extLst>
          </p:nvPr>
        </p:nvGraphicFramePr>
        <p:xfrm>
          <a:off x="904164" y="4384090"/>
          <a:ext cx="4860119" cy="2473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3788461265"/>
              </p:ext>
            </p:extLst>
          </p:nvPr>
        </p:nvGraphicFramePr>
        <p:xfrm>
          <a:off x="6503159" y="4384090"/>
          <a:ext cx="4860119" cy="2473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5909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5926" y="215001"/>
            <a:ext cx="10515600" cy="61751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Внутрирайонная динамика (средний балл) 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8690418"/>
              </p:ext>
            </p:extLst>
          </p:nvPr>
        </p:nvGraphicFramePr>
        <p:xfrm>
          <a:off x="487680" y="848084"/>
          <a:ext cx="11440235" cy="3657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Овал 4"/>
          <p:cNvSpPr/>
          <p:nvPr/>
        </p:nvSpPr>
        <p:spPr>
          <a:xfrm>
            <a:off x="832230" y="4213126"/>
            <a:ext cx="992874" cy="7609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rgbClr val="FF0000"/>
                </a:solidFill>
              </a:rPr>
              <a:t>+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181062" y="4223696"/>
            <a:ext cx="1001974" cy="7609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rgbClr val="FF0000"/>
                </a:solidFill>
              </a:rPr>
              <a:t>-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959271" y="4969037"/>
            <a:ext cx="1321558" cy="7609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sos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18764" y="4953946"/>
            <a:ext cx="2694863" cy="16548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Русский язык 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математика П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Биология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Химия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Физика обществознание история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литература</a:t>
            </a:r>
            <a:endParaRPr lang="ru-RU" sz="1600" b="1" dirty="0">
              <a:solidFill>
                <a:srgbClr val="7030A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62201" y="4984606"/>
            <a:ext cx="2694863" cy="16548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География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Информатика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Английский язык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Немецкий язык</a:t>
            </a:r>
            <a:endParaRPr lang="ru-RU" sz="1600" b="1" dirty="0">
              <a:solidFill>
                <a:srgbClr val="7030A0"/>
              </a:solidFill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7354472"/>
              </p:ext>
            </p:extLst>
          </p:nvPr>
        </p:nvGraphicFramePr>
        <p:xfrm>
          <a:off x="6811370" y="4384986"/>
          <a:ext cx="4857465" cy="113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9155"/>
                <a:gridCol w="1619155"/>
                <a:gridCol w="16191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33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год</a:t>
                      </a:r>
                      <a:endParaRPr lang="ru-RU" dirty="0">
                        <a:solidFill>
                          <a:srgbClr val="0033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33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 год</a:t>
                      </a:r>
                      <a:endParaRPr lang="ru-RU" dirty="0">
                        <a:solidFill>
                          <a:srgbClr val="0033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33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 год</a:t>
                      </a:r>
                      <a:endParaRPr lang="ru-RU" dirty="0">
                        <a:solidFill>
                          <a:srgbClr val="0033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числе лучших районов</a:t>
                      </a:r>
                      <a:r>
                        <a:rPr lang="ru-RU" sz="2000" b="1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38100" cmpd="sng">
                      <a:noFill/>
                    </a:lnT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38100" cmpd="sng">
                      <a:noFill/>
                    </a:lnT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история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Информатике 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литературе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462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5926" y="215001"/>
            <a:ext cx="10515600" cy="61751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Внутрирайонная динамика (рейтинговое место) 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0459663"/>
              </p:ext>
            </p:extLst>
          </p:nvPr>
        </p:nvGraphicFramePr>
        <p:xfrm>
          <a:off x="341194" y="822046"/>
          <a:ext cx="11218459" cy="3657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Овал 4"/>
          <p:cNvSpPr/>
          <p:nvPr/>
        </p:nvSpPr>
        <p:spPr>
          <a:xfrm>
            <a:off x="723900" y="4090776"/>
            <a:ext cx="992874" cy="7609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rgbClr val="FF0000"/>
                </a:solidFill>
              </a:rPr>
              <a:t>+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181062" y="4223696"/>
            <a:ext cx="1001974" cy="7609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rgbClr val="FF0000"/>
                </a:solidFill>
              </a:rPr>
              <a:t>-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18764" y="4953946"/>
            <a:ext cx="2694863" cy="16548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Русский язык 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математика Б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Биология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Физика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история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литература</a:t>
            </a:r>
            <a:endParaRPr lang="ru-RU" sz="1600" b="1" dirty="0">
              <a:solidFill>
                <a:srgbClr val="7030A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62201" y="4984606"/>
            <a:ext cx="2694863" cy="16548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География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Информатика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Английский язык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Немецкий язык</a:t>
            </a:r>
            <a:endParaRPr lang="ru-RU" sz="1600" b="1" dirty="0">
              <a:solidFill>
                <a:srgbClr val="7030A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9049603" y="1726694"/>
            <a:ext cx="763137" cy="7609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596418" y="1718595"/>
            <a:ext cx="763137" cy="7609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0988721" y="2226182"/>
            <a:ext cx="832513" cy="7609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716774" y="1296693"/>
            <a:ext cx="763137" cy="7609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833281" y="1339667"/>
            <a:ext cx="763137" cy="7609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10019162" y="1480065"/>
            <a:ext cx="763137" cy="7609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137226" y="4199574"/>
            <a:ext cx="1001974" cy="7609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solidFill>
                  <a:srgbClr val="FF0000"/>
                </a:solidFill>
              </a:rPr>
              <a:t>!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277987" y="4938924"/>
            <a:ext cx="2694863" cy="16548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Биология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Физика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Литература </a:t>
            </a:r>
            <a:endParaRPr lang="ru-RU" sz="1600" b="1" dirty="0">
              <a:solidFill>
                <a:srgbClr val="7030A0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8930184" y="4255949"/>
            <a:ext cx="1001974" cy="7609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solidFill>
                  <a:srgbClr val="FF0000"/>
                </a:solidFill>
              </a:rPr>
              <a:t>?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972850" y="5016859"/>
            <a:ext cx="2694863" cy="16548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Информатика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Иностранные языки</a:t>
            </a:r>
            <a:endParaRPr lang="ru-RU" sz="1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92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4998" y="221062"/>
            <a:ext cx="3794761" cy="862170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Школы, входящие в число 10 % лучших школ края по результатам обязательных экзаменов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583132"/>
              </p:ext>
            </p:extLst>
          </p:nvPr>
        </p:nvGraphicFramePr>
        <p:xfrm>
          <a:off x="5582919" y="1082677"/>
          <a:ext cx="5786119" cy="11059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4719"/>
                <a:gridCol w="1752600"/>
                <a:gridCol w="1828800"/>
              </a:tblGrid>
              <a:tr h="568092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год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 год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37835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СОШ № 13,16, 17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СОШ</a:t>
                      </a:r>
                      <a:r>
                        <a:rPr lang="ru-RU" sz="2000" b="1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 6,10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СОШ № 14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6578599" y="150492"/>
            <a:ext cx="4221479" cy="9607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Школы, входящие в число 10 % отстающих школ края по результатам обязательных экзаменов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4996526"/>
              </p:ext>
            </p:extLst>
          </p:nvPr>
        </p:nvGraphicFramePr>
        <p:xfrm>
          <a:off x="345439" y="1082677"/>
          <a:ext cx="4536440" cy="1121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7910"/>
                <a:gridCol w="1945051"/>
                <a:gridCol w="1173479"/>
              </a:tblGrid>
              <a:tr h="407697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год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 год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13471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СОШ № 2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СОШ</a:t>
                      </a:r>
                      <a:r>
                        <a:rPr lang="ru-RU" sz="2000" b="1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 2 И 15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Заголовок 1"/>
          <p:cNvSpPr txBox="1">
            <a:spLocks/>
          </p:cNvSpPr>
          <p:nvPr/>
        </p:nvSpPr>
        <p:spPr>
          <a:xfrm>
            <a:off x="634998" y="2356982"/>
            <a:ext cx="3794761" cy="8621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ОБУЧАЮЩИХСЯ, НЕ ПОЛУЧИВШИХ АТТЕСТАТ О СРЕДНЕМ ОБЩЕМ ОБРАЗОВАНИИ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34997" y="4454256"/>
            <a:ext cx="3794761" cy="8621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ОБУЧАЮЩИХСЯ, ПОЛУЧИВШИХ 100 БАЛЛОВ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7084055" y="2444673"/>
            <a:ext cx="3794761" cy="8621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ОБУЧАЮЩИХСЯ, ПОЛУЧИВШИХ ВЫСОКИЕ (85 И ВЫШЕ) БАЛЛОВ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786609"/>
              </p:ext>
            </p:extLst>
          </p:nvPr>
        </p:nvGraphicFramePr>
        <p:xfrm>
          <a:off x="264158" y="3223956"/>
          <a:ext cx="4536440" cy="1181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7910"/>
                <a:gridCol w="1945051"/>
                <a:gridCol w="1173479"/>
              </a:tblGrid>
              <a:tr h="467547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год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 год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13471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СОШ № 13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СОШ № 13,14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СОШ № 10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987534"/>
              </p:ext>
            </p:extLst>
          </p:nvPr>
        </p:nvGraphicFramePr>
        <p:xfrm>
          <a:off x="6593837" y="3276600"/>
          <a:ext cx="4536440" cy="11097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7910"/>
                <a:gridCol w="1945051"/>
                <a:gridCol w="1173479"/>
              </a:tblGrid>
              <a:tr h="384978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год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 год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13471"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2356808"/>
              </p:ext>
            </p:extLst>
          </p:nvPr>
        </p:nvGraphicFramePr>
        <p:xfrm>
          <a:off x="345438" y="5181600"/>
          <a:ext cx="4805681" cy="1415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2064"/>
                <a:gridCol w="2060491"/>
                <a:gridCol w="1243126"/>
              </a:tblGrid>
              <a:tr h="4397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год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 год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13471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СОШ № 2)</a:t>
                      </a:r>
                    </a:p>
                    <a:p>
                      <a:pPr algn="ctr"/>
                      <a:endParaRPr lang="ru-RU" sz="2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СОШ № 2,11)</a:t>
                      </a:r>
                    </a:p>
                    <a:p>
                      <a:pPr algn="ctr"/>
                      <a:endParaRPr lang="ru-RU" sz="2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СОШ № 3)</a:t>
                      </a:r>
                    </a:p>
                    <a:p>
                      <a:pPr algn="ctr"/>
                      <a:endParaRPr lang="ru-RU" sz="2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Заголовок 1"/>
          <p:cNvSpPr txBox="1">
            <a:spLocks/>
          </p:cNvSpPr>
          <p:nvPr/>
        </p:nvSpPr>
        <p:spPr>
          <a:xfrm>
            <a:off x="7005317" y="4441621"/>
            <a:ext cx="3794761" cy="8621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ОБУЧАЮЩИХСЯ, ПОЛУЧИВШИХ 200 БАЛЛОВ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560551"/>
              </p:ext>
            </p:extLst>
          </p:nvPr>
        </p:nvGraphicFramePr>
        <p:xfrm>
          <a:off x="6713214" y="5227591"/>
          <a:ext cx="4975866" cy="1430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5257"/>
                <a:gridCol w="2133460"/>
                <a:gridCol w="1287149"/>
              </a:tblGrid>
              <a:tr h="424386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год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 год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13471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(СОШ № 2)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СОШ № 3)</a:t>
                      </a:r>
                    </a:p>
                    <a:p>
                      <a:pPr algn="ctr"/>
                      <a:endParaRPr lang="ru-RU" sz="2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074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46761"/>
            <a:ext cx="10515600" cy="535627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остижения школ района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44602393"/>
              </p:ext>
            </p:extLst>
          </p:nvPr>
        </p:nvGraphicFramePr>
        <p:xfrm>
          <a:off x="-1" y="682387"/>
          <a:ext cx="5554639" cy="3111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6891305"/>
              </p:ext>
            </p:extLst>
          </p:nvPr>
        </p:nvGraphicFramePr>
        <p:xfrm>
          <a:off x="5213446" y="3616656"/>
          <a:ext cx="6660106" cy="3002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9014252"/>
              </p:ext>
            </p:extLst>
          </p:nvPr>
        </p:nvGraphicFramePr>
        <p:xfrm>
          <a:off x="5213446" y="682388"/>
          <a:ext cx="6782936" cy="2702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429886" y="4793538"/>
            <a:ext cx="2694863" cy="16548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СОШ № 3,5,10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743217" y="4554798"/>
            <a:ext cx="1727011" cy="7609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solidFill>
                  <a:srgbClr val="FF0000"/>
                </a:solidFill>
              </a:rPr>
              <a:t>?!</a:t>
            </a:r>
            <a:endParaRPr lang="ru-RU" sz="7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69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160" y="171510"/>
            <a:ext cx="10515600" cy="7924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Медалисты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9666223"/>
              </p:ext>
            </p:extLst>
          </p:nvPr>
        </p:nvGraphicFramePr>
        <p:xfrm>
          <a:off x="121920" y="716850"/>
          <a:ext cx="7104797" cy="39621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5" name="Диаграмма 24"/>
          <p:cNvGraphicFramePr/>
          <p:nvPr>
            <p:extLst>
              <p:ext uri="{D42A27DB-BD31-4B8C-83A1-F6EECF244321}">
                <p14:modId xmlns:p14="http://schemas.microsoft.com/office/powerpoint/2010/main" val="3277298509"/>
              </p:ext>
            </p:extLst>
          </p:nvPr>
        </p:nvGraphicFramePr>
        <p:xfrm>
          <a:off x="5928360" y="567750"/>
          <a:ext cx="6263640" cy="42603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6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7909334"/>
              </p:ext>
            </p:extLst>
          </p:nvPr>
        </p:nvGraphicFramePr>
        <p:xfrm>
          <a:off x="289560" y="4679024"/>
          <a:ext cx="7299960" cy="2526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0648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3729</TotalTime>
  <Words>2572</Words>
  <Application>Microsoft Office PowerPoint</Application>
  <PresentationFormat>Широкоэкранный</PresentationFormat>
  <Paragraphs>3456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Calibri</vt:lpstr>
      <vt:lpstr>Calibri Light</vt:lpstr>
      <vt:lpstr>Times New Roman</vt:lpstr>
      <vt:lpstr>Trebuchet MS</vt:lpstr>
      <vt:lpstr>Tunga</vt:lpstr>
      <vt:lpstr>Тема Office</vt:lpstr>
      <vt:lpstr>Администрация муниципального образования Павловский район Управление образованием администрации муниципального образования Павловский район</vt:lpstr>
      <vt:lpstr>Средний балл по обязательным предметам</vt:lpstr>
      <vt:lpstr>Средний балл по всем учебным предметам </vt:lpstr>
      <vt:lpstr>Предметы, со средним баллом выше краевого</vt:lpstr>
      <vt:lpstr>Внутрирайонная динамика (средний балл) </vt:lpstr>
      <vt:lpstr>Внутрирайонная динамика (рейтинговое место) </vt:lpstr>
      <vt:lpstr>Школы, входящие в число 10 % лучших школ края по результатам обязательных экзаменов</vt:lpstr>
      <vt:lpstr>Достижения школ района</vt:lpstr>
      <vt:lpstr>Медалисты </vt:lpstr>
      <vt:lpstr>ПРИЧИНЫ?</vt:lpstr>
      <vt:lpstr>Оценочные процедуры Наличие низких результатов по ВПР , 2017-2018 учебный год </vt:lpstr>
      <vt:lpstr>Оценочные процедуры отрицательные результаты по ВПР , 2017-2018 учебный год </vt:lpstr>
      <vt:lpstr>Оценочные процедуры отрицательные результаты по ВПР , 2017-2018 учебный год </vt:lpstr>
      <vt:lpstr>ГИА-9: средний балл ОГЭ-2018 по предметам по школам </vt:lpstr>
      <vt:lpstr>ГИА-11: средний балл ЕГЭ-2018 по предметам по школам </vt:lpstr>
      <vt:lpstr>Распределение высоких результатов ЕГЭ (81-100 баллов) по школам </vt:lpstr>
      <vt:lpstr>ГИА 2018: средний балл по предметам на ОГЭ и ЕГЭ по школам </vt:lpstr>
      <vt:lpstr> Наличие в течение 2-3 лет по ОГЭ и ЕГЭ в школах средних баллов ниже среднерайонных показателей по предметам  </vt:lpstr>
      <vt:lpstr>ЗАДАЧИ</vt:lpstr>
      <vt:lpstr>ДОСТИЖЕНИЯ</vt:lpstr>
      <vt:lpstr>          Спасибо                         за                              внимание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Администрация муниципального образования Павловский район Управление образованием администрации муниципального образования Павловский район</dc:title>
  <dc:creator>Ольга</dc:creator>
  <cp:lastModifiedBy>UO</cp:lastModifiedBy>
  <cp:revision>124</cp:revision>
  <cp:lastPrinted>2018-09-14T09:18:11Z</cp:lastPrinted>
  <dcterms:created xsi:type="dcterms:W3CDTF">2017-08-25T10:02:06Z</dcterms:created>
  <dcterms:modified xsi:type="dcterms:W3CDTF">2018-09-17T15:08:07Z</dcterms:modified>
</cp:coreProperties>
</file>