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8" r:id="rId2"/>
    <p:sldId id="293" r:id="rId3"/>
    <p:sldId id="291" r:id="rId4"/>
    <p:sldId id="292" r:id="rId5"/>
    <p:sldId id="29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7" autoAdjust="0"/>
    <p:restoredTop sz="94689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4993559832798674E-2"/>
          <c:y val="4.4861391929187304E-2"/>
          <c:w val="0.89204735345581798"/>
          <c:h val="0.5746058905033034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Математика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Английский язык</c:v>
                </c:pt>
                <c:pt idx="8">
                  <c:v>Обществознание</c:v>
                </c:pt>
                <c:pt idx="9">
                  <c:v>Литература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81.2</c:v>
                </c:pt>
                <c:pt idx="1">
                  <c:v>64.099999999999994</c:v>
                </c:pt>
                <c:pt idx="2">
                  <c:v>58.1</c:v>
                </c:pt>
                <c:pt idx="3">
                  <c:v>72.599999999999994</c:v>
                </c:pt>
                <c:pt idx="4">
                  <c:v>68.5</c:v>
                </c:pt>
                <c:pt idx="5">
                  <c:v>63.6</c:v>
                </c:pt>
                <c:pt idx="6">
                  <c:v>68.3</c:v>
                </c:pt>
                <c:pt idx="7">
                  <c:v>69.900000000000006</c:v>
                </c:pt>
                <c:pt idx="8">
                  <c:v>67.099999999999994</c:v>
                </c:pt>
                <c:pt idx="9">
                  <c:v>61.7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B43-4958-A785-3791A05BC6C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Математика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Английский язык</c:v>
                </c:pt>
                <c:pt idx="8">
                  <c:v>Обществознание</c:v>
                </c:pt>
                <c:pt idx="9">
                  <c:v>Литература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79.2</c:v>
                </c:pt>
                <c:pt idx="1">
                  <c:v>57.4</c:v>
                </c:pt>
                <c:pt idx="2">
                  <c:v>55.8</c:v>
                </c:pt>
                <c:pt idx="3">
                  <c:v>63.4</c:v>
                </c:pt>
                <c:pt idx="4">
                  <c:v>70</c:v>
                </c:pt>
                <c:pt idx="5">
                  <c:v>66</c:v>
                </c:pt>
                <c:pt idx="6">
                  <c:v>75.400000000000006</c:v>
                </c:pt>
                <c:pt idx="7">
                  <c:v>80.3</c:v>
                </c:pt>
                <c:pt idx="8">
                  <c:v>67.599999999999994</c:v>
                </c:pt>
                <c:pt idx="9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B43-4958-A785-3791A05BC6C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Математика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Английский язык</c:v>
                </c:pt>
                <c:pt idx="8">
                  <c:v>Обществознание</c:v>
                </c:pt>
                <c:pt idx="9">
                  <c:v>Литература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78.099999999999994</c:v>
                </c:pt>
                <c:pt idx="1">
                  <c:v>55.7</c:v>
                </c:pt>
                <c:pt idx="2">
                  <c:v>60.5</c:v>
                </c:pt>
                <c:pt idx="3">
                  <c:v>68.3</c:v>
                </c:pt>
                <c:pt idx="4">
                  <c:v>63.1</c:v>
                </c:pt>
                <c:pt idx="5">
                  <c:v>65.5</c:v>
                </c:pt>
                <c:pt idx="6">
                  <c:v>53.5</c:v>
                </c:pt>
                <c:pt idx="7">
                  <c:v>56.8</c:v>
                </c:pt>
                <c:pt idx="8">
                  <c:v>64.599999999999994</c:v>
                </c:pt>
                <c:pt idx="9">
                  <c:v>67.2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B43-4958-A785-3791A05BC6C9}"/>
            </c:ext>
          </c:extLst>
        </c:ser>
        <c:overlap val="100"/>
        <c:axId val="77630848"/>
        <c:axId val="77644928"/>
      </c:barChart>
      <c:catAx>
        <c:axId val="77630848"/>
        <c:scaling>
          <c:orientation val="minMax"/>
        </c:scaling>
        <c:axPos val="b"/>
        <c:numFmt formatCode="General" sourceLinked="0"/>
        <c:tickLblPos val="nextTo"/>
        <c:crossAx val="77644928"/>
        <c:crosses val="autoZero"/>
        <c:auto val="1"/>
        <c:lblAlgn val="ctr"/>
        <c:lblOffset val="100"/>
      </c:catAx>
      <c:valAx>
        <c:axId val="77644928"/>
        <c:scaling>
          <c:orientation val="minMax"/>
        </c:scaling>
        <c:delete val="1"/>
        <c:axPos val="l"/>
        <c:numFmt formatCode="General" sourceLinked="1"/>
        <c:tickLblPos val="nextTo"/>
        <c:crossAx val="77630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655905511811025"/>
          <c:y val="0"/>
          <c:w val="0.72955205599300088"/>
          <c:h val="0.14798451823956787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6B4DA-093D-4186-AB00-363C4FEFCA8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57EE7-FC4F-4190-98F2-36AD8143AC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62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90A17-ED8A-4844-9B3B-6C1A2DF37802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94036-491F-4C38-82D3-FDEE9C8B6F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58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53979-65AB-4E1D-AA6A-ECD3E5C2D4F7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A63-940C-49E8-BA5D-6958DC349613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E712-3CF0-444C-B62E-78E5E88D9308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99B09-DAA0-40DD-A49D-1D8D541EE05F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43D34-7C77-4FDA-87BA-EA9D8CDA92CE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1E769-FD7D-403F-9072-EAD466B28542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49DA4-A25F-4FED-93EF-2E657F21454F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DB4B-4DCC-4D7B-85CE-E4651164BAA5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C54F-4019-49A8-96BD-C5EC6E8C7569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2FA8-0541-47AD-BE46-AA56C471E743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68B8-041E-4CA5-8FCA-131062D74397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64B62-EDCA-4987-B838-1A854DF449AA}" type="datetime1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5635" y="2071678"/>
            <a:ext cx="7512579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школы </a:t>
            </a: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качества </a:t>
            </a:r>
            <a:b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 учащихся </a:t>
            </a:r>
            <a:b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итоговой аттестации</a:t>
            </a:r>
            <a:endParaRPr lang="en-US" sz="3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1\Мои документы\Мои рисунки\1372250988_g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2285983" cy="15904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5715016"/>
            <a:ext cx="40542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Заместитель директора по УР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Сечнев Ю.А.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за три года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9429784" cy="1428728"/>
          </a:xfrm>
        </p:spPr>
        <p:txBody>
          <a:bodyPr>
            <a:noAutofit/>
          </a:bodyPr>
          <a:lstStyle/>
          <a:p>
            <a:r>
              <a:rPr lang="ru-RU" sz="3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достижений обучающихся для зачисления в профильный </a:t>
            </a:r>
            <a:r>
              <a:rPr lang="ru-RU" sz="3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класс, </a:t>
            </a:r>
            <a:r>
              <a:rPr lang="ru-RU" sz="3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23222681"/>
              </p:ext>
            </p:extLst>
          </p:nvPr>
        </p:nvGraphicFramePr>
        <p:xfrm>
          <a:off x="71406" y="1700811"/>
          <a:ext cx="8944357" cy="46085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991">
                  <a:extLst>
                    <a:ext uri="{9D8B030D-6E8A-4147-A177-3AD203B41FA5}">
                      <a16:colId xmlns:a16="http://schemas.microsoft.com/office/drawing/2014/main" xmlns="" val="4186683996"/>
                    </a:ext>
                  </a:extLst>
                </a:gridCol>
                <a:gridCol w="1197976">
                  <a:extLst>
                    <a:ext uri="{9D8B030D-6E8A-4147-A177-3AD203B41FA5}">
                      <a16:colId xmlns:a16="http://schemas.microsoft.com/office/drawing/2014/main" xmlns="" val="2427468869"/>
                    </a:ext>
                  </a:extLst>
                </a:gridCol>
                <a:gridCol w="251072">
                  <a:extLst>
                    <a:ext uri="{9D8B030D-6E8A-4147-A177-3AD203B41FA5}">
                      <a16:colId xmlns:a16="http://schemas.microsoft.com/office/drawing/2014/main" xmlns="" val="282928367"/>
                    </a:ext>
                  </a:extLst>
                </a:gridCol>
                <a:gridCol w="239117">
                  <a:extLst>
                    <a:ext uri="{9D8B030D-6E8A-4147-A177-3AD203B41FA5}">
                      <a16:colId xmlns:a16="http://schemas.microsoft.com/office/drawing/2014/main" xmlns="" val="915759154"/>
                    </a:ext>
                  </a:extLst>
                </a:gridCol>
                <a:gridCol w="229552">
                  <a:extLst>
                    <a:ext uri="{9D8B030D-6E8A-4147-A177-3AD203B41FA5}">
                      <a16:colId xmlns:a16="http://schemas.microsoft.com/office/drawing/2014/main" xmlns="" val="3201357740"/>
                    </a:ext>
                  </a:extLst>
                </a:gridCol>
                <a:gridCol w="222379">
                  <a:extLst>
                    <a:ext uri="{9D8B030D-6E8A-4147-A177-3AD203B41FA5}">
                      <a16:colId xmlns:a16="http://schemas.microsoft.com/office/drawing/2014/main" xmlns="" val="1376445885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3684406509"/>
                    </a:ext>
                  </a:extLst>
                </a:gridCol>
                <a:gridCol w="210423">
                  <a:extLst>
                    <a:ext uri="{9D8B030D-6E8A-4147-A177-3AD203B41FA5}">
                      <a16:colId xmlns:a16="http://schemas.microsoft.com/office/drawing/2014/main" xmlns="" val="577509464"/>
                    </a:ext>
                  </a:extLst>
                </a:gridCol>
                <a:gridCol w="164991">
                  <a:extLst>
                    <a:ext uri="{9D8B030D-6E8A-4147-A177-3AD203B41FA5}">
                      <a16:colId xmlns:a16="http://schemas.microsoft.com/office/drawing/2014/main" xmlns="" val="1351477073"/>
                    </a:ext>
                  </a:extLst>
                </a:gridCol>
                <a:gridCol w="200858">
                  <a:extLst>
                    <a:ext uri="{9D8B030D-6E8A-4147-A177-3AD203B41FA5}">
                      <a16:colId xmlns:a16="http://schemas.microsoft.com/office/drawing/2014/main" xmlns="" val="1824155676"/>
                    </a:ext>
                  </a:extLst>
                </a:gridCol>
                <a:gridCol w="173553">
                  <a:extLst>
                    <a:ext uri="{9D8B030D-6E8A-4147-A177-3AD203B41FA5}">
                      <a16:colId xmlns:a16="http://schemas.microsoft.com/office/drawing/2014/main" xmlns="" val="1013490988"/>
                    </a:ext>
                  </a:extLst>
                </a:gridCol>
                <a:gridCol w="219987">
                  <a:extLst>
                    <a:ext uri="{9D8B030D-6E8A-4147-A177-3AD203B41FA5}">
                      <a16:colId xmlns:a16="http://schemas.microsoft.com/office/drawing/2014/main" xmlns="" val="3453940447"/>
                    </a:ext>
                  </a:extLst>
                </a:gridCol>
                <a:gridCol w="200858">
                  <a:extLst>
                    <a:ext uri="{9D8B030D-6E8A-4147-A177-3AD203B41FA5}">
                      <a16:colId xmlns:a16="http://schemas.microsoft.com/office/drawing/2014/main" xmlns="" val="177404213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4027643430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4086146670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2838439237"/>
                    </a:ext>
                  </a:extLst>
                </a:gridCol>
                <a:gridCol w="164991">
                  <a:extLst>
                    <a:ext uri="{9D8B030D-6E8A-4147-A177-3AD203B41FA5}">
                      <a16:colId xmlns:a16="http://schemas.microsoft.com/office/drawing/2014/main" xmlns="" val="1109179686"/>
                    </a:ext>
                  </a:extLst>
                </a:gridCol>
                <a:gridCol w="210423">
                  <a:extLst>
                    <a:ext uri="{9D8B030D-6E8A-4147-A177-3AD203B41FA5}">
                      <a16:colId xmlns:a16="http://schemas.microsoft.com/office/drawing/2014/main" xmlns="" val="3129138018"/>
                    </a:ext>
                  </a:extLst>
                </a:gridCol>
                <a:gridCol w="239117">
                  <a:extLst>
                    <a:ext uri="{9D8B030D-6E8A-4147-A177-3AD203B41FA5}">
                      <a16:colId xmlns:a16="http://schemas.microsoft.com/office/drawing/2014/main" xmlns="" val="2886730745"/>
                    </a:ext>
                  </a:extLst>
                </a:gridCol>
                <a:gridCol w="219987">
                  <a:extLst>
                    <a:ext uri="{9D8B030D-6E8A-4147-A177-3AD203B41FA5}">
                      <a16:colId xmlns:a16="http://schemas.microsoft.com/office/drawing/2014/main" xmlns="" val="3556193348"/>
                    </a:ext>
                  </a:extLst>
                </a:gridCol>
                <a:gridCol w="181728">
                  <a:extLst>
                    <a:ext uri="{9D8B030D-6E8A-4147-A177-3AD203B41FA5}">
                      <a16:colId xmlns:a16="http://schemas.microsoft.com/office/drawing/2014/main" xmlns="" val="1068744527"/>
                    </a:ext>
                  </a:extLst>
                </a:gridCol>
                <a:gridCol w="181728">
                  <a:extLst>
                    <a:ext uri="{9D8B030D-6E8A-4147-A177-3AD203B41FA5}">
                      <a16:colId xmlns:a16="http://schemas.microsoft.com/office/drawing/2014/main" xmlns="" val="650165825"/>
                    </a:ext>
                  </a:extLst>
                </a:gridCol>
                <a:gridCol w="153034">
                  <a:extLst>
                    <a:ext uri="{9D8B030D-6E8A-4147-A177-3AD203B41FA5}">
                      <a16:colId xmlns:a16="http://schemas.microsoft.com/office/drawing/2014/main" xmlns="" val="2198147085"/>
                    </a:ext>
                  </a:extLst>
                </a:gridCol>
                <a:gridCol w="143470">
                  <a:extLst>
                    <a:ext uri="{9D8B030D-6E8A-4147-A177-3AD203B41FA5}">
                      <a16:colId xmlns:a16="http://schemas.microsoft.com/office/drawing/2014/main" xmlns="" val="4294778550"/>
                    </a:ext>
                  </a:extLst>
                </a:gridCol>
                <a:gridCol w="164991">
                  <a:extLst>
                    <a:ext uri="{9D8B030D-6E8A-4147-A177-3AD203B41FA5}">
                      <a16:colId xmlns:a16="http://schemas.microsoft.com/office/drawing/2014/main" xmlns="" val="2843555110"/>
                    </a:ext>
                  </a:extLst>
                </a:gridCol>
                <a:gridCol w="153034">
                  <a:extLst>
                    <a:ext uri="{9D8B030D-6E8A-4147-A177-3AD203B41FA5}">
                      <a16:colId xmlns:a16="http://schemas.microsoft.com/office/drawing/2014/main" xmlns="" val="2888106254"/>
                    </a:ext>
                  </a:extLst>
                </a:gridCol>
                <a:gridCol w="172163">
                  <a:extLst>
                    <a:ext uri="{9D8B030D-6E8A-4147-A177-3AD203B41FA5}">
                      <a16:colId xmlns:a16="http://schemas.microsoft.com/office/drawing/2014/main" xmlns="" val="1060987556"/>
                    </a:ext>
                  </a:extLst>
                </a:gridCol>
                <a:gridCol w="164991">
                  <a:extLst>
                    <a:ext uri="{9D8B030D-6E8A-4147-A177-3AD203B41FA5}">
                      <a16:colId xmlns:a16="http://schemas.microsoft.com/office/drawing/2014/main" xmlns="" val="3214626418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768984922"/>
                    </a:ext>
                  </a:extLst>
                </a:gridCol>
                <a:gridCol w="193685">
                  <a:extLst>
                    <a:ext uri="{9D8B030D-6E8A-4147-A177-3AD203B41FA5}">
                      <a16:colId xmlns:a16="http://schemas.microsoft.com/office/drawing/2014/main" xmlns="" val="1500289828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2644274596"/>
                    </a:ext>
                  </a:extLst>
                </a:gridCol>
                <a:gridCol w="136296">
                  <a:extLst>
                    <a:ext uri="{9D8B030D-6E8A-4147-A177-3AD203B41FA5}">
                      <a16:colId xmlns:a16="http://schemas.microsoft.com/office/drawing/2014/main" xmlns="" val="1486665110"/>
                    </a:ext>
                  </a:extLst>
                </a:gridCol>
                <a:gridCol w="162600">
                  <a:extLst>
                    <a:ext uri="{9D8B030D-6E8A-4147-A177-3AD203B41FA5}">
                      <a16:colId xmlns:a16="http://schemas.microsoft.com/office/drawing/2014/main" xmlns="" val="1653154149"/>
                    </a:ext>
                  </a:extLst>
                </a:gridCol>
                <a:gridCol w="172163">
                  <a:extLst>
                    <a:ext uri="{9D8B030D-6E8A-4147-A177-3AD203B41FA5}">
                      <a16:colId xmlns:a16="http://schemas.microsoft.com/office/drawing/2014/main" xmlns="" val="149941647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594121420"/>
                    </a:ext>
                  </a:extLst>
                </a:gridCol>
                <a:gridCol w="153034">
                  <a:extLst>
                    <a:ext uri="{9D8B030D-6E8A-4147-A177-3AD203B41FA5}">
                      <a16:colId xmlns:a16="http://schemas.microsoft.com/office/drawing/2014/main" xmlns="" val="3656377747"/>
                    </a:ext>
                  </a:extLst>
                </a:gridCol>
                <a:gridCol w="172163">
                  <a:extLst>
                    <a:ext uri="{9D8B030D-6E8A-4147-A177-3AD203B41FA5}">
                      <a16:colId xmlns:a16="http://schemas.microsoft.com/office/drawing/2014/main" xmlns="" val="226310522"/>
                    </a:ext>
                  </a:extLst>
                </a:gridCol>
                <a:gridCol w="222379">
                  <a:extLst>
                    <a:ext uri="{9D8B030D-6E8A-4147-A177-3AD203B41FA5}">
                      <a16:colId xmlns:a16="http://schemas.microsoft.com/office/drawing/2014/main" xmlns="" val="2737757977"/>
                    </a:ext>
                  </a:extLst>
                </a:gridCol>
                <a:gridCol w="229552">
                  <a:extLst>
                    <a:ext uri="{9D8B030D-6E8A-4147-A177-3AD203B41FA5}">
                      <a16:colId xmlns:a16="http://schemas.microsoft.com/office/drawing/2014/main" xmlns="" val="1341530077"/>
                    </a:ext>
                  </a:extLst>
                </a:gridCol>
                <a:gridCol w="191294">
                  <a:extLst>
                    <a:ext uri="{9D8B030D-6E8A-4147-A177-3AD203B41FA5}">
                      <a16:colId xmlns:a16="http://schemas.microsoft.com/office/drawing/2014/main" xmlns="" val="1546700783"/>
                    </a:ext>
                  </a:extLst>
                </a:gridCol>
                <a:gridCol w="153034">
                  <a:extLst>
                    <a:ext uri="{9D8B030D-6E8A-4147-A177-3AD203B41FA5}">
                      <a16:colId xmlns:a16="http://schemas.microsoft.com/office/drawing/2014/main" xmlns="" val="3665420238"/>
                    </a:ext>
                  </a:extLst>
                </a:gridCol>
                <a:gridCol w="193685">
                  <a:extLst>
                    <a:ext uri="{9D8B030D-6E8A-4147-A177-3AD203B41FA5}">
                      <a16:colId xmlns:a16="http://schemas.microsoft.com/office/drawing/2014/main" xmlns="" val="198999436"/>
                    </a:ext>
                  </a:extLst>
                </a:gridCol>
              </a:tblGrid>
              <a:tr h="20096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№ п/п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ФИО обучающегося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русскому языку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русскому языку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математике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математике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Экзаменационная отметка по информатике 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информатике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информатике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информатике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обществознанию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обществознанию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обществознанию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обществознанию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химии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Экзаменационная отметка по химии (балл)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Годовая отметка по химии 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Годовая отметка по химии (балл)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Экзаменационная отметка по географии 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Экзаменационная отметка по географии (балл)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географии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географии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литературе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литературе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литературе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литературе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физике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отметка по физике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физике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физике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оценка по биологии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оценка по биологии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биологии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биологии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оценка по иностранному языку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Экзаменационная оценка по иностранному языку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иностранному языку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Годовая отметка по иностранному языку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Аттестат об основном общем образовании с отличием (балл)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проектная деятельность 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Итого баллов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vert="vert27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0880622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Алещенко Ульяна Игоревна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4882450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Артёмов Ярослав Николаевич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7314758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Буглак Алена Владимировна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 (7)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5(7)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8255903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Богданов Егор Константинович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5(7)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41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6297234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Мухин Кирилл Сергеевич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5508198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Рыбалкина Елена Анатольевна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3829195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Кульпинов Савелий Алексеевич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0330568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Сизых Анна Алексеевна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3353795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Шупенко Арина Максимовна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4099581"/>
                  </a:ext>
                </a:extLst>
              </a:tr>
              <a:tr h="2019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Лихо Елена Евгеньевна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5(7)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 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4647814"/>
                  </a:ext>
                </a:extLst>
              </a:tr>
              <a:tr h="2895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Степаненко Валерия Александровна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 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1485798"/>
                  </a:ext>
                </a:extLst>
              </a:tr>
              <a:tr h="2895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Сухоненко Мария Александровна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 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 (7)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5(5)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 dirty="0">
                          <a:effectLst/>
                        </a:rPr>
                        <a:t>39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08" marR="6608" marT="660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7629743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проведения промежуточной аттестации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      Промежуточная аттестация обучающихся 2-11 классов проводится на основе результатов текущего контроля обучающихся (по итогам четвертей, полугодий и года) и представляет собой оценку </a:t>
            </a:r>
            <a:r>
              <a:rPr lang="ru-RU" sz="2800" b="1" dirty="0" smtClean="0">
                <a:solidFill>
                  <a:srgbClr val="FF0000"/>
                </a:solidFill>
              </a:rPr>
              <a:t>«3»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при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среднеарифметическом результате </a:t>
            </a:r>
            <a:r>
              <a:rPr lang="ru-RU" sz="2800" b="1" dirty="0" smtClean="0">
                <a:solidFill>
                  <a:srgbClr val="FF0000"/>
                </a:solidFill>
              </a:rPr>
              <a:t>2,60 и выше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; оценку </a:t>
            </a:r>
            <a:r>
              <a:rPr lang="ru-RU" sz="2800" b="1" dirty="0" smtClean="0">
                <a:solidFill>
                  <a:srgbClr val="FF0000"/>
                </a:solidFill>
              </a:rPr>
              <a:t>«4» при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среднеарифметическом результате </a:t>
            </a:r>
            <a:r>
              <a:rPr lang="ru-RU" sz="2800" b="1" dirty="0" smtClean="0">
                <a:solidFill>
                  <a:srgbClr val="FF0000"/>
                </a:solidFill>
              </a:rPr>
              <a:t>3,60 и выше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; оценку </a:t>
            </a:r>
            <a:r>
              <a:rPr lang="ru-RU" sz="2800" b="1" dirty="0" smtClean="0">
                <a:solidFill>
                  <a:srgbClr val="FF0000"/>
                </a:solidFill>
              </a:rPr>
              <a:t>«5» при </a:t>
            </a:r>
            <a:r>
              <a:rPr lang="ru-RU" sz="2800" b="1" dirty="0" smtClean="0"/>
              <a:t>средне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арифметическом результате </a:t>
            </a:r>
            <a:r>
              <a:rPr lang="ru-RU" sz="2800" b="1" dirty="0" smtClean="0">
                <a:solidFill>
                  <a:srgbClr val="FF0000"/>
                </a:solidFill>
              </a:rPr>
              <a:t>4,60 и выше. </a:t>
            </a:r>
          </a:p>
          <a:p>
            <a:pPr marL="914400" lvl="1" indent="-514350"/>
            <a:endParaRPr lang="ru-RU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Одарённые дети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9000" contrast="12000"/>
          </a:blip>
          <a:srcRect/>
          <a:stretch>
            <a:fillRect/>
          </a:stretch>
        </p:blipFill>
        <p:spPr bwMode="auto">
          <a:xfrm>
            <a:off x="928662" y="1571612"/>
            <a:ext cx="750099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2012</TotalTime>
  <Words>646</Words>
  <Application>Microsoft Office PowerPoint</Application>
  <PresentationFormat>Экран (4:3)</PresentationFormat>
  <Paragraphs>554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Система работы школы  по повышению качества  подготовки  учащихся  к итоговой аттестации</vt:lpstr>
      <vt:lpstr>Результаты ЕГЭ за три года</vt:lpstr>
      <vt:lpstr>Рейтинг достижений обучающихся для зачисления в профильный класс, 2018 год</vt:lpstr>
      <vt:lpstr>Порядок проведения промежуточной аттестации</vt:lpstr>
      <vt:lpstr>Одарённые дети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182</cp:revision>
  <dcterms:modified xsi:type="dcterms:W3CDTF">2018-09-14T06:25:10Z</dcterms:modified>
</cp:coreProperties>
</file>