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7" r:id="rId11"/>
    <p:sldId id="272" r:id="rId12"/>
    <p:sldId id="263" r:id="rId13"/>
    <p:sldId id="270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9485" autoAdjust="0"/>
    <p:restoredTop sz="94660"/>
  </p:normalViewPr>
  <p:slideViewPr>
    <p:cSldViewPr>
      <p:cViewPr varScale="1">
        <p:scale>
          <a:sx n="64" d="100"/>
          <a:sy n="64" d="100"/>
        </p:scale>
        <p:origin x="-12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2B764-22C9-43D0-9769-6AB9D7C4B040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4E1D29-DE9E-46DF-A3FE-D2196413FC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4E1D29-DE9E-46DF-A3FE-D2196413FC3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0F7F7-2AD8-4C51-BF3D-76DC17D6B9F7}" type="datetimeFigureOut">
              <a:rPr lang="ru-RU" smtClean="0"/>
              <a:pPr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A34F1-49D2-4504-8A95-4BCDB5A289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288609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реализации мероприятий ВШК в рамках ВСОКО при реализации проекта «Сдать ЕГЭ про 100»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МКОУ СОШ № 14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>
                <a:solidFill>
                  <a:schemeClr val="tx1"/>
                </a:solidFill>
              </a:rPr>
              <a:t>Докладчик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Директор  </a:t>
            </a:r>
            <a:r>
              <a:rPr lang="ru-RU" sz="2000" dirty="0" err="1" smtClean="0">
                <a:solidFill>
                  <a:schemeClr val="tx1"/>
                </a:solidFill>
              </a:rPr>
              <a:t>ЕП.Мигитко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21.12.2018.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Реализация ВШК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238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Внеурочная деятельность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 целях повышении качества образования подготовки учащихся к ГИА  </a:t>
                      </a:r>
                      <a:r>
                        <a:rPr lang="ru-RU" sz="18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 внеурочную  деятельность были включены предметные кружки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таким предметам как русский язык, математика, история, информатика, английский язык, география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00108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571480"/>
            <a:ext cx="307183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3286124"/>
            <a:ext cx="40386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ВШК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57350" y="1588770"/>
          <a:ext cx="6915178" cy="3054676"/>
        </p:xfrm>
        <a:graphic>
          <a:graphicData uri="http://schemas.openxmlformats.org/drawingml/2006/table">
            <a:tbl>
              <a:tblPr/>
              <a:tblGrid>
                <a:gridCol w="1169463"/>
                <a:gridCol w="5745715"/>
              </a:tblGrid>
              <a:tr h="30546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Результат </a:t>
                      </a: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Проблемы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 результатам  уже реализованных мероприятий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остаются  проблемы: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 это 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проведение </a:t>
                      </a:r>
                      <a:r>
                        <a:rPr lang="ru-RU" sz="1400" smtClean="0">
                          <a:latin typeface="Times New Roman"/>
                          <a:ea typeface="Times New Roman"/>
                          <a:cs typeface="Times New Roman"/>
                        </a:rPr>
                        <a:t>уроков не 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соответствии с требованиями ФГОС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 недостаток знаний учителя методики преподавания предмета (особенно работа с текстами, чтение, осмысление, разбор понятий)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 не развивается устная речь учащихся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 не используются современные  учебные технологии на уроке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 не всегда дифференцированная работа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-не объективность оценивания обучающихся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 дети мало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читают в классе и дома 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поверхностное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выполнение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учащимися домашних заданий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-мало мотивированы на высокий конечный результат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ВШК    цель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57298"/>
          <a:ext cx="6834214" cy="400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4259"/>
                <a:gridCol w="5979955"/>
              </a:tblGrid>
              <a:tr h="40005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Цель 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Arial Narrow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Систематический контроль за качеством преподавания  учебных дисциплин, соблюдение педагогами требований к содержанию, формам, методам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учебной 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работы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-Поэтапный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контроль за процессом подготовки к ЕГЭ,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ОГЭ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-Оказание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методической помощи педагогам в совершенствовании педагогического мастерства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Диагностика состояния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учебно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воспитательного процесса, выявление отклонений и своевременной коррекции педагогической деятельности в рамках перехода в режим эффективного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функционирования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ВШК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Реализация проекта «Сдать ЕГЭ про100!» 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1285852" y="1785926"/>
            <a:ext cx="2500330" cy="27146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Нормативно-правовое обеспечение 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286116" y="2928934"/>
            <a:ext cx="2786082" cy="27146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Организационное и методическое сопровождение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857884" y="1857364"/>
            <a:ext cx="2500330" cy="30003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Проведение целевых мероприятий с различными категориями педагогов , школьниками и  родителями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58204" cy="4174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776"/>
                <a:gridCol w="642942"/>
                <a:gridCol w="714380"/>
                <a:gridCol w="785818"/>
                <a:gridCol w="857256"/>
                <a:gridCol w="928694"/>
                <a:gridCol w="785818"/>
                <a:gridCol w="857256"/>
                <a:gridCol w="2000264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5 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6 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7 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8 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9 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10 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11 класс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/>
                          <a:ea typeface="Calibri"/>
                          <a:cs typeface="Arial Narrow"/>
                        </a:rPr>
                        <a:t>РИСКИ по итогам года (</a:t>
                      </a:r>
                      <a:r>
                        <a:rPr lang="ru-RU" sz="1600" dirty="0" err="1">
                          <a:latin typeface="Arial Narrow"/>
                          <a:ea typeface="Calibri"/>
                          <a:cs typeface="Arial Narrow"/>
                        </a:rPr>
                        <a:t>обученность</a:t>
                      </a:r>
                      <a:r>
                        <a:rPr lang="ru-RU" sz="1600" dirty="0">
                          <a:latin typeface="Arial Narrow"/>
                          <a:ea typeface="Calibri"/>
                          <a:cs typeface="Arial Narrow"/>
                        </a:rPr>
                        <a:t>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ВШК в 2018-2019 </a:t>
                      </a:r>
                      <a:r>
                        <a:rPr lang="ru-RU" sz="1600" b="1" dirty="0" err="1">
                          <a:latin typeface="Arial Narrow"/>
                          <a:ea typeface="Calibri"/>
                          <a:cs typeface="Arial Narrow"/>
                        </a:rPr>
                        <a:t>уч.году</a:t>
                      </a: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 по итогам КДР, МКР РЭ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(классы указаны по 2017-2018 </a:t>
                      </a:r>
                      <a:r>
                        <a:rPr lang="ru-RU" sz="1600" b="1" dirty="0" err="1">
                          <a:latin typeface="Arial Narrow"/>
                          <a:ea typeface="Calibri"/>
                          <a:cs typeface="Arial Narrow"/>
                        </a:rPr>
                        <a:t>уч.году</a:t>
                      </a:r>
                      <a:r>
                        <a:rPr lang="ru-RU" sz="1600" b="1" dirty="0">
                          <a:latin typeface="Arial Narrow"/>
                          <a:ea typeface="Calibri"/>
                          <a:cs typeface="Arial Narrow"/>
                        </a:rPr>
                        <a:t>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Русский</a:t>
                      </a:r>
                    </a:p>
                  </a:txBody>
                  <a:tcPr marL="43753" marR="41817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Матем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Англ.яз.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Биология</a:t>
                      </a:r>
                    </a:p>
                  </a:txBody>
                  <a:tcPr marL="43753" marR="41817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Матем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Англ.яз.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Биология</a:t>
                      </a:r>
                    </a:p>
                  </a:txBody>
                  <a:tcPr marL="43753" marR="41817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Матем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Русский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Биология</a:t>
                      </a:r>
                    </a:p>
                  </a:txBody>
                  <a:tcPr marL="43753" marR="41817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Матем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Русский</a:t>
                      </a: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Матем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/>
                          <a:ea typeface="Calibri"/>
                          <a:cs typeface="Arial Narrow"/>
                        </a:rPr>
                        <a:t>Русский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/>
                          <a:ea typeface="Calibri"/>
                          <a:cs typeface="Arial Narrow"/>
                        </a:rPr>
                        <a:t>Биология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/>
                          <a:ea typeface="Calibri"/>
                          <a:cs typeface="Times New Roman"/>
                        </a:rPr>
                        <a:t>4,5,6,7,8 классы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/>
                          <a:ea typeface="Calibri"/>
                          <a:cs typeface="Arial Narrow"/>
                        </a:rPr>
                        <a:t>Классно-обобщающий контроль 7,8 </a:t>
                      </a:r>
                      <a:r>
                        <a:rPr lang="ru-RU" sz="1600" dirty="0" err="1">
                          <a:latin typeface="Arial Narrow"/>
                          <a:ea typeface="Calibri"/>
                          <a:cs typeface="Arial Narrow"/>
                        </a:rPr>
                        <a:t>кл</a:t>
                      </a:r>
                      <a:r>
                        <a:rPr lang="ru-RU" sz="1600" dirty="0">
                          <a:latin typeface="Arial Narrow"/>
                          <a:ea typeface="Calibri"/>
                          <a:cs typeface="Arial Narrow"/>
                        </a:rPr>
                        <a:t>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/>
                          <a:ea typeface="Calibri"/>
                          <a:cs typeface="Arial Narrow"/>
                        </a:rPr>
                        <a:t>Тематический контроль «Состояние преподавания математики, биологии»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/>
                          <a:ea typeface="Calibri"/>
                          <a:cs typeface="Arial Narrow"/>
                        </a:rPr>
                        <a:t>Выборочный контроль «Состояние преподавания англ.яз. в 6,7 </a:t>
                      </a:r>
                      <a:r>
                        <a:rPr lang="ru-RU" sz="1600" dirty="0" err="1">
                          <a:latin typeface="Arial Narrow"/>
                          <a:ea typeface="Calibri"/>
                          <a:cs typeface="Arial Narrow"/>
                        </a:rPr>
                        <a:t>кл</a:t>
                      </a:r>
                      <a:r>
                        <a:rPr lang="ru-RU" sz="1600" dirty="0">
                          <a:latin typeface="Arial Narrow"/>
                          <a:ea typeface="Calibri"/>
                          <a:cs typeface="Arial Narrow"/>
                        </a:rPr>
                        <a:t>.»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753" marR="41817" marT="0" marB="0"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ПРОБЛЕМНЫЕ КЛАССЫ И ПРЕДМЕТЫ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Результаты ОГЭ, ЕГЭ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Сравнение среднего балла ОГЭ-2018 по предметам по школе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1500174"/>
          <a:ext cx="8072494" cy="4473102"/>
        </p:xfrm>
        <a:graphic>
          <a:graphicData uri="http://schemas.openxmlformats.org/drawingml/2006/table">
            <a:tbl>
              <a:tblPr/>
              <a:tblGrid>
                <a:gridCol w="500066"/>
                <a:gridCol w="793750"/>
                <a:gridCol w="638538"/>
                <a:gridCol w="784013"/>
                <a:gridCol w="546491"/>
                <a:gridCol w="638538"/>
                <a:gridCol w="821346"/>
                <a:gridCol w="821346"/>
                <a:gridCol w="547779"/>
                <a:gridCol w="637252"/>
                <a:gridCol w="704837"/>
                <a:gridCol w="638538"/>
              </a:tblGrid>
              <a:tr h="771046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№ ОО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Матем.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Рус. яз.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Средний балл по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рус.яз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матем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Общ-во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География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Информатика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Физика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Химия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Средний балл  ОГЭ предметов по выбору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420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ОГЭ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ОГЭ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3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№14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13,05 (14,15)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28,3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highlight>
                            <a:srgbClr val="FF0000"/>
                          </a:highlight>
                          <a:latin typeface="Times New Roman"/>
                          <a:cs typeface="Times New Roman"/>
                        </a:rPr>
                        <a:t>21,23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20,37 (21,10)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13,5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20,67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9,6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20,00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29,00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21,25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19,3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1166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Район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16,45 (16,74)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cs typeface="Times New Roman"/>
                        </a:rPr>
                        <a:t>28,5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(28,9)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22,82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24,38 (24,47)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27,21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22,02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13,7 (13,84)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22,35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25,29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cs typeface="Times New Roman"/>
                        </a:rPr>
                        <a:t>23,97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(24,15)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25,5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397" marR="463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Сравнение среднего балла ЕГЭ-2018 по предметам по школе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3" y="1928802"/>
          <a:ext cx="8143931" cy="3707110"/>
        </p:xfrm>
        <a:graphic>
          <a:graphicData uri="http://schemas.openxmlformats.org/drawingml/2006/table">
            <a:tbl>
              <a:tblPr/>
              <a:tblGrid>
                <a:gridCol w="428629"/>
                <a:gridCol w="350291"/>
                <a:gridCol w="489227"/>
                <a:gridCol w="489227"/>
                <a:gridCol w="643928"/>
                <a:gridCol w="419269"/>
                <a:gridCol w="487748"/>
                <a:gridCol w="629640"/>
                <a:gridCol w="629640"/>
                <a:gridCol w="349307"/>
                <a:gridCol w="418775"/>
                <a:gridCol w="561650"/>
                <a:gridCol w="561650"/>
                <a:gridCol w="561650"/>
                <a:gridCol w="561650"/>
                <a:gridCol w="561650"/>
              </a:tblGrid>
              <a:tr h="106619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№ ОО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Матем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База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Матем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Проф.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Рус. яз.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Средний балл по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рус.яз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матем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. Проф.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Об-во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География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Информатика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Физика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Химия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Литература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Англ.яз.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Нем. язык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Средний балл ЕГЭ предметов по выбору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0661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ЕГЭ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65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13,71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38,8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70,43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highlight>
                            <a:srgbClr val="FF00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40,98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56,6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43,00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30,00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43,2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</a:tr>
              <a:tr h="10429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Район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cs typeface="Times New Roman"/>
                        </a:rPr>
                        <a:t>16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(16,02)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cs typeface="Times New Roman"/>
                        </a:rPr>
                        <a:t>47,8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cs typeface="Times New Roman"/>
                        </a:rPr>
                        <a:t>74,77</a:t>
                      </a: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46,2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58,02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60,09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56,69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63,1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53,21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64,14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58,75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70,07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55,67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56,37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031" marR="43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Реализация ВШК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09" y="785793"/>
          <a:ext cx="8072495" cy="6147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7"/>
                <a:gridCol w="6643734"/>
                <a:gridCol w="571504"/>
              </a:tblGrid>
              <a:tr h="4696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Месяц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Контроль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Класс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56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Мониторинг по выявлению слабоуспевающих и мотивированных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2-11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56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Классно-обобщающий контроль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 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156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Работа молодых специалистов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5-7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772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Проверка посещаемости обучающихся 9, 11 классов консультаций по обязательным предметам, уровень проведения консультаций по подготовке к ГИА, работа с мотивированными и слабоуспевающими уч-ся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9,11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181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Контроль за качеством проводимой информационно-разъяснительной работы с обучающимися и родителями 9, 11 классов по ГИА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9,11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181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Качество преподавания предметов  истории, обществознания (персональный контроль за учителем)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5-11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56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Классно-обобщающий контроль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156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Контроль за преподаванием  русского языка и математики в 9, 11 классах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9,11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181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" indent="107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Состояние преподавания предметов, выбранных обучающимися для прохождения ГИА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9,11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56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070" indent="-1397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Классно-обобщающий контроль в 4-ом классе.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56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Качество преподавания предметов по выбору в 9 классах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56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Май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Диагностика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сформированности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УУД учащимися 1-8-х классов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1-8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Реализация ВШК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09" y="1214420"/>
          <a:ext cx="7929618" cy="2396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7"/>
                <a:gridCol w="5643602"/>
                <a:gridCol w="1071569"/>
              </a:tblGrid>
              <a:tr h="4073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мониторинги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73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ежемесячно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Мониторинг мероприятий по оценке качества достижений обучающихся  по результатам МКР, КДР,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РЭ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2-11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73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Мониторинги по выявлению слабоуспевающих и мотивированных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9,11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735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сентябрь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Мониторинг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психологическогоблагополучия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обучающихся 1, 5, 10  классов в период адаптации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1,5,10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73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Реализация ВШК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139700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Обучающие семинары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85786" y="1397000"/>
          <a:ext cx="8001055" cy="5219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5854"/>
                <a:gridCol w="1165201"/>
              </a:tblGrid>
              <a:tr h="5065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Обучающие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smtClean="0"/>
                        <a:t>семинары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65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Метапредметность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при использовании проблемного обучения </a:t>
                      </a: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октябрь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4995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Система оценки достижения планируемых результатов освоения ООП НОО и </a:t>
                      </a: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ноябрь</a:t>
                      </a: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065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Разноуровневый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подход к организация работы со слабоуспевающими и мотивированными </a:t>
                      </a: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обучающимися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февраль</a:t>
                      </a: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06512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Повышение качества обучения и развития учащихся на основе применения современных педагогических технологий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март</a:t>
                      </a: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506512"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Реализация ВШК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85786" y="1428736"/>
          <a:ext cx="7643866" cy="1768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57982"/>
                <a:gridCol w="1285884"/>
              </a:tblGrid>
              <a:tr h="78670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Взаимопосещение</a:t>
                      </a:r>
                      <a:r>
                        <a:rPr lang="ru-RU" sz="2400" dirty="0" smtClean="0"/>
                        <a:t> уроков,   открытые уроки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78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Отработка  навыков работы с текстом, как основы формирования предметных и метапредметных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связей с использованием проблемного обучения(8 уроков)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Оценивание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 уроке, объективность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оценивания (9 уроков)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14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357562"/>
            <a:ext cx="235745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7" y="3500438"/>
            <a:ext cx="257176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745</Words>
  <Application>Microsoft Office PowerPoint</Application>
  <PresentationFormat>Экран (4:3)</PresentationFormat>
  <Paragraphs>242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О реализации мероприятий ВШК в рамках ВСОКО при реализации проекта «Сдать ЕГЭ про 100»  в МКОУ СОШ № 14</vt:lpstr>
      <vt:lpstr>Реализация проекта «Сдать ЕГЭ про100!» </vt:lpstr>
      <vt:lpstr>ПРОБЛЕМНЫЕ КЛАССЫ И ПРЕДМЕТЫ</vt:lpstr>
      <vt:lpstr>Результаты ОГЭ, ЕГЭ  Сравнение среднего балла ОГЭ-2018 по предметам по школе</vt:lpstr>
      <vt:lpstr>Сравнение среднего балла ЕГЭ-2018 по предметам по школе</vt:lpstr>
      <vt:lpstr>Реализация ВШК</vt:lpstr>
      <vt:lpstr>Реализация ВШК</vt:lpstr>
      <vt:lpstr>Реализация ВШК</vt:lpstr>
      <vt:lpstr>Реализация ВШК</vt:lpstr>
      <vt:lpstr>Реализация ВШК</vt:lpstr>
      <vt:lpstr>Слайд 11</vt:lpstr>
      <vt:lpstr>ВШК</vt:lpstr>
      <vt:lpstr>ВШК    цель </vt:lpstr>
      <vt:lpstr>ВШК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мероприятий ВШК в рамках при реализации проекта «Сдать   ЕГЭ про 100»  в МКОУ СОШ № 14</dc:title>
  <dc:creator>ШКОЛА</dc:creator>
  <cp:lastModifiedBy>ШКОЛА</cp:lastModifiedBy>
  <cp:revision>47</cp:revision>
  <dcterms:created xsi:type="dcterms:W3CDTF">2018-12-19T13:00:22Z</dcterms:created>
  <dcterms:modified xsi:type="dcterms:W3CDTF">2018-12-21T05:08:53Z</dcterms:modified>
</cp:coreProperties>
</file>