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6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A1B28"/>
    <a:srgbClr val="FF526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86B3-9B3A-4C77-A3DF-9763A36F1D4C}" type="datetimeFigureOut">
              <a:rPr lang="en-US" smtClean="0"/>
              <a:pPr/>
              <a:t>12/2/2020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C23CC-9A2A-486C-99B9-64985558B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60493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86B3-9B3A-4C77-A3DF-9763A36F1D4C}" type="datetimeFigureOut">
              <a:rPr lang="en-US" smtClean="0"/>
              <a:pPr/>
              <a:t>12/2/2020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C23CC-9A2A-486C-99B9-64985558B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75683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86B3-9B3A-4C77-A3DF-9763A36F1D4C}" type="datetimeFigureOut">
              <a:rPr lang="en-US" smtClean="0"/>
              <a:pPr/>
              <a:t>12/2/2020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C23CC-9A2A-486C-99B9-64985558B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72362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86B3-9B3A-4C77-A3DF-9763A36F1D4C}" type="datetimeFigureOut">
              <a:rPr lang="en-US" smtClean="0"/>
              <a:pPr/>
              <a:t>12/2/2020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C23CC-9A2A-486C-99B9-64985558B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55852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86B3-9B3A-4C77-A3DF-9763A36F1D4C}" type="datetimeFigureOut">
              <a:rPr lang="en-US" smtClean="0"/>
              <a:pPr/>
              <a:t>12/2/2020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C23CC-9A2A-486C-99B9-64985558B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57527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86B3-9B3A-4C77-A3DF-9763A36F1D4C}" type="datetimeFigureOut">
              <a:rPr lang="en-US" smtClean="0"/>
              <a:pPr/>
              <a:t>12/2/2020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C23CC-9A2A-486C-99B9-64985558B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3633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86B3-9B3A-4C77-A3DF-9763A36F1D4C}" type="datetimeFigureOut">
              <a:rPr lang="en-US" smtClean="0"/>
              <a:pPr/>
              <a:t>12/2/2020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C23CC-9A2A-486C-99B9-64985558B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11390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86B3-9B3A-4C77-A3DF-9763A36F1D4C}" type="datetimeFigureOut">
              <a:rPr lang="en-US" smtClean="0"/>
              <a:pPr/>
              <a:t>12/2/2020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C23CC-9A2A-486C-99B9-64985558B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4549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86B3-9B3A-4C77-A3DF-9763A36F1D4C}" type="datetimeFigureOut">
              <a:rPr lang="en-US" smtClean="0"/>
              <a:pPr/>
              <a:t>12/2/2020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C23CC-9A2A-486C-99B9-64985558B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50873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86B3-9B3A-4C77-A3DF-9763A36F1D4C}" type="datetimeFigureOut">
              <a:rPr lang="en-US" smtClean="0"/>
              <a:pPr/>
              <a:t>12/2/2020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C23CC-9A2A-486C-99B9-64985558B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47992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A86B3-9B3A-4C77-A3DF-9763A36F1D4C}" type="datetimeFigureOut">
              <a:rPr lang="en-US" smtClean="0"/>
              <a:pPr/>
              <a:t>12/2/2020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FC23CC-9A2A-486C-99B9-64985558B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1857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1A86B3-9B3A-4C77-A3DF-9763A36F1D4C}" type="datetimeFigureOut">
              <a:rPr lang="en-US" smtClean="0"/>
              <a:pPr/>
              <a:t>12/2/2020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FC23CC-9A2A-486C-99B9-64985558B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64868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4;&#1054;&#1052;&#1054;&#1042;&#1054;&#1049;\Desktop\&#1076;&#1077;&#1085;&#1100;%20&#1084;&#1072;&#1090;&#1077;&#1088;&#1080;\VID_55941024_052746_835.mp4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4;&#1054;&#1052;&#1054;&#1042;&#1054;&#1049;\Desktop\&#1076;&#1077;&#1085;&#1100;%20&#1084;&#1072;&#1090;&#1077;&#1088;&#1080;\VID_55941025_033153_190.mp4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12" Type="http://schemas.openxmlformats.org/officeDocument/2006/relationships/image" Target="../media/image29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png"/><Relationship Id="rId7" Type="http://schemas.openxmlformats.org/officeDocument/2006/relationships/image" Target="../media/image34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4;&#1054;&#1052;&#1054;&#1042;&#1054;&#1049;\Desktop\&#1076;&#1077;&#1085;&#1100;%20&#1084;&#1072;&#1090;&#1077;&#1088;&#1080;\VID_51920724_055450_655.mp4" TargetMode="External"/><Relationship Id="rId6" Type="http://schemas.openxmlformats.org/officeDocument/2006/relationships/image" Target="../media/image33.jpeg"/><Relationship Id="rId11" Type="http://schemas.openxmlformats.org/officeDocument/2006/relationships/image" Target="../media/image38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11" Type="http://schemas.openxmlformats.org/officeDocument/2006/relationships/image" Target="../media/image48.jpeg"/><Relationship Id="rId5" Type="http://schemas.openxmlformats.org/officeDocument/2006/relationships/image" Target="../media/image42.jpeg"/><Relationship Id="rId10" Type="http://schemas.openxmlformats.org/officeDocument/2006/relationships/image" Target="../media/image47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4;&#1054;&#1052;&#1054;&#1042;&#1054;&#1049;\Desktop\&#1076;&#1077;&#1085;&#1100;%20&#1084;&#1072;&#1090;&#1077;&#1088;&#1080;\VID_55941023_063853_502.mp4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4;&#1054;&#1052;&#1054;&#1042;&#1054;&#1049;\Desktop\&#1076;&#1077;&#1085;&#1100;%20&#1084;&#1072;&#1090;&#1077;&#1088;&#1080;\VID_55941022_045430_481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2514" y="334673"/>
            <a:ext cx="8129452" cy="553602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>
                <a:solidFill>
                  <a:srgbClr val="BA1B28"/>
                </a:solidFill>
                <a:latin typeface="Monotype Corsiva" pitchFamily="66" charset="0"/>
                <a:cs typeface="Times New Roman" pitchFamily="18" charset="0"/>
              </a:rPr>
              <a:t>МБДОУ с. Осиновая Речка</a:t>
            </a:r>
            <a:endParaRPr lang="en-US" sz="2000" b="1" dirty="0">
              <a:solidFill>
                <a:srgbClr val="BA1B28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51315" y="1867987"/>
            <a:ext cx="6975565" cy="376210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800" b="1" dirty="0" smtClean="0">
                <a:solidFill>
                  <a:srgbClr val="BA1B28"/>
                </a:solidFill>
                <a:latin typeface="Monotype Corsiva" pitchFamily="66" charset="0"/>
              </a:rPr>
              <a:t>Отчёт о проведении муниципальной тематической недели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800" b="1" dirty="0" smtClean="0">
                <a:solidFill>
                  <a:srgbClr val="BA1B28"/>
                </a:solidFill>
                <a:latin typeface="Monotype Corsiva" pitchFamily="66" charset="0"/>
              </a:rPr>
              <a:t> «День матери».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sz="2800" b="1" dirty="0" smtClean="0">
              <a:solidFill>
                <a:srgbClr val="BA1B28"/>
              </a:solidFill>
              <a:latin typeface="Monotype Corsiva" pitchFamily="66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sz="2800" b="1" dirty="0" smtClean="0">
              <a:solidFill>
                <a:srgbClr val="BA1B28"/>
              </a:solidFill>
              <a:latin typeface="Monotype Corsiva" pitchFamily="66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sz="2800" b="1" dirty="0" smtClean="0">
              <a:solidFill>
                <a:srgbClr val="BA1B28"/>
              </a:solidFill>
              <a:latin typeface="Monotype Corsiva" pitchFamily="66" charset="0"/>
            </a:endParaRP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sz="1800" b="1" dirty="0" smtClean="0">
                <a:solidFill>
                  <a:srgbClr val="BA1B28"/>
                </a:solidFill>
                <a:latin typeface="Monotype Corsiva" pitchFamily="66" charset="0"/>
              </a:rPr>
              <a:t>Составил: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sz="1800" b="1" dirty="0" smtClean="0">
                <a:solidFill>
                  <a:srgbClr val="BA1B28"/>
                </a:solidFill>
                <a:latin typeface="Monotype Corsiva" pitchFamily="66" charset="0"/>
              </a:rPr>
              <a:t>старший воспитатель 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sz="1800" b="1" dirty="0" smtClean="0">
                <a:solidFill>
                  <a:srgbClr val="BA1B28"/>
                </a:solidFill>
                <a:latin typeface="Monotype Corsiva" pitchFamily="66" charset="0"/>
              </a:rPr>
              <a:t>А.С. Полуплешева</a:t>
            </a:r>
            <a:endParaRPr lang="en-US" sz="1800" b="1" dirty="0" smtClean="0">
              <a:solidFill>
                <a:srgbClr val="BA1B28"/>
              </a:solidFill>
              <a:latin typeface="Monotype Corsiva" pitchFamily="66" charset="0"/>
            </a:endParaRPr>
          </a:p>
          <a:p>
            <a:pPr algn="r">
              <a:lnSpc>
                <a:spcPct val="100000"/>
              </a:lnSpc>
              <a:spcBef>
                <a:spcPts val="0"/>
              </a:spcBef>
            </a:pPr>
            <a:endParaRPr lang="ru-RU" sz="2800" b="1" dirty="0" smtClean="0">
              <a:solidFill>
                <a:srgbClr val="BA1B28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2190765"/>
      </p:ext>
    </p:extLst>
  </p:cSld>
  <p:clrMapOvr>
    <a:masterClrMapping/>
  </p:clrMapOvr>
  <p:transition spd="slow" advClick="0" advTm="10000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96389"/>
            <a:ext cx="8815251" cy="1194299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BA1B28"/>
                </a:solidFill>
                <a:latin typeface="Monotype Corsiva" pitchFamily="66" charset="0"/>
              </a:rPr>
              <a:t>Видео поздравление от воспитанников старшей группы «Весёлые ребята».</a:t>
            </a:r>
            <a:endParaRPr lang="ru-RU" sz="3600" dirty="0"/>
          </a:p>
        </p:txBody>
      </p:sp>
      <p:pic>
        <p:nvPicPr>
          <p:cNvPr id="4" name="VID_55941024_052746_835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557451" y="1658983"/>
            <a:ext cx="4462054" cy="4462054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13954"/>
            <a:ext cx="8514806" cy="107673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BA1B28"/>
                </a:solidFill>
                <a:latin typeface="Monotype Corsiva" pitchFamily="66" charset="0"/>
              </a:rPr>
              <a:t>Видео поздравление от воспитанников подготовительной группы «Лучики».</a:t>
            </a:r>
            <a:endParaRPr lang="ru-RU" sz="3600" dirty="0">
              <a:latin typeface="Monotype Corsiva" pitchFamily="66" charset="0"/>
            </a:endParaRPr>
          </a:p>
        </p:txBody>
      </p:sp>
      <p:pic>
        <p:nvPicPr>
          <p:cNvPr id="6" name="VID_55941025_033153_190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43943" y="1724295"/>
            <a:ext cx="3978729" cy="3978729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600891"/>
            <a:ext cx="9011194" cy="2037806"/>
          </a:xfrm>
        </p:spPr>
        <p:txBody>
          <a:bodyPr>
            <a:normAutofit/>
          </a:bodyPr>
          <a:lstStyle/>
          <a:p>
            <a:r>
              <a:rPr lang="ru-RU" sz="2800" b="1" smtClean="0">
                <a:solidFill>
                  <a:srgbClr val="BA1B28"/>
                </a:solidFill>
                <a:latin typeface="Monotype Corsiva" pitchFamily="66" charset="0"/>
              </a:rPr>
              <a:t>В </a:t>
            </a:r>
            <a:r>
              <a:rPr lang="ru-RU" sz="2800" b="1" dirty="0" smtClean="0">
                <a:solidFill>
                  <a:srgbClr val="BA1B28"/>
                </a:solidFill>
                <a:latin typeface="Monotype Corsiva" pitchFamily="66" charset="0"/>
              </a:rPr>
              <a:t>связи с тяжелой эпидемиологической </a:t>
            </a:r>
            <a:r>
              <a:rPr lang="ru-RU" sz="2800" b="1" smtClean="0">
                <a:solidFill>
                  <a:srgbClr val="BA1B28"/>
                </a:solidFill>
                <a:latin typeface="Monotype Corsiva" pitchFamily="66" charset="0"/>
              </a:rPr>
              <a:t>ситуацией </a:t>
            </a:r>
            <a:r>
              <a:rPr lang="ru-RU" sz="2800" b="1" smtClean="0">
                <a:solidFill>
                  <a:srgbClr val="BA1B28"/>
                </a:solidFill>
                <a:latin typeface="Monotype Corsiva" pitchFamily="66" charset="0"/>
              </a:rPr>
              <a:t>,нам </a:t>
            </a:r>
            <a:r>
              <a:rPr lang="ru-RU" sz="2800" b="1" dirty="0" smtClean="0">
                <a:solidFill>
                  <a:srgbClr val="BA1B28"/>
                </a:solidFill>
                <a:latin typeface="Monotype Corsiva" pitchFamily="66" charset="0"/>
              </a:rPr>
              <a:t>не удалось в полной мере реализовать совместные мероприятия воспитанников с мамами, но мы сделали всё возможное чтобы приблизить их друг к другу. </a:t>
            </a:r>
            <a:endParaRPr lang="ru-RU" sz="2800" b="1" dirty="0">
              <a:solidFill>
                <a:srgbClr val="BA1B28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2886891"/>
            <a:ext cx="10515600" cy="3290072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5400" b="1" dirty="0" smtClean="0">
              <a:solidFill>
                <a:srgbClr val="BA1B28"/>
              </a:solidFill>
              <a:latin typeface="Monotype Corsiva" pitchFamily="66" charset="0"/>
            </a:endParaRPr>
          </a:p>
          <a:p>
            <a:pPr algn="ctr">
              <a:buNone/>
            </a:pPr>
            <a:r>
              <a:rPr lang="ru-RU" sz="5400" b="1" dirty="0" smtClean="0">
                <a:solidFill>
                  <a:srgbClr val="BA1B28"/>
                </a:solidFill>
                <a:latin typeface="Monotype Corsiva" pitchFamily="66" charset="0"/>
              </a:rPr>
              <a:t>СПАСИБО ЗА ВНИМАНИЕ!</a:t>
            </a:r>
          </a:p>
          <a:p>
            <a:pPr algn="ctr">
              <a:buNone/>
            </a:pPr>
            <a:endParaRPr lang="ru-RU" sz="5400" b="1" dirty="0">
              <a:solidFill>
                <a:srgbClr val="BA1B28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4663" y="796200"/>
            <a:ext cx="9287691" cy="540865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BA1B28"/>
                </a:solidFill>
                <a:latin typeface="Monotype Corsiva" pitchFamily="66" charset="0"/>
              </a:rPr>
              <a:t>Из поколения в поколение для каждого человека мама — самый главный человек в жизни. С каждым годом этот праздник всё больше входит в наши дома. День Матери — это тёплый, сердечный праздник. В связи с этим с 23.11.2020 г. по 27.11. 2020 г. в нашем детском саду была проведена тематическая неделя «День матери». В целях духовно-нравственного и художественно-эстетического развития воспитанников, были проведены ряд мероприятий, охватывающих воспитанников всех возрастных групп , их родителей и педагогов детского сада.</a:t>
            </a:r>
            <a:br>
              <a:rPr lang="ru-RU" sz="2000" b="1" dirty="0" smtClean="0">
                <a:solidFill>
                  <a:srgbClr val="BA1B28"/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rgbClr val="BA1B28"/>
                </a:solidFill>
                <a:latin typeface="Monotype Corsiva" pitchFamily="66" charset="0"/>
              </a:rPr>
              <a:t>Праздничные мероприятия были приурочены к празднику «День Матери» и направлены на  воспитание уважения и заботы, желание помочь и делать приятное самому дорогому человеку на земле – маме.</a:t>
            </a:r>
            <a:br>
              <a:rPr lang="ru-RU" sz="2000" b="1" dirty="0" smtClean="0">
                <a:solidFill>
                  <a:srgbClr val="BA1B28"/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rgbClr val="BA1B28"/>
                </a:solidFill>
                <a:latin typeface="Monotype Corsiva" pitchFamily="66" charset="0"/>
              </a:rPr>
              <a:t>Педагоги подобрали художественную литературу по данной теме, и вместе с детьми читали сказки, рассказы и стихи про маму («Кукушка» ненецкая сказка, рассказы Емельянов Б. «Мамины руки», Е. Пермяка «Как Миша хотел маму перехитрить», «Мамино горе», «Что сказала бы мама» Л.Воронкова, стихотворения: С. Михалков «А что у вас?», А. Барто «Разлука», «Разговор с мамой», «Мама ходит на работу», М. Пляцковский «Мамина песенка», Е. Благинина «Мамин день», «Мама спит, она устала» и др.). Разучили стихи о маме, о семье; разгадывали загадки и придумывали их сами. Вспомнили пальчиковые игры «Моя семья». </a:t>
            </a:r>
            <a:br>
              <a:rPr lang="ru-RU" sz="2000" b="1" dirty="0" smtClean="0">
                <a:solidFill>
                  <a:srgbClr val="BA1B28"/>
                </a:solidFill>
                <a:latin typeface="Monotype Corsiva" pitchFamily="66" charset="0"/>
              </a:rPr>
            </a:br>
            <a:endParaRPr lang="en-US" sz="2000" b="1" dirty="0">
              <a:solidFill>
                <a:srgbClr val="BA1B28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1224062"/>
      </p:ext>
    </p:extLst>
  </p:cSld>
  <p:clrMapOvr>
    <a:masterClrMapping/>
  </p:clrMapOvr>
  <p:transition spd="slow" advClick="0" advTm="20000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074" y="796834"/>
            <a:ext cx="9089572" cy="94052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BA1B28"/>
                </a:solidFill>
                <a:latin typeface="Monotype Corsiva" pitchFamily="66" charset="0"/>
              </a:rPr>
              <a:t>Обогащали содержание сюжетно-ролевых игр: «Мама дома», «Мама в магазине», «Мама в больнице», «Мама в парикмахерской» (мама-парикмахер, мама-продавец, мама-врач, мама-медсестра).</a:t>
            </a:r>
            <a:br>
              <a:rPr lang="ru-RU" sz="2000" b="1" dirty="0" smtClean="0">
                <a:solidFill>
                  <a:srgbClr val="BA1B28"/>
                </a:solidFill>
                <a:latin typeface="Monotype Corsiva" pitchFamily="66" charset="0"/>
              </a:rPr>
            </a:br>
            <a:endParaRPr lang="ru-RU" sz="2000" b="1" dirty="0">
              <a:solidFill>
                <a:srgbClr val="BA1B28"/>
              </a:solidFill>
              <a:latin typeface="Monotype Corsiva" pitchFamily="66" charset="0"/>
            </a:endParaRPr>
          </a:p>
        </p:txBody>
      </p:sp>
      <p:pic>
        <p:nvPicPr>
          <p:cNvPr id="6" name="Содержимое 5" descr="IMG-20201116-WA01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81859" y="1541417"/>
            <a:ext cx="1634797" cy="2179729"/>
          </a:xfrm>
        </p:spPr>
      </p:pic>
      <p:pic>
        <p:nvPicPr>
          <p:cNvPr id="7" name="Рисунок 6" descr="IMG-20201116-WA01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71999" y="1541417"/>
            <a:ext cx="1671499" cy="2228665"/>
          </a:xfrm>
          <a:prstGeom prst="rect">
            <a:avLst/>
          </a:prstGeom>
        </p:spPr>
      </p:pic>
      <p:pic>
        <p:nvPicPr>
          <p:cNvPr id="8" name="Рисунок 7" descr="IMG-20201113-WA02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42858" y="1619794"/>
            <a:ext cx="2821574" cy="2116181"/>
          </a:xfrm>
          <a:prstGeom prst="rect">
            <a:avLst/>
          </a:prstGeom>
        </p:spPr>
      </p:pic>
      <p:pic>
        <p:nvPicPr>
          <p:cNvPr id="9" name="Рисунок 8" descr="IMG-20201113-WA020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13461" y="3775167"/>
            <a:ext cx="1857647" cy="2476862"/>
          </a:xfrm>
          <a:prstGeom prst="rect">
            <a:avLst/>
          </a:prstGeom>
        </p:spPr>
      </p:pic>
      <p:pic>
        <p:nvPicPr>
          <p:cNvPr id="11" name="Рисунок 10" descr="IMG-20201116-WA012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71555" y="3801293"/>
            <a:ext cx="3239587" cy="2429690"/>
          </a:xfrm>
          <a:prstGeom prst="rect">
            <a:avLst/>
          </a:prstGeom>
        </p:spPr>
      </p:pic>
      <p:pic>
        <p:nvPicPr>
          <p:cNvPr id="13" name="Рисунок 12" descr="IMG-20201113-WA022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650480" y="3798024"/>
            <a:ext cx="3204754" cy="2403565"/>
          </a:xfrm>
          <a:prstGeom prst="rect">
            <a:avLst/>
          </a:prstGeom>
        </p:spPr>
      </p:pic>
      <p:pic>
        <p:nvPicPr>
          <p:cNvPr id="16" name="Рисунок 15" descr="IMG-20201118-WA010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382000" y="1655715"/>
            <a:ext cx="2825932" cy="2119449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206" y="1776550"/>
            <a:ext cx="10319657" cy="587828"/>
          </a:xfrm>
        </p:spPr>
        <p:txBody>
          <a:bodyPr>
            <a:normAutofit fontScale="90000"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BA1B28"/>
                </a:solidFill>
                <a:latin typeface="Monotype Corsiva" pitchFamily="66" charset="0"/>
              </a:rPr>
              <a:t>Проводили беседы о мамах: «Нет лучше дружка, чем родная матушка», «Как я помогаю маме дома», «Профессия моей мамы». Смотрели мультфильмы «Мама для мамонтенка», рисовали своих мам, и в группе провели выставку рисунков «Портрет любимой мамочки».</a:t>
            </a:r>
            <a:br>
              <a:rPr lang="ru-RU" sz="2400" b="1" dirty="0" smtClean="0">
                <a:solidFill>
                  <a:srgbClr val="BA1B28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BA1B28"/>
                </a:solidFill>
                <a:latin typeface="Monotype Corsiva" pitchFamily="66" charset="0"/>
              </a:rPr>
              <a:t/>
            </a:r>
            <a:br>
              <a:rPr lang="ru-RU" sz="2400" b="1" dirty="0" smtClean="0">
                <a:solidFill>
                  <a:srgbClr val="BA1B28"/>
                </a:solidFill>
                <a:latin typeface="Monotype Corsiva" pitchFamily="66" charset="0"/>
              </a:rPr>
            </a:br>
            <a:r>
              <a:rPr lang="ru-RU" sz="2400" b="1" u="sng" dirty="0" smtClean="0">
                <a:solidFill>
                  <a:srgbClr val="BA1B28"/>
                </a:solidFill>
                <a:latin typeface="Monotype Corsiva" pitchFamily="66" charset="0"/>
              </a:rPr>
              <a:t>В группах были оформлены стенгазеты и папки-передвижки по тематике недели :</a:t>
            </a:r>
            <a:r>
              <a:rPr lang="ru-RU" sz="2000" dirty="0" smtClean="0">
                <a:solidFill>
                  <a:srgbClr val="BA1B28"/>
                </a:solidFill>
                <a:latin typeface="Monotype Corsiva" pitchFamily="66" charset="0"/>
              </a:rPr>
              <a:t/>
            </a:r>
            <a:br>
              <a:rPr lang="ru-RU" sz="2000" dirty="0" smtClean="0">
                <a:solidFill>
                  <a:srgbClr val="BA1B28"/>
                </a:solidFill>
                <a:latin typeface="Monotype Corsiva" pitchFamily="66" charset="0"/>
              </a:rPr>
            </a:br>
            <a:r>
              <a:rPr lang="ru-RU" sz="2000" dirty="0" smtClean="0">
                <a:solidFill>
                  <a:srgbClr val="BA1B28"/>
                </a:solidFill>
                <a:latin typeface="Monotype Corsiva" pitchFamily="66" charset="0"/>
              </a:rPr>
              <a:t/>
            </a:r>
            <a:br>
              <a:rPr lang="ru-RU" sz="2000" dirty="0" smtClean="0">
                <a:solidFill>
                  <a:srgbClr val="BA1B28"/>
                </a:solidFill>
                <a:latin typeface="Monotype Corsiva" pitchFamily="66" charset="0"/>
              </a:rPr>
            </a:br>
            <a:r>
              <a:rPr lang="ru-RU" sz="2000" dirty="0" smtClean="0">
                <a:solidFill>
                  <a:srgbClr val="BA1B28"/>
                </a:solidFill>
                <a:latin typeface="Monotype Corsiva" pitchFamily="66" charset="0"/>
              </a:rPr>
              <a:t> </a:t>
            </a:r>
            <a:br>
              <a:rPr lang="ru-RU" sz="2000" dirty="0" smtClean="0">
                <a:solidFill>
                  <a:srgbClr val="BA1B28"/>
                </a:solidFill>
                <a:latin typeface="Monotype Corsiva" pitchFamily="66" charset="0"/>
              </a:rPr>
            </a:br>
            <a:r>
              <a:rPr lang="ru-RU" sz="2000" dirty="0" smtClean="0">
                <a:solidFill>
                  <a:srgbClr val="BA1B28"/>
                </a:solidFill>
                <a:latin typeface="Monotype Corsiva" pitchFamily="66" charset="0"/>
              </a:rPr>
              <a:t>.</a:t>
            </a:r>
            <a:br>
              <a:rPr lang="ru-RU" sz="2000" dirty="0" smtClean="0">
                <a:solidFill>
                  <a:srgbClr val="BA1B28"/>
                </a:solidFill>
                <a:latin typeface="Monotype Corsiva" pitchFamily="66" charset="0"/>
              </a:rPr>
            </a:br>
            <a:endParaRPr lang="ru-RU" sz="2000" dirty="0">
              <a:solidFill>
                <a:srgbClr val="BA1B28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IMG_20201127_1139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64253" y="2455817"/>
            <a:ext cx="2453457" cy="1840093"/>
          </a:xfrm>
        </p:spPr>
      </p:pic>
      <p:pic>
        <p:nvPicPr>
          <p:cNvPr id="5" name="Рисунок 4" descr="IMG_20201127_1136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1" y="2491738"/>
            <a:ext cx="2355668" cy="1766752"/>
          </a:xfrm>
          <a:prstGeom prst="rect">
            <a:avLst/>
          </a:prstGeom>
        </p:spPr>
      </p:pic>
      <p:pic>
        <p:nvPicPr>
          <p:cNvPr id="6" name="Рисунок 5" descr="IMG_20201127_15232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69812" y="2481943"/>
            <a:ext cx="1835977" cy="1802674"/>
          </a:xfrm>
          <a:prstGeom prst="rect">
            <a:avLst/>
          </a:prstGeom>
        </p:spPr>
      </p:pic>
      <p:pic>
        <p:nvPicPr>
          <p:cNvPr id="7" name="Рисунок 6" descr="IMG_20201127_15234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65019" y="2432728"/>
            <a:ext cx="1666810" cy="1851887"/>
          </a:xfrm>
          <a:prstGeom prst="rect">
            <a:avLst/>
          </a:prstGeom>
        </p:spPr>
      </p:pic>
      <p:pic>
        <p:nvPicPr>
          <p:cNvPr id="8" name="Рисунок 7" descr="IMG_20201127_15253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068318" y="4274793"/>
            <a:ext cx="1585134" cy="1926260"/>
          </a:xfrm>
          <a:prstGeom prst="rect">
            <a:avLst/>
          </a:prstGeom>
        </p:spPr>
      </p:pic>
      <p:pic>
        <p:nvPicPr>
          <p:cNvPr id="10" name="Рисунок 9" descr="IMG_20201127_11323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693817" y="4310744"/>
            <a:ext cx="2525485" cy="1894114"/>
          </a:xfrm>
          <a:prstGeom prst="rect">
            <a:avLst/>
          </a:prstGeom>
        </p:spPr>
      </p:pic>
      <p:pic>
        <p:nvPicPr>
          <p:cNvPr id="11" name="Рисунок 10" descr="IMG_20201127_15222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84617" y="4296173"/>
            <a:ext cx="3722915" cy="1933123"/>
          </a:xfrm>
          <a:prstGeom prst="rect">
            <a:avLst/>
          </a:prstGeom>
        </p:spPr>
      </p:pic>
      <p:pic>
        <p:nvPicPr>
          <p:cNvPr id="12" name="Рисунок 11" descr="IMG_20201127_113338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9757176" y="2429692"/>
            <a:ext cx="1590267" cy="1685107"/>
          </a:xfrm>
          <a:prstGeom prst="rect">
            <a:avLst/>
          </a:prstGeom>
        </p:spPr>
      </p:pic>
      <p:pic>
        <p:nvPicPr>
          <p:cNvPr id="13" name="Рисунок 12" descr="IMG_20201127_113917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9781359" y="4167054"/>
            <a:ext cx="1570263" cy="2093683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83771"/>
            <a:ext cx="10108474" cy="1071155"/>
          </a:xfrm>
        </p:spPr>
        <p:txBody>
          <a:bodyPr>
            <a:normAutofit fontScale="90000"/>
          </a:bodyPr>
          <a:lstStyle/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BA1B28"/>
                </a:solidFill>
                <a:latin typeface="Monotype Corsiva" pitchFamily="66" charset="0"/>
              </a:rPr>
              <a:t> </a:t>
            </a:r>
            <a:r>
              <a:rPr lang="ru-RU" sz="2400" b="1" dirty="0" smtClean="0">
                <a:solidFill>
                  <a:srgbClr val="BA1B28"/>
                </a:solidFill>
                <a:latin typeface="Monotype Corsiva" pitchFamily="66" charset="0"/>
              </a:rPr>
              <a:t>С целью воспитания у детей доброго, внимательного, уважительного отношения к маме, стремления ей помогать, радовать её, в нашем детском саду была организована рубрика </a:t>
            </a:r>
            <a:br>
              <a:rPr lang="ru-RU" sz="2400" b="1" dirty="0" smtClean="0">
                <a:solidFill>
                  <a:srgbClr val="BA1B28"/>
                </a:solidFill>
                <a:latin typeface="Monotype Corsiva" pitchFamily="66" charset="0"/>
              </a:rPr>
            </a:br>
            <a:r>
              <a:rPr lang="ru-RU" sz="2400" b="1" u="sng" dirty="0" smtClean="0">
                <a:solidFill>
                  <a:srgbClr val="BA1B28"/>
                </a:solidFill>
                <a:latin typeface="Monotype Corsiva" pitchFamily="66" charset="0"/>
              </a:rPr>
              <a:t>«Всё умеем делать сами, помогаем нашей маме!», </a:t>
            </a:r>
            <a:r>
              <a:rPr lang="ru-RU" sz="2400" b="1" dirty="0" smtClean="0">
                <a:solidFill>
                  <a:srgbClr val="BA1B28"/>
                </a:solidFill>
                <a:latin typeface="Monotype Corsiva" pitchFamily="66" charset="0"/>
              </a:rPr>
              <a:t>в рамках которой мамы с большим удовольствием делились фотографиями своих маленьких помощников.</a:t>
            </a:r>
            <a:endParaRPr lang="ru-RU" sz="2400" b="1" dirty="0">
              <a:solidFill>
                <a:srgbClr val="BA1B28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IMG-20201124-WA00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56620" y="1954956"/>
            <a:ext cx="1208204" cy="2147918"/>
          </a:xfrm>
        </p:spPr>
      </p:pic>
      <p:pic>
        <p:nvPicPr>
          <p:cNvPr id="5" name="Рисунок 4" descr="IMG-20201111-WA008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79669" y="1907178"/>
            <a:ext cx="1675311" cy="2233748"/>
          </a:xfrm>
          <a:prstGeom prst="rect">
            <a:avLst/>
          </a:prstGeom>
        </p:spPr>
      </p:pic>
      <p:pic>
        <p:nvPicPr>
          <p:cNvPr id="6" name="Рисунок 5" descr="IMG-20201112-WA007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17028" y="1920240"/>
            <a:ext cx="1694904" cy="2259872"/>
          </a:xfrm>
          <a:prstGeom prst="rect">
            <a:avLst/>
          </a:prstGeom>
        </p:spPr>
      </p:pic>
      <p:pic>
        <p:nvPicPr>
          <p:cNvPr id="7" name="Рисунок 6" descr="IMG-20201114-WA008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80511" y="1907178"/>
            <a:ext cx="1713957" cy="2285276"/>
          </a:xfrm>
          <a:prstGeom prst="rect">
            <a:avLst/>
          </a:prstGeom>
        </p:spPr>
      </p:pic>
      <p:pic>
        <p:nvPicPr>
          <p:cNvPr id="8" name="Рисунок 7" descr="IMG-20201111-WA014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065098" y="1894115"/>
            <a:ext cx="1666731" cy="2229276"/>
          </a:xfrm>
          <a:prstGeom prst="rect">
            <a:avLst/>
          </a:prstGeom>
        </p:spPr>
      </p:pic>
      <p:pic>
        <p:nvPicPr>
          <p:cNvPr id="9" name="Рисунок 8" descr="IMG-20201112-WA013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395006" y="4167051"/>
            <a:ext cx="1452697" cy="1936931"/>
          </a:xfrm>
          <a:prstGeom prst="rect">
            <a:avLst/>
          </a:prstGeom>
        </p:spPr>
      </p:pic>
      <p:pic>
        <p:nvPicPr>
          <p:cNvPr id="10" name="Рисунок 9" descr="IMG-20201111-WA012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887381" y="4153988"/>
            <a:ext cx="1472180" cy="1985555"/>
          </a:xfrm>
          <a:prstGeom prst="rect">
            <a:avLst/>
          </a:prstGeom>
        </p:spPr>
      </p:pic>
      <p:pic>
        <p:nvPicPr>
          <p:cNvPr id="11" name="Рисунок 10" descr="IMG-20201111-WA009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517027" y="4232365"/>
            <a:ext cx="1420585" cy="1894113"/>
          </a:xfrm>
          <a:prstGeom prst="rect">
            <a:avLst/>
          </a:prstGeom>
        </p:spPr>
      </p:pic>
      <p:pic>
        <p:nvPicPr>
          <p:cNvPr id="12" name="Рисунок 11" descr="IMG-20201111-WA0127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087781" y="4230745"/>
            <a:ext cx="1397236" cy="1884478"/>
          </a:xfrm>
          <a:prstGeom prst="rect">
            <a:avLst/>
          </a:prstGeom>
        </p:spPr>
      </p:pic>
      <p:pic>
        <p:nvPicPr>
          <p:cNvPr id="13" name="Рисунок 12" descr="IMG-20201115-WA0139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573736" y="4219303"/>
            <a:ext cx="1452698" cy="1936930"/>
          </a:xfrm>
          <a:prstGeom prst="rect">
            <a:avLst/>
          </a:prstGeom>
        </p:spPr>
      </p:pic>
      <p:pic>
        <p:nvPicPr>
          <p:cNvPr id="14" name="Рисунок 13" descr="IMG-20201118-WA0134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9154341" y="4206966"/>
            <a:ext cx="1478824" cy="1971765"/>
          </a:xfrm>
          <a:prstGeom prst="rect">
            <a:avLst/>
          </a:prstGeom>
        </p:spPr>
      </p:pic>
    </p:spTree>
  </p:cSld>
  <p:clrMapOvr>
    <a:masterClrMapping/>
  </p:clrMapOvr>
  <p:transition spd="slow" advClick="0" advTm="1300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6650" y="1397726"/>
            <a:ext cx="9196253" cy="927463"/>
          </a:xfrm>
        </p:spPr>
        <p:txBody>
          <a:bodyPr>
            <a:normAutofit fontScale="90000"/>
          </a:bodyPr>
          <a:lstStyle/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BA1B28"/>
                </a:solidFill>
                <a:latin typeface="Monotype Corsiva" pitchFamily="66" charset="0"/>
              </a:rPr>
              <a:t>С целью укрепления семьи и </a:t>
            </a:r>
            <a:r>
              <a:rPr lang="ru-RU" sz="2400" b="1" dirty="0" smtClean="0">
                <a:solidFill>
                  <a:srgbClr val="BA1B28"/>
                </a:solidFill>
                <a:latin typeface="Monotype Corsiva" pitchFamily="66" charset="0"/>
              </a:rPr>
              <a:t>материнства, пропаганды </a:t>
            </a:r>
            <a:r>
              <a:rPr lang="ru-RU" sz="2400" b="1" dirty="0" smtClean="0">
                <a:solidFill>
                  <a:srgbClr val="BA1B28"/>
                </a:solidFill>
                <a:latin typeface="Monotype Corsiva" pitchFamily="66" charset="0"/>
              </a:rPr>
              <a:t>декоративно-прикладного </a:t>
            </a:r>
            <a:r>
              <a:rPr lang="ru-RU" sz="2400" b="1" dirty="0" smtClean="0">
                <a:solidFill>
                  <a:srgbClr val="BA1B28"/>
                </a:solidFill>
                <a:latin typeface="Monotype Corsiva" pitchFamily="66" charset="0"/>
              </a:rPr>
              <a:t>творчества, развития </a:t>
            </a:r>
            <a:r>
              <a:rPr lang="ru-RU" sz="2400" b="1" dirty="0" smtClean="0">
                <a:solidFill>
                  <a:srgbClr val="BA1B28"/>
                </a:solidFill>
                <a:latin typeface="Monotype Corsiva" pitchFamily="66" charset="0"/>
              </a:rPr>
              <a:t>художественно-эстетического </a:t>
            </a:r>
            <a:r>
              <a:rPr lang="ru-RU" sz="2400" b="1" dirty="0" smtClean="0">
                <a:solidFill>
                  <a:srgbClr val="BA1B28"/>
                </a:solidFill>
                <a:latin typeface="Monotype Corsiva" pitchFamily="66" charset="0"/>
              </a:rPr>
              <a:t>вкуса, формирования </a:t>
            </a:r>
            <a:r>
              <a:rPr lang="ru-RU" sz="2400" b="1" dirty="0" smtClean="0">
                <a:solidFill>
                  <a:srgbClr val="BA1B28"/>
                </a:solidFill>
                <a:latin typeface="Monotype Corsiva" pitchFamily="66" charset="0"/>
              </a:rPr>
              <a:t>ручных </a:t>
            </a:r>
            <a:r>
              <a:rPr lang="ru-RU" sz="2400" b="1" dirty="0" smtClean="0">
                <a:solidFill>
                  <a:srgbClr val="BA1B28"/>
                </a:solidFill>
                <a:latin typeface="Monotype Corsiva" pitchFamily="66" charset="0"/>
              </a:rPr>
              <a:t>навыков и </a:t>
            </a:r>
            <a:r>
              <a:rPr lang="ru-RU" sz="2700" b="1" dirty="0" smtClean="0">
                <a:solidFill>
                  <a:srgbClr val="BA1B28"/>
                </a:solidFill>
                <a:latin typeface="Monotype Corsiva" pitchFamily="66" charset="0"/>
              </a:rPr>
              <a:t>развития фантазии, воображения был </a:t>
            </a:r>
            <a:r>
              <a:rPr lang="ru-RU" sz="2700" b="1" dirty="0" smtClean="0">
                <a:solidFill>
                  <a:srgbClr val="BA1B28"/>
                </a:solidFill>
                <a:latin typeface="Monotype Corsiva" pitchFamily="66" charset="0"/>
              </a:rPr>
              <a:t>объявлен конкурс  «Золотые руки наших </a:t>
            </a:r>
            <a:r>
              <a:rPr lang="ru-RU" sz="2700" b="1" dirty="0" smtClean="0">
                <a:solidFill>
                  <a:srgbClr val="BA1B28"/>
                </a:solidFill>
                <a:latin typeface="Monotype Corsiva" pitchFamily="66" charset="0"/>
              </a:rPr>
              <a:t>мам» с </a:t>
            </a:r>
            <a:r>
              <a:rPr lang="ru-RU" sz="2700" b="1" dirty="0" smtClean="0">
                <a:solidFill>
                  <a:srgbClr val="BA1B28"/>
                </a:solidFill>
                <a:latin typeface="Monotype Corsiva" pitchFamily="66" charset="0"/>
              </a:rPr>
              <a:t>последующим оформлением  выставки в детском саду. Конкурс проводился в очно – заочном </a:t>
            </a:r>
            <a:r>
              <a:rPr lang="ru-RU" sz="2700" b="1" dirty="0" smtClean="0">
                <a:solidFill>
                  <a:srgbClr val="BA1B28"/>
                </a:solidFill>
                <a:latin typeface="Monotype Corsiva" pitchFamily="66" charset="0"/>
              </a:rPr>
              <a:t>формате, </a:t>
            </a:r>
            <a:r>
              <a:rPr lang="ru-RU" sz="2700" b="1" dirty="0" smtClean="0">
                <a:solidFill>
                  <a:srgbClr val="BA1B28"/>
                </a:solidFill>
                <a:latin typeface="Monotype Corsiva" pitchFamily="66" charset="0"/>
              </a:rPr>
              <a:t>т.к. многие изделия имели недолгий срок  хранения.</a:t>
            </a:r>
            <a:r>
              <a:rPr lang="ru-RU" sz="2400" b="1" dirty="0" smtClean="0">
                <a:solidFill>
                  <a:srgbClr val="BA1B28"/>
                </a:solidFill>
                <a:latin typeface="Monotype Corsiva" pitchFamily="66" charset="0"/>
              </a:rPr>
              <a:t/>
            </a:r>
            <a:br>
              <a:rPr lang="ru-RU" sz="2400" b="1" dirty="0" smtClean="0">
                <a:solidFill>
                  <a:srgbClr val="BA1B28"/>
                </a:solidFill>
                <a:latin typeface="Monotype Corsiva" pitchFamily="66" charset="0"/>
              </a:rPr>
            </a:br>
            <a:endParaRPr lang="ru-RU" sz="2400" b="1" dirty="0">
              <a:solidFill>
                <a:srgbClr val="BA1B28"/>
              </a:solidFill>
              <a:latin typeface="Monotype Corsiva" pitchFamily="66" charset="0"/>
            </a:endParaRPr>
          </a:p>
        </p:txBody>
      </p:sp>
      <p:pic>
        <p:nvPicPr>
          <p:cNvPr id="4" name="VID_51920724_055450_655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262743" y="2756263"/>
            <a:ext cx="2833869" cy="2833869"/>
          </a:xfrm>
          <a:prstGeom prst="rect">
            <a:avLst/>
          </a:prstGeom>
        </p:spPr>
      </p:pic>
      <p:pic>
        <p:nvPicPr>
          <p:cNvPr id="6" name="Рисунок 5" descr="IMG-20201128-WA004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28012" y="2704012"/>
            <a:ext cx="1950721" cy="1463040"/>
          </a:xfrm>
          <a:prstGeom prst="rect">
            <a:avLst/>
          </a:prstGeom>
        </p:spPr>
      </p:pic>
      <p:pic>
        <p:nvPicPr>
          <p:cNvPr id="7" name="Рисунок 6" descr="IMG-20201125-WA000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57109" y="2655387"/>
            <a:ext cx="1163140" cy="1550854"/>
          </a:xfrm>
          <a:prstGeom prst="rect">
            <a:avLst/>
          </a:prstGeom>
        </p:spPr>
      </p:pic>
      <p:pic>
        <p:nvPicPr>
          <p:cNvPr id="8" name="Рисунок 7" descr="IMG-20201118-WA015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15767" y="2612572"/>
            <a:ext cx="1598600" cy="1593666"/>
          </a:xfrm>
          <a:prstGeom prst="rect">
            <a:avLst/>
          </a:prstGeom>
        </p:spPr>
      </p:pic>
      <p:pic>
        <p:nvPicPr>
          <p:cNvPr id="9" name="Рисунок 8" descr="IMG-20201128-WA003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180469" y="2595884"/>
            <a:ext cx="1204502" cy="1606003"/>
          </a:xfrm>
          <a:prstGeom prst="rect">
            <a:avLst/>
          </a:prstGeom>
        </p:spPr>
      </p:pic>
      <p:pic>
        <p:nvPicPr>
          <p:cNvPr id="10" name="Рисунок 9" descr="IMG-20201116-WA012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41073" y="4271553"/>
            <a:ext cx="1846218" cy="1384664"/>
          </a:xfrm>
          <a:prstGeom prst="rect">
            <a:avLst/>
          </a:prstGeom>
        </p:spPr>
      </p:pic>
      <p:pic>
        <p:nvPicPr>
          <p:cNvPr id="11" name="Рисунок 10" descr="IMG-20201128-WA004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228262" y="4232365"/>
            <a:ext cx="1047749" cy="1396999"/>
          </a:xfrm>
          <a:prstGeom prst="rect">
            <a:avLst/>
          </a:prstGeom>
        </p:spPr>
      </p:pic>
      <p:pic>
        <p:nvPicPr>
          <p:cNvPr id="12" name="Рисунок 11" descr="IMG-20201117-WA0093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371262" y="4206241"/>
            <a:ext cx="1352657" cy="1423850"/>
          </a:xfrm>
          <a:prstGeom prst="rect">
            <a:avLst/>
          </a:prstGeom>
        </p:spPr>
      </p:pic>
      <p:pic>
        <p:nvPicPr>
          <p:cNvPr id="13" name="Рисунок 12" descr="IMG_20201128_194714_772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9054738" y="4245430"/>
            <a:ext cx="1384662" cy="1384662"/>
          </a:xfrm>
          <a:prstGeom prst="rect">
            <a:avLst/>
          </a:prstGeom>
        </p:spPr>
      </p:pic>
    </p:spTree>
  </p:cSld>
  <p:clrMapOvr>
    <a:masterClrMapping/>
  </p:clrMapOvr>
  <p:transition spd="slow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0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00891"/>
            <a:ext cx="8880566" cy="1227909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BA1B28"/>
                </a:solidFill>
                <a:latin typeface="Monotype Corsiva" pitchFamily="66" charset="0"/>
              </a:rPr>
              <a:t>В завершении  тематической недели  был организовано развлечение для детей , после которого все воспитанники  приготовили  памятные подарки для любимых мам своими руками. </a:t>
            </a:r>
            <a:endParaRPr lang="ru-RU" sz="2400" b="1" dirty="0">
              <a:solidFill>
                <a:srgbClr val="BA1B28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IMG_20201127_15225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6857" y="1828799"/>
            <a:ext cx="2714716" cy="2036037"/>
          </a:xfrm>
        </p:spPr>
      </p:pic>
      <p:pic>
        <p:nvPicPr>
          <p:cNvPr id="6" name="Рисунок 5" descr="IMG-20201115-WA00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0868" y="3905794"/>
            <a:ext cx="1648642" cy="2198189"/>
          </a:xfrm>
          <a:prstGeom prst="rect">
            <a:avLst/>
          </a:prstGeom>
        </p:spPr>
      </p:pic>
      <p:pic>
        <p:nvPicPr>
          <p:cNvPr id="7" name="Рисунок 6" descr="IMG-20201111-WA01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01290" y="3931920"/>
            <a:ext cx="1596390" cy="2128520"/>
          </a:xfrm>
          <a:prstGeom prst="rect">
            <a:avLst/>
          </a:prstGeom>
        </p:spPr>
      </p:pic>
      <p:pic>
        <p:nvPicPr>
          <p:cNvPr id="8" name="Рисунок 7" descr="IMG-20201111-WA01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28753" y="1828800"/>
            <a:ext cx="1531076" cy="2041434"/>
          </a:xfrm>
          <a:prstGeom prst="rect">
            <a:avLst/>
          </a:prstGeom>
        </p:spPr>
      </p:pic>
      <p:pic>
        <p:nvPicPr>
          <p:cNvPr id="9" name="Рисунок 8" descr="IMG-20201119-WA003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45577" y="3892731"/>
            <a:ext cx="2878183" cy="2158637"/>
          </a:xfrm>
          <a:prstGeom prst="rect">
            <a:avLst/>
          </a:prstGeom>
        </p:spPr>
      </p:pic>
      <p:pic>
        <p:nvPicPr>
          <p:cNvPr id="10" name="Рисунок 9" descr="IMG-20201119-WA002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94662" y="1825533"/>
            <a:ext cx="2721428" cy="2041071"/>
          </a:xfrm>
          <a:prstGeom prst="rect">
            <a:avLst/>
          </a:prstGeom>
        </p:spPr>
      </p:pic>
      <p:pic>
        <p:nvPicPr>
          <p:cNvPr id="11" name="Рисунок 10" descr="IMG-20201119-WA008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245530" y="3944982"/>
            <a:ext cx="2699659" cy="2024744"/>
          </a:xfrm>
          <a:prstGeom prst="rect">
            <a:avLst/>
          </a:prstGeom>
        </p:spPr>
      </p:pic>
      <p:pic>
        <p:nvPicPr>
          <p:cNvPr id="12" name="Рисунок 11" descr="IMG_20201127_113636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978685" y="1776549"/>
            <a:ext cx="1538149" cy="2050866"/>
          </a:xfrm>
          <a:prstGeom prst="rect">
            <a:avLst/>
          </a:prstGeom>
        </p:spPr>
      </p:pic>
      <p:pic>
        <p:nvPicPr>
          <p:cNvPr id="13" name="Рисунок 12" descr="IMG-20201127-WA0088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9637667" y="1815737"/>
            <a:ext cx="1538151" cy="2050868"/>
          </a:xfrm>
          <a:prstGeom prst="rect">
            <a:avLst/>
          </a:prstGeom>
        </p:spPr>
      </p:pic>
      <p:pic>
        <p:nvPicPr>
          <p:cNvPr id="14" name="Рисунок 13" descr="IMG-20201117-WA0065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0016490" y="4023361"/>
            <a:ext cx="1352005" cy="1802673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834154" cy="126773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BA1B28"/>
                </a:solidFill>
                <a:latin typeface="Monotype Corsiva" pitchFamily="66" charset="0"/>
              </a:rPr>
              <a:t>Видео поздравление от воспитанников второй младшей группы «Непоседы».</a:t>
            </a:r>
            <a:endParaRPr lang="ru-RU" sz="3200" b="1" dirty="0">
              <a:solidFill>
                <a:srgbClr val="BA1B28"/>
              </a:solidFill>
              <a:latin typeface="Monotype Corsiva" pitchFamily="66" charset="0"/>
            </a:endParaRPr>
          </a:p>
        </p:txBody>
      </p:sp>
      <p:pic>
        <p:nvPicPr>
          <p:cNvPr id="4" name="VID_55941023_063853_502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439887" y="1750424"/>
            <a:ext cx="4371702" cy="4371702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83327"/>
            <a:ext cx="9102634" cy="120736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BA1B28"/>
                </a:solidFill>
                <a:latin typeface="Monotype Corsiva" pitchFamily="66" charset="0"/>
              </a:rPr>
              <a:t>Видео поздравление от воспитанников средней группы «Озорной улей».</a:t>
            </a:r>
            <a:endParaRPr lang="ru-RU" sz="3600" dirty="0"/>
          </a:p>
        </p:txBody>
      </p:sp>
      <p:pic>
        <p:nvPicPr>
          <p:cNvPr id="4" name="VID_55941022_045430_481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492137" y="1632857"/>
            <a:ext cx="4488180" cy="4488180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376</Words>
  <Application>Microsoft Office PowerPoint</Application>
  <PresentationFormat>Произвольный</PresentationFormat>
  <Paragraphs>22</Paragraphs>
  <Slides>12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МБДОУ с. Осиновая Речка</vt:lpstr>
      <vt:lpstr>Из поколения в поколение для каждого человека мама — самый главный человек в жизни. С каждым годом этот праздник всё больше входит в наши дома. День Матери — это тёплый, сердечный праздник. В связи с этим с 23.11.2020 г. по 27.11. 2020 г. в нашем детском саду была проведена тематическая неделя «День матери». В целях духовно-нравственного и художественно-эстетического развития воспитанников, были проведены ряд мероприятий, охватывающих воспитанников всех возрастных групп , их родителей и педагогов детского сада. Праздничные мероприятия были приурочены к празднику «День Матери» и направлены на  воспитание уважения и заботы, желание помочь и делать приятное самому дорогому человеку на земле – маме. Педагоги подобрали художественную литературу по данной теме, и вместе с детьми читали сказки, рассказы и стихи про маму («Кукушка» ненецкая сказка, рассказы Емельянов Б. «Мамины руки», Е. Пермяка «Как Миша хотел маму перехитрить», «Мамино горе», «Что сказала бы мама» Л.Воронкова, стихотворения: С. Михалков «А что у вас?», А. Барто «Разлука», «Разговор с мамой», «Мама ходит на работу», М. Пляцковский «Мамина песенка», Е. Благинина «Мамин день», «Мама спит, она устала» и др.). Разучили стихи о маме, о семье; разгадывали загадки и придумывали их сами. Вспомнили пальчиковые игры «Моя семья».  </vt:lpstr>
      <vt:lpstr>Обогащали содержание сюжетно-ролевых игр: «Мама дома», «Мама в магазине», «Мама в больнице», «Мама в парикмахерской» (мама-парикмахер, мама-продавец, мама-врач, мама-медсестра). </vt:lpstr>
      <vt:lpstr>Проводили беседы о мамах: «Нет лучше дружка, чем родная матушка», «Как я помогаю маме дома», «Профессия моей мамы». Смотрели мультфильмы «Мама для мамонтенка», рисовали своих мам, и в группе провели выставку рисунков «Портрет любимой мамочки».  В группах были оформлены стенгазеты и папки-передвижки по тематике недели :    . </vt:lpstr>
      <vt:lpstr> С целью воспитания у детей доброго, внимательного, уважительного отношения к маме, стремления ей помогать, радовать её, в нашем детском саду была организована рубрика  «Всё умеем делать сами, помогаем нашей маме!», в рамках которой мамы с большим удовольствием делились фотографиями своих маленьких помощников.</vt:lpstr>
      <vt:lpstr>С целью укрепления семьи и материнства, пропаганды декоративно-прикладного творчества, развития художественно-эстетического вкуса, формирования ручных навыков и развития фантазии, воображения был объявлен конкурс  «Золотые руки наших мам» с последующим оформлением  выставки в детском саду. Конкурс проводился в очно – заочном формате, т.к. многие изделия имели недолгий срок  хранения. </vt:lpstr>
      <vt:lpstr>В завершении  тематической недели  был организовано развлечение для детей , после которого все воспитанники  приготовили  памятные подарки для любимых мам своими руками. </vt:lpstr>
      <vt:lpstr>Видео поздравление от воспитанников второй младшей группы «Непоседы».</vt:lpstr>
      <vt:lpstr>Видео поздравление от воспитанников средней группы «Озорной улей».</vt:lpstr>
      <vt:lpstr>Видео поздравление от воспитанников старшей группы «Весёлые ребята».</vt:lpstr>
      <vt:lpstr>Видео поздравление от воспитанников подготовительной группы «Лучики».</vt:lpstr>
      <vt:lpstr>В связи с тяжелой эпидемиологической ситуацией ,нам не удалось в полной мере реализовать совместные мероприятия воспитанников с мамами, но мы сделали всё возможное чтобы приблизить их друг к другу.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User</dc:creator>
  <cp:lastModifiedBy>ДОМОВОЙ</cp:lastModifiedBy>
  <cp:revision>26</cp:revision>
  <dcterms:created xsi:type="dcterms:W3CDTF">2020-05-19T06:24:05Z</dcterms:created>
  <dcterms:modified xsi:type="dcterms:W3CDTF">2020-12-01T22:57:42Z</dcterms:modified>
</cp:coreProperties>
</file>